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7.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8.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9.xml" ContentType="application/vnd.openxmlformats-officedocument.presentationml.tags+xml"/>
  <Override PartName="/ppt/notesSlides/notesSlide62.xml" ContentType="application/vnd.openxmlformats-officedocument.presentationml.notesSlide+xml"/>
  <Override PartName="/ppt/tags/tag20.xml" ContentType="application/vnd.openxmlformats-officedocument.presentationml.tags+xml"/>
  <Override PartName="/ppt/notesSlides/notesSlide63.xml" ContentType="application/vnd.openxmlformats-officedocument.presentationml.notesSlide+xml"/>
  <Override PartName="/ppt/tags/tag21.xml" ContentType="application/vnd.openxmlformats-officedocument.presentationml.tags+xml"/>
  <Override PartName="/ppt/notesSlides/notesSlide64.xml" ContentType="application/vnd.openxmlformats-officedocument.presentationml.notesSlide+xml"/>
  <Override PartName="/ppt/tags/tag22.xml" ContentType="application/vnd.openxmlformats-officedocument.presentationml.tags+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9"/>
  </p:notesMasterIdLst>
  <p:sldIdLst>
    <p:sldId id="513" r:id="rId2"/>
    <p:sldId id="730" r:id="rId3"/>
    <p:sldId id="1150" r:id="rId4"/>
    <p:sldId id="1151" r:id="rId5"/>
    <p:sldId id="1152" r:id="rId6"/>
    <p:sldId id="763" r:id="rId7"/>
    <p:sldId id="1103" r:id="rId8"/>
    <p:sldId id="1052" r:id="rId9"/>
    <p:sldId id="1069" r:id="rId10"/>
    <p:sldId id="1148" r:id="rId11"/>
    <p:sldId id="1149" r:id="rId12"/>
    <p:sldId id="876" r:id="rId13"/>
    <p:sldId id="860" r:id="rId14"/>
    <p:sldId id="759" r:id="rId15"/>
    <p:sldId id="1054" r:id="rId16"/>
    <p:sldId id="1108" r:id="rId17"/>
    <p:sldId id="1109" r:id="rId18"/>
    <p:sldId id="1110" r:id="rId19"/>
    <p:sldId id="1111" r:id="rId20"/>
    <p:sldId id="1112" r:id="rId21"/>
    <p:sldId id="1113" r:id="rId22"/>
    <p:sldId id="1056" r:id="rId23"/>
    <p:sldId id="1057" r:id="rId24"/>
    <p:sldId id="1114" r:id="rId25"/>
    <p:sldId id="1115" r:id="rId26"/>
    <p:sldId id="1116" r:id="rId27"/>
    <p:sldId id="1093" r:id="rId28"/>
    <p:sldId id="1117" r:id="rId29"/>
    <p:sldId id="1063" r:id="rId30"/>
    <p:sldId id="1119" r:id="rId31"/>
    <p:sldId id="1120" r:id="rId32"/>
    <p:sldId id="1121" r:id="rId33"/>
    <p:sldId id="1122" r:id="rId34"/>
    <p:sldId id="1123" r:id="rId35"/>
    <p:sldId id="1124" r:id="rId36"/>
    <p:sldId id="1125" r:id="rId37"/>
    <p:sldId id="1118" r:id="rId38"/>
    <p:sldId id="957" r:id="rId39"/>
    <p:sldId id="1127" r:id="rId40"/>
    <p:sldId id="1126" r:id="rId41"/>
    <p:sldId id="1128" r:id="rId42"/>
    <p:sldId id="1129" r:id="rId43"/>
    <p:sldId id="1130" r:id="rId44"/>
    <p:sldId id="1105" r:id="rId45"/>
    <p:sldId id="1131" r:id="rId46"/>
    <p:sldId id="1132" r:id="rId47"/>
    <p:sldId id="1133" r:id="rId48"/>
    <p:sldId id="1134" r:id="rId49"/>
    <p:sldId id="1106" r:id="rId50"/>
    <p:sldId id="1136" r:id="rId51"/>
    <p:sldId id="1135" r:id="rId52"/>
    <p:sldId id="1137" r:id="rId53"/>
    <p:sldId id="1138" r:id="rId54"/>
    <p:sldId id="1139" r:id="rId55"/>
    <p:sldId id="1107" r:id="rId56"/>
    <p:sldId id="1140" r:id="rId57"/>
    <p:sldId id="1141" r:id="rId58"/>
    <p:sldId id="1143" r:id="rId59"/>
    <p:sldId id="1142" r:id="rId60"/>
    <p:sldId id="1144" r:id="rId61"/>
    <p:sldId id="1145" r:id="rId62"/>
    <p:sldId id="1146" r:id="rId63"/>
    <p:sldId id="1147" r:id="rId64"/>
    <p:sldId id="1104" r:id="rId65"/>
    <p:sldId id="958" r:id="rId66"/>
    <p:sldId id="874" r:id="rId67"/>
    <p:sldId id="291" r:id="rId68"/>
  </p:sldIdLst>
  <p:sldSz cx="36576000" cy="20574000"/>
  <p:notesSz cx="6858000" cy="9144000"/>
  <p:custDataLst>
    <p:tags r:id="rId70"/>
  </p:custDataLst>
  <p:defaultTextStyle>
    <a:defPPr>
      <a:defRPr lang="en-US"/>
    </a:defPPr>
    <a:lvl1pPr algn="l" defTabSz="1828800" rtl="0" fontAlgn="base">
      <a:spcBef>
        <a:spcPct val="0"/>
      </a:spcBef>
      <a:spcAft>
        <a:spcPct val="0"/>
      </a:spcAft>
      <a:defRPr kern="1200">
        <a:solidFill>
          <a:schemeClr val="tx1"/>
        </a:solidFill>
        <a:latin typeface="Arial" charset="0"/>
        <a:ea typeface="ＭＳ Ｐゴシック" pitchFamily="34" charset="-128"/>
        <a:cs typeface="+mn-cs"/>
      </a:defRPr>
    </a:lvl1pPr>
    <a:lvl2pPr marL="1828800" algn="l" defTabSz="1828800" rtl="0" fontAlgn="base">
      <a:spcBef>
        <a:spcPct val="0"/>
      </a:spcBef>
      <a:spcAft>
        <a:spcPct val="0"/>
      </a:spcAft>
      <a:defRPr kern="1200">
        <a:solidFill>
          <a:schemeClr val="tx1"/>
        </a:solidFill>
        <a:latin typeface="Arial" charset="0"/>
        <a:ea typeface="ＭＳ Ｐゴシック" pitchFamily="34" charset="-128"/>
        <a:cs typeface="+mn-cs"/>
      </a:defRPr>
    </a:lvl2pPr>
    <a:lvl3pPr marL="3657600" algn="l" defTabSz="1828800" rtl="0" fontAlgn="base">
      <a:spcBef>
        <a:spcPct val="0"/>
      </a:spcBef>
      <a:spcAft>
        <a:spcPct val="0"/>
      </a:spcAft>
      <a:defRPr kern="1200">
        <a:solidFill>
          <a:schemeClr val="tx1"/>
        </a:solidFill>
        <a:latin typeface="Arial" charset="0"/>
        <a:ea typeface="ＭＳ Ｐゴシック" pitchFamily="34" charset="-128"/>
        <a:cs typeface="+mn-cs"/>
      </a:defRPr>
    </a:lvl3pPr>
    <a:lvl4pPr marL="5486400" algn="l" defTabSz="1828800" rtl="0" fontAlgn="base">
      <a:spcBef>
        <a:spcPct val="0"/>
      </a:spcBef>
      <a:spcAft>
        <a:spcPct val="0"/>
      </a:spcAft>
      <a:defRPr kern="1200">
        <a:solidFill>
          <a:schemeClr val="tx1"/>
        </a:solidFill>
        <a:latin typeface="Arial" charset="0"/>
        <a:ea typeface="ＭＳ Ｐゴシック" pitchFamily="34" charset="-128"/>
        <a:cs typeface="+mn-cs"/>
      </a:defRPr>
    </a:lvl4pPr>
    <a:lvl5pPr marL="7315200" algn="l" defTabSz="1828800" rtl="0" fontAlgn="base">
      <a:spcBef>
        <a:spcPct val="0"/>
      </a:spcBef>
      <a:spcAft>
        <a:spcPct val="0"/>
      </a:spcAft>
      <a:defRPr kern="1200">
        <a:solidFill>
          <a:schemeClr val="tx1"/>
        </a:solidFill>
        <a:latin typeface="Arial" charset="0"/>
        <a:ea typeface="ＭＳ Ｐゴシック" pitchFamily="34" charset="-128"/>
        <a:cs typeface="+mn-cs"/>
      </a:defRPr>
    </a:lvl5pPr>
    <a:lvl6pPr marL="9144000" algn="l" defTabSz="3657600" rtl="0" eaLnBrk="1" latinLnBrk="0" hangingPunct="1">
      <a:defRPr kern="1200">
        <a:solidFill>
          <a:schemeClr val="tx1"/>
        </a:solidFill>
        <a:latin typeface="Arial" charset="0"/>
        <a:ea typeface="ＭＳ Ｐゴシック" pitchFamily="34" charset="-128"/>
        <a:cs typeface="+mn-cs"/>
      </a:defRPr>
    </a:lvl6pPr>
    <a:lvl7pPr marL="10972800" algn="l" defTabSz="3657600" rtl="0" eaLnBrk="1" latinLnBrk="0" hangingPunct="1">
      <a:defRPr kern="1200">
        <a:solidFill>
          <a:schemeClr val="tx1"/>
        </a:solidFill>
        <a:latin typeface="Arial" charset="0"/>
        <a:ea typeface="ＭＳ Ｐゴシック" pitchFamily="34" charset="-128"/>
        <a:cs typeface="+mn-cs"/>
      </a:defRPr>
    </a:lvl7pPr>
    <a:lvl8pPr marL="12801600" algn="l" defTabSz="3657600" rtl="0" eaLnBrk="1" latinLnBrk="0" hangingPunct="1">
      <a:defRPr kern="1200">
        <a:solidFill>
          <a:schemeClr val="tx1"/>
        </a:solidFill>
        <a:latin typeface="Arial" charset="0"/>
        <a:ea typeface="ＭＳ Ｐゴシック" pitchFamily="34" charset="-128"/>
        <a:cs typeface="+mn-cs"/>
      </a:defRPr>
    </a:lvl8pPr>
    <a:lvl9pPr marL="14630400" algn="l" defTabSz="36576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480" userDrawn="1">
          <p15:clr>
            <a:srgbClr val="A4A3A4"/>
          </p15:clr>
        </p15:guide>
        <p15:guide id="2" pos="13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000000"/>
    <a:srgbClr val="0000CC"/>
    <a:srgbClr val="0000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84371" autoAdjust="0"/>
  </p:normalViewPr>
  <p:slideViewPr>
    <p:cSldViewPr snapToGrid="0" showGuides="1">
      <p:cViewPr varScale="1">
        <p:scale>
          <a:sx n="27" d="100"/>
          <a:sy n="27" d="100"/>
        </p:scale>
        <p:origin x="198" y="288"/>
      </p:cViewPr>
      <p:guideLst>
        <p:guide orient="horz" pos="6480"/>
        <p:guide pos="1344"/>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12/19/2022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1828800" rtl="0" eaLnBrk="1" latinLnBrk="0" hangingPunct="1">
      <a:defRPr sz="4800" kern="1200">
        <a:solidFill>
          <a:schemeClr val="tx1"/>
        </a:solidFill>
        <a:latin typeface="+mn-lt"/>
        <a:ea typeface="+mn-ea"/>
        <a:cs typeface="+mn-cs"/>
      </a:defRPr>
    </a:lvl1pPr>
    <a:lvl2pPr marL="1828800" algn="l" defTabSz="1828800" rtl="0" eaLnBrk="1" latinLnBrk="0" hangingPunct="1">
      <a:defRPr sz="4800" kern="1200">
        <a:solidFill>
          <a:schemeClr val="tx1"/>
        </a:solidFill>
        <a:latin typeface="+mn-lt"/>
        <a:ea typeface="+mn-ea"/>
        <a:cs typeface="+mn-cs"/>
      </a:defRPr>
    </a:lvl2pPr>
    <a:lvl3pPr marL="3657600" algn="l" defTabSz="1828800" rtl="0" eaLnBrk="1" latinLnBrk="0" hangingPunct="1">
      <a:defRPr sz="4800" kern="1200">
        <a:solidFill>
          <a:schemeClr val="tx1"/>
        </a:solidFill>
        <a:latin typeface="+mn-lt"/>
        <a:ea typeface="+mn-ea"/>
        <a:cs typeface="+mn-cs"/>
      </a:defRPr>
    </a:lvl3pPr>
    <a:lvl4pPr marL="5486400" algn="l" defTabSz="1828800" rtl="0" eaLnBrk="1" latinLnBrk="0" hangingPunct="1">
      <a:defRPr sz="4800" kern="1200">
        <a:solidFill>
          <a:schemeClr val="tx1"/>
        </a:solidFill>
        <a:latin typeface="+mn-lt"/>
        <a:ea typeface="+mn-ea"/>
        <a:cs typeface="+mn-cs"/>
      </a:defRPr>
    </a:lvl4pPr>
    <a:lvl5pPr marL="7315200" algn="l" defTabSz="1828800" rtl="0" eaLnBrk="1" latinLnBrk="0" hangingPunct="1">
      <a:defRPr sz="4800" kern="1200">
        <a:solidFill>
          <a:schemeClr val="tx1"/>
        </a:solidFill>
        <a:latin typeface="+mn-lt"/>
        <a:ea typeface="+mn-ea"/>
        <a:cs typeface="+mn-cs"/>
      </a:defRPr>
    </a:lvl5pPr>
    <a:lvl6pPr marL="9144000" algn="l" defTabSz="1828800" rtl="0" eaLnBrk="1" latinLnBrk="0" hangingPunct="1">
      <a:defRPr sz="4800" kern="1200">
        <a:solidFill>
          <a:schemeClr val="tx1"/>
        </a:solidFill>
        <a:latin typeface="+mn-lt"/>
        <a:ea typeface="+mn-ea"/>
        <a:cs typeface="+mn-cs"/>
      </a:defRPr>
    </a:lvl6pPr>
    <a:lvl7pPr marL="10972800" algn="l" defTabSz="1828800" rtl="0" eaLnBrk="1" latinLnBrk="0" hangingPunct="1">
      <a:defRPr sz="4800" kern="1200">
        <a:solidFill>
          <a:schemeClr val="tx1"/>
        </a:solidFill>
        <a:latin typeface="+mn-lt"/>
        <a:ea typeface="+mn-ea"/>
        <a:cs typeface="+mn-cs"/>
      </a:defRPr>
    </a:lvl7pPr>
    <a:lvl8pPr marL="12801600" algn="l" defTabSz="1828800" rtl="0" eaLnBrk="1" latinLnBrk="0" hangingPunct="1">
      <a:defRPr sz="4800" kern="1200">
        <a:solidFill>
          <a:schemeClr val="tx1"/>
        </a:solidFill>
        <a:latin typeface="+mn-lt"/>
        <a:ea typeface="+mn-ea"/>
        <a:cs typeface="+mn-cs"/>
      </a:defRPr>
    </a:lvl8pPr>
    <a:lvl9pPr marL="14630400" algn="l" defTabSz="1828800"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a:t>Cisco Networking Academy Program</a:t>
            </a:r>
            <a:r>
              <a:rPr lang="en-US" dirty="0"/>
              <a:t/>
            </a:r>
            <a:br>
              <a:rPr lang="en-US" dirty="0"/>
            </a:br>
            <a:r>
              <a:rPr lang="ru-RU"/>
              <a:t>Switching, Routing and Wireless Essentials v7.0 (SRWE) </a:t>
            </a:r>
          </a:p>
          <a:p>
            <a:pPr rtl="0"/>
            <a:r>
              <a:rPr lang="ru-RU"/>
              <a:t>Модуль 12 : Основные понятия WLAN</a:t>
            </a:r>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a:t>Cisco Networking Academy Program</a:t>
            </a:r>
            <a:r>
              <a:rPr lang="en-US" dirty="0"/>
              <a:t/>
            </a:r>
            <a:br>
              <a:rPr lang="en-US" dirty="0"/>
            </a:br>
            <a:r>
              <a:rPr lang="ru-RU"/>
              <a:t>Switching, Routing and Wireless Essentials v7.0 (SRWE)</a:t>
            </a:r>
          </a:p>
          <a:p>
            <a:pPr rtl="0"/>
            <a:r>
              <a:rPr lang="ru-RU"/>
              <a:t>Модуль 12 : Основные понятия WLAN</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50811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13</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ru-RU"/>
              <a:t>12 - Введение</a:t>
            </a:r>
          </a:p>
          <a:p>
            <a:pPr rtl="0">
              <a:buFontTx/>
              <a:buNone/>
            </a:pPr>
            <a:r>
              <a:rPr lang="ru-RU"/>
              <a:t>12.0.2 – Что я буду изучать в этом модуле?</a:t>
            </a:r>
          </a:p>
        </p:txBody>
      </p:sp>
    </p:spTree>
    <p:extLst>
      <p:ext uri="{BB962C8B-B14F-4D97-AF65-F5344CB8AC3E}">
        <p14:creationId xmlns:p14="http://schemas.microsoft.com/office/powerpoint/2010/main" val="1734445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12.1 Введение в технологии беспроводной связи</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62552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12.1 Введение в технологии беспроводной связи</a:t>
            </a:r>
          </a:p>
          <a:p>
            <a:pPr rtl="0"/>
            <a:r>
              <a:rPr lang="ru-RU"/>
              <a:t>12.1.1 – Преимущества беспроводной связи</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309231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12.1 Введение в технологии беспроводной связи</a:t>
            </a:r>
          </a:p>
          <a:p>
            <a:pPr rtl="0"/>
            <a:r>
              <a:rPr lang="ru-RU"/>
              <a:t>12.1.2 – Типы беспроводных сетей</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171745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12.1 Введение в технологии беспроводной связи</a:t>
            </a:r>
          </a:p>
          <a:p>
            <a:pPr rtl="0"/>
            <a:r>
              <a:rPr lang="ru-RU"/>
              <a:t>12.1.3 –Технологии беспроводной связи</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313712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dirty="0"/>
              <a:t>12 - Принципы работы WLAN</a:t>
            </a:r>
          </a:p>
          <a:p>
            <a:pPr rtl="0"/>
            <a:r>
              <a:rPr lang="ru-RU" dirty="0"/>
              <a:t>12.1 Введение в технологии беспроводной связи</a:t>
            </a:r>
          </a:p>
          <a:p>
            <a:pPr rtl="0"/>
            <a:r>
              <a:rPr lang="ru-RU" dirty="0"/>
              <a:t>12.1.3 – технологии беспроводной связи (Продолжение)</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225059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12.1 Введение в технологии беспроводной связи</a:t>
            </a:r>
          </a:p>
          <a:p>
            <a:pPr rtl="0"/>
            <a:r>
              <a:rPr lang="ru-RU"/>
              <a:t>12.1.4 – Стандарт 802.11 </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1903250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12.1 Введение в технологии беспроводной связи</a:t>
            </a:r>
          </a:p>
          <a:p>
            <a:pPr rtl="0"/>
            <a:r>
              <a:rPr lang="ru-RU"/>
              <a:t>12.1.5 – Радиочастоты</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425028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12.1 Введение в технологии беспроводной связи</a:t>
            </a:r>
          </a:p>
          <a:p>
            <a:pPr rtl="0"/>
            <a:r>
              <a:rPr lang="ru-RU"/>
              <a:t>12.1.6 – Организации по стандартизации беспроводных сетей</a:t>
            </a:r>
          </a:p>
          <a:p>
            <a:pPr rtl="0"/>
            <a:r>
              <a:rPr lang="ru-RU"/>
              <a:t>12.1.7 – Проверьте свое понимание темы- Введение в беспроводную связь</a:t>
            </a:r>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239584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pPr algn="r"/>
              <a:t>2</a:t>
            </a:fld>
            <a:endParaRPr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12.2 – Компоненты WLAN</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12.2 – Компоненты WLAN</a:t>
            </a:r>
          </a:p>
          <a:p>
            <a:pPr rtl="0"/>
            <a:r>
              <a:rPr lang="ru-RU"/>
              <a:t>12.2.1 – Видео – Компоненты WLAN</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2552125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12.2 – Компоненты WLAN</a:t>
            </a:r>
          </a:p>
          <a:p>
            <a:pPr rtl="0"/>
            <a:r>
              <a:rPr lang="ru-RU"/>
              <a:t>12.2.2 – Беспроводные сетевые карты</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911370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12.2 – Компоненты WLAN</a:t>
            </a:r>
          </a:p>
          <a:p>
            <a:pPr rtl="0"/>
            <a:r>
              <a:rPr lang="ru-RU"/>
              <a:t>12.2.3 – Беспроводной домашний маршрутизатор</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2192829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12.2 – Компоненты WLAN</a:t>
            </a:r>
          </a:p>
          <a:p>
            <a:pPr rtl="0"/>
            <a:r>
              <a:rPr lang="ru-RU"/>
              <a:t>12.2.4 –Беспроводная точка доступа</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660312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12.2 – Компоненты WLAN</a:t>
            </a:r>
          </a:p>
          <a:p>
            <a:pPr rtl="0"/>
            <a:r>
              <a:rPr lang="ru-RU"/>
              <a:t>12.2.5 – Категории АР</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3694351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12.2 – Компоненты WLAN</a:t>
            </a:r>
          </a:p>
          <a:p>
            <a:pPr rtl="0"/>
            <a:r>
              <a:rPr lang="ru-RU"/>
              <a:t>12.2.6 – Антенны для беспроводной связи</a:t>
            </a:r>
          </a:p>
          <a:p>
            <a:pPr rtl="0"/>
            <a:r>
              <a:rPr lang="ru-RU"/>
              <a:t>12.6.7 - Проверьте сове понимание темы - Компоненты WLAN.</a:t>
            </a:r>
          </a:p>
        </p:txBody>
      </p:sp>
      <p:sp>
        <p:nvSpPr>
          <p:cNvPr id="4" name="Slide Number Placeholder 3"/>
          <p:cNvSpPr>
            <a:spLocks noGrp="1"/>
          </p:cNvSpPr>
          <p:nvPr>
            <p:ph type="sldNum" sz="quarter" idx="5"/>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414079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12.3 – Принципы работы беспроводной локальной сети</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977755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12.3 – Принципы работы беспроводной локальной сети</a:t>
            </a:r>
          </a:p>
          <a:p>
            <a:pPr rtl="0"/>
            <a:r>
              <a:rPr lang="ru-RU"/>
              <a:t>12.3.1 - Видео - Принципы работы беспроводной локальной сети</a:t>
            </a:r>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2844081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12.3 – Принципы работы беспроводной локальной сети</a:t>
            </a:r>
          </a:p>
          <a:p>
            <a:pPr rtl="0"/>
            <a:r>
              <a:rPr lang="ru-RU"/>
              <a:t>12.3.2 – Режимы беспроводной топологии 802.11 </a:t>
            </a:r>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41670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CustomShape 1"/>
          <p:cNvSpPr/>
          <p:nvPr/>
        </p:nvSpPr>
        <p:spPr>
          <a:xfrm>
            <a:off x="5929200" y="8680320"/>
            <a:ext cx="812520" cy="286920"/>
          </a:xfrm>
          <a:prstGeom prst="rect">
            <a:avLst/>
          </a:prstGeom>
          <a:noFill/>
          <a:ln>
            <a:noFill/>
          </a:ln>
        </p:spPr>
        <p:style>
          <a:lnRef idx="0">
            <a:scrgbClr r="0" g="0" b="0"/>
          </a:lnRef>
          <a:fillRef idx="0">
            <a:scrgbClr r="0" g="0" b="0"/>
          </a:fillRef>
          <a:effectRef idx="0">
            <a:scrgbClr r="0" g="0" b="0"/>
          </a:effectRef>
          <a:fontRef idx="minor"/>
        </p:style>
        <p:txBody>
          <a:bodyPr lIns="18720" tIns="0" rIns="18720" bIns="0" anchor="b">
            <a:noAutofit/>
          </a:bodyPr>
          <a:lstStyle/>
          <a:p>
            <a:pPr algn="r">
              <a:lnSpc>
                <a:spcPct val="100000"/>
              </a:lnSpc>
            </a:pPr>
            <a:fld id="{86058C40-D58D-47A3-93DD-433A4C8C6314}" type="slidenum">
              <a:rPr lang="en-US" sz="800" b="0" strike="noStrike" spc="-1">
                <a:solidFill>
                  <a:srgbClr val="000000"/>
                </a:solidFill>
                <a:latin typeface="Arial"/>
                <a:ea typeface="ＭＳ Ｐゴシック"/>
              </a:rPr>
              <a:t>5</a:t>
            </a:fld>
            <a:endParaRPr lang="ru-RU" sz="800" b="0" strike="noStrike" spc="-1">
              <a:latin typeface="Arial"/>
            </a:endParaRPr>
          </a:p>
        </p:txBody>
      </p:sp>
      <p:sp>
        <p:nvSpPr>
          <p:cNvPr id="540" name="PlaceHolder 2"/>
          <p:cNvSpPr>
            <a:spLocks noGrp="1" noRot="1" noChangeAspect="1"/>
          </p:cNvSpPr>
          <p:nvPr>
            <p:ph type="sldImg"/>
          </p:nvPr>
        </p:nvSpPr>
        <p:spPr>
          <a:xfrm>
            <a:off x="381000" y="685800"/>
            <a:ext cx="6096000" cy="3429000"/>
          </a:xfrm>
          <a:prstGeom prst="rect">
            <a:avLst/>
          </a:prstGeom>
        </p:spPr>
      </p:sp>
      <p:sp>
        <p:nvSpPr>
          <p:cNvPr id="541" name="PlaceHolder 3"/>
          <p:cNvSpPr>
            <a:spLocks noGrp="1"/>
          </p:cNvSpPr>
          <p:nvPr>
            <p:ph type="body"/>
          </p:nvPr>
        </p:nvSpPr>
        <p:spPr>
          <a:xfrm>
            <a:off x="685800" y="4343400"/>
            <a:ext cx="5486040" cy="4114440"/>
          </a:xfrm>
          <a:prstGeom prst="rect">
            <a:avLst/>
          </a:prstGeom>
        </p:spPr>
        <p:txBody>
          <a:bodyPr>
            <a:noAutofit/>
          </a:bodyPr>
          <a:lstStyle/>
          <a:p>
            <a:endParaRPr lang="ru-RU" sz="2000" b="0" strike="noStrike" spc="-1">
              <a:latin typeface="Arial"/>
            </a:endParaRPr>
          </a:p>
        </p:txBody>
      </p:sp>
    </p:spTree>
    <p:extLst>
      <p:ext uri="{BB962C8B-B14F-4D97-AF65-F5344CB8AC3E}">
        <p14:creationId xmlns:p14="http://schemas.microsoft.com/office/powerpoint/2010/main" val="1947268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12.3 – Принципы работы беспроводной локальной сети</a:t>
            </a:r>
          </a:p>
          <a:p>
            <a:pPr rtl="0"/>
            <a:r>
              <a:rPr lang="ru-RU"/>
              <a:t>12.3.3 – BSS и ESS</a:t>
            </a:r>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3962962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12.3 – Принципы работы беспроводной локальной сети</a:t>
            </a:r>
          </a:p>
          <a:p>
            <a:pPr rtl="0"/>
            <a:r>
              <a:rPr lang="ru-RU"/>
              <a:t>12.3.4 – Стурктура кадра 802.11</a:t>
            </a:r>
          </a:p>
        </p:txBody>
      </p:sp>
      <p:sp>
        <p:nvSpPr>
          <p:cNvPr id="4" name="Slide Number Placeholder 3"/>
          <p:cNvSpPr>
            <a:spLocks noGrp="1"/>
          </p:cNvSpPr>
          <p:nvPr>
            <p:ph type="sldNum" sz="quarter" idx="5"/>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2120989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12.3 – Принципы работы беспроводной локальной сети</a:t>
            </a:r>
          </a:p>
          <a:p>
            <a:pPr rtl="0"/>
            <a:r>
              <a:rPr lang="ru-RU"/>
              <a:t>12.3.5 – CSMA/CA </a:t>
            </a:r>
          </a:p>
        </p:txBody>
      </p:sp>
      <p:sp>
        <p:nvSpPr>
          <p:cNvPr id="4" name="Slide Number Placeholder 3"/>
          <p:cNvSpPr>
            <a:spLocks noGrp="1"/>
          </p:cNvSpPr>
          <p:nvPr>
            <p:ph type="sldNum" sz="quarter" idx="5"/>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2101946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12.3 – Принципы работы беспроводной локальной сети</a:t>
            </a:r>
          </a:p>
          <a:p>
            <a:pPr rtl="0"/>
            <a:r>
              <a:rPr lang="ru-RU"/>
              <a:t>12.3.6 – Ассоциация беспроводных клиентов и точек доступа</a:t>
            </a:r>
          </a:p>
        </p:txBody>
      </p:sp>
      <p:sp>
        <p:nvSpPr>
          <p:cNvPr id="4" name="Slide Number Placeholder 3"/>
          <p:cNvSpPr>
            <a:spLocks noGrp="1"/>
          </p:cNvSpPr>
          <p:nvPr>
            <p:ph type="sldNum" sz="quarter" idx="5"/>
          </p:nvPr>
        </p:nvSpPr>
        <p:spPr/>
        <p:txBody>
          <a:bodyPr/>
          <a:lstStyle/>
          <a:p>
            <a:pPr rtl="0"/>
            <a:fld id="{5641018C-6CAF-B84E-B92C-ECB119457FBA}" type="slidenum">
              <a:rPr/>
              <a:t>35</a:t>
            </a:fld>
            <a:endParaRPr/>
          </a:p>
        </p:txBody>
      </p:sp>
    </p:spTree>
    <p:extLst>
      <p:ext uri="{BB962C8B-B14F-4D97-AF65-F5344CB8AC3E}">
        <p14:creationId xmlns:p14="http://schemas.microsoft.com/office/powerpoint/2010/main" val="4080071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12.3 – Принципы работы беспроводной локальной сети</a:t>
            </a:r>
          </a:p>
          <a:p>
            <a:pPr rtl="0"/>
            <a:r>
              <a:rPr lang="ru-RU"/>
              <a:t>12.3.6 – Ассоциация беспроводных клиентов и точек доступа (Продолжение)</a:t>
            </a:r>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4064164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12.3 – Принципы работы беспроводной локальной сети</a:t>
            </a:r>
          </a:p>
          <a:p>
            <a:pPr rtl="0"/>
            <a:r>
              <a:rPr lang="ru-RU"/>
              <a:t>12.3.7 – Пассивный и активный режим обнаружения</a:t>
            </a:r>
          </a:p>
          <a:p>
            <a:pPr rtl="0"/>
            <a:r>
              <a:rPr lang="ru-RU"/>
              <a:t>12.3.8 - Проверьте сове понимание темы - Принципы работы WLAN.</a:t>
            </a:r>
          </a:p>
        </p:txBody>
      </p:sp>
      <p:sp>
        <p:nvSpPr>
          <p:cNvPr id="4" name="Slide Number Placeholder 3"/>
          <p:cNvSpPr>
            <a:spLocks noGrp="1"/>
          </p:cNvSpPr>
          <p:nvPr>
            <p:ph type="sldNum" sz="quarter" idx="5"/>
          </p:nvPr>
        </p:nvSpPr>
        <p:spPr/>
        <p:txBody>
          <a:bodyPr/>
          <a:lstStyle/>
          <a:p>
            <a:pPr rtl="0"/>
            <a:fld id="{5641018C-6CAF-B84E-B92C-ECB119457FBA}" type="slidenum">
              <a:rPr/>
              <a:t>37</a:t>
            </a:fld>
            <a:endParaRPr/>
          </a:p>
        </p:txBody>
      </p:sp>
    </p:spTree>
    <p:extLst>
      <p:ext uri="{BB962C8B-B14F-4D97-AF65-F5344CB8AC3E}">
        <p14:creationId xmlns:p14="http://schemas.microsoft.com/office/powerpoint/2010/main" val="685979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12.4 - Принципы работы CAPWAP</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38</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12.4 - Принципы работы CAPWAP</a:t>
            </a:r>
          </a:p>
          <a:p>
            <a:pPr rtl="0"/>
            <a:r>
              <a:rPr lang="ru-RU"/>
              <a:t>12.4.1 – Видео – CAPWAP</a:t>
            </a:r>
          </a:p>
        </p:txBody>
      </p:sp>
      <p:sp>
        <p:nvSpPr>
          <p:cNvPr id="4" name="Slide Number Placeholder 3"/>
          <p:cNvSpPr>
            <a:spLocks noGrp="1"/>
          </p:cNvSpPr>
          <p:nvPr>
            <p:ph type="sldNum" sz="quarter" idx="5"/>
          </p:nvPr>
        </p:nvSpPr>
        <p:spPr/>
        <p:txBody>
          <a:bodyPr/>
          <a:lstStyle/>
          <a:p>
            <a:pPr rtl="0"/>
            <a:fld id="{5641018C-6CAF-B84E-B92C-ECB119457FBA}" type="slidenum">
              <a:rPr/>
              <a:t>39</a:t>
            </a:fld>
            <a:endParaRPr/>
          </a:p>
        </p:txBody>
      </p:sp>
    </p:spTree>
    <p:extLst>
      <p:ext uri="{BB962C8B-B14F-4D97-AF65-F5344CB8AC3E}">
        <p14:creationId xmlns:p14="http://schemas.microsoft.com/office/powerpoint/2010/main" val="66850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12.4 - Принципы работы CAPWAP</a:t>
            </a:r>
          </a:p>
          <a:p>
            <a:pPr rtl="0"/>
            <a:r>
              <a:rPr lang="ru-RU"/>
              <a:t>12.4.2 – Введение в CAPWAP</a:t>
            </a:r>
          </a:p>
        </p:txBody>
      </p:sp>
      <p:sp>
        <p:nvSpPr>
          <p:cNvPr id="4" name="Slide Number Placeholder 3"/>
          <p:cNvSpPr>
            <a:spLocks noGrp="1"/>
          </p:cNvSpPr>
          <p:nvPr>
            <p:ph type="sldNum" sz="quarter" idx="5"/>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3059638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12.4 - Принципы работы CAPWAP</a:t>
            </a:r>
          </a:p>
          <a:p>
            <a:pPr rtl="0"/>
            <a:r>
              <a:rPr lang="ru-RU"/>
              <a:t>12.4.3 – Разделенная MAC-архитектура</a:t>
            </a:r>
          </a:p>
        </p:txBody>
      </p:sp>
      <p:sp>
        <p:nvSpPr>
          <p:cNvPr id="4" name="Slide Number Placeholder 3"/>
          <p:cNvSpPr>
            <a:spLocks noGrp="1"/>
          </p:cNvSpPr>
          <p:nvPr>
            <p:ph type="sldNum" sz="quarter" idx="5"/>
          </p:nvPr>
        </p:nvSpPr>
        <p:spPr/>
        <p:txBody>
          <a:bodyPr/>
          <a:lstStyle/>
          <a:p>
            <a:pPr rtl="0"/>
            <a:fld id="{5641018C-6CAF-B84E-B92C-ECB119457FBA}" type="slidenum">
              <a:rPr/>
              <a:t>41</a:t>
            </a:fld>
            <a:endParaRPr/>
          </a:p>
        </p:txBody>
      </p:sp>
    </p:spTree>
    <p:extLst>
      <p:ext uri="{BB962C8B-B14F-4D97-AF65-F5344CB8AC3E}">
        <p14:creationId xmlns:p14="http://schemas.microsoft.com/office/powerpoint/2010/main" val="427544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12.4 - Принципы работы CAPWAP</a:t>
            </a:r>
          </a:p>
          <a:p>
            <a:pPr rtl="0"/>
            <a:r>
              <a:rPr lang="ru-RU"/>
              <a:t>12.4.4 –  Шифрование DTLS</a:t>
            </a:r>
          </a:p>
        </p:txBody>
      </p:sp>
      <p:sp>
        <p:nvSpPr>
          <p:cNvPr id="4" name="Slide Number Placeholder 3"/>
          <p:cNvSpPr>
            <a:spLocks noGrp="1"/>
          </p:cNvSpPr>
          <p:nvPr>
            <p:ph type="sldNum" sz="quarter" idx="5"/>
          </p:nvPr>
        </p:nvSpPr>
        <p:spPr/>
        <p:txBody>
          <a:bodyPr/>
          <a:lstStyle/>
          <a:p>
            <a:pPr rtl="0"/>
            <a:fld id="{5641018C-6CAF-B84E-B92C-ECB119457FBA}" type="slidenum">
              <a:rPr/>
              <a:t>42</a:t>
            </a:fld>
            <a:endParaRPr/>
          </a:p>
        </p:txBody>
      </p:sp>
    </p:spTree>
    <p:extLst>
      <p:ext uri="{BB962C8B-B14F-4D97-AF65-F5344CB8AC3E}">
        <p14:creationId xmlns:p14="http://schemas.microsoft.com/office/powerpoint/2010/main" val="603960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12.4 - Принципы работы CAPWAP</a:t>
            </a:r>
          </a:p>
          <a:p>
            <a:pPr rtl="0"/>
            <a:r>
              <a:rPr lang="ru-RU"/>
              <a:t>12.4.5 – Точки доступа  Flex Connect </a:t>
            </a:r>
          </a:p>
          <a:p>
            <a:pPr rtl="0"/>
            <a:r>
              <a:rPr lang="ru-RU"/>
              <a:t>12.4.6 - Проверьте сове понимание темы - Принципы работы CAPWAP.</a:t>
            </a:r>
          </a:p>
        </p:txBody>
      </p:sp>
      <p:sp>
        <p:nvSpPr>
          <p:cNvPr id="4" name="Slide Number Placeholder 3"/>
          <p:cNvSpPr>
            <a:spLocks noGrp="1"/>
          </p:cNvSpPr>
          <p:nvPr>
            <p:ph type="sldNum" sz="quarter" idx="5"/>
          </p:nvPr>
        </p:nvSpPr>
        <p:spPr/>
        <p:txBody>
          <a:bodyPr/>
          <a:lstStyle/>
          <a:p>
            <a:pPr rtl="0"/>
            <a:fld id="{5641018C-6CAF-B84E-B92C-ECB119457FBA}" type="slidenum">
              <a:rPr/>
              <a:t>43</a:t>
            </a:fld>
            <a:endParaRPr/>
          </a:p>
        </p:txBody>
      </p:sp>
    </p:spTree>
    <p:extLst>
      <p:ext uri="{BB962C8B-B14F-4D97-AF65-F5344CB8AC3E}">
        <p14:creationId xmlns:p14="http://schemas.microsoft.com/office/powerpoint/2010/main" val="3625323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12.5 – Управление каналами</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44</a:t>
            </a:fld>
            <a:endParaRPr/>
          </a:p>
        </p:txBody>
      </p:sp>
    </p:spTree>
    <p:extLst>
      <p:ext uri="{BB962C8B-B14F-4D97-AF65-F5344CB8AC3E}">
        <p14:creationId xmlns:p14="http://schemas.microsoft.com/office/powerpoint/2010/main" val="887952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12.5 – Управление каналами</a:t>
            </a:r>
          </a:p>
          <a:p>
            <a:pPr rtl="0"/>
            <a:r>
              <a:rPr lang="ru-RU"/>
              <a:t>12.5.1 – Частотное насыщение канала</a:t>
            </a:r>
          </a:p>
        </p:txBody>
      </p:sp>
      <p:sp>
        <p:nvSpPr>
          <p:cNvPr id="4" name="Slide Number Placeholder 3"/>
          <p:cNvSpPr>
            <a:spLocks noGrp="1"/>
          </p:cNvSpPr>
          <p:nvPr>
            <p:ph type="sldNum" sz="quarter" idx="5"/>
          </p:nvPr>
        </p:nvSpPr>
        <p:spPr/>
        <p:txBody>
          <a:bodyPr/>
          <a:lstStyle/>
          <a:p>
            <a:pPr rtl="0"/>
            <a:fld id="{5641018C-6CAF-B84E-B92C-ECB119457FBA}" type="slidenum">
              <a:rPr/>
              <a:t>45</a:t>
            </a:fld>
            <a:endParaRPr/>
          </a:p>
        </p:txBody>
      </p:sp>
    </p:spTree>
    <p:extLst>
      <p:ext uri="{BB962C8B-B14F-4D97-AF65-F5344CB8AC3E}">
        <p14:creationId xmlns:p14="http://schemas.microsoft.com/office/powerpoint/2010/main" val="33168047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12.5 – Управление каналами</a:t>
            </a:r>
          </a:p>
          <a:p>
            <a:pPr rtl="0"/>
            <a:r>
              <a:rPr lang="ru-RU"/>
              <a:t>12.5.2 – Выбор канала</a:t>
            </a:r>
          </a:p>
        </p:txBody>
      </p:sp>
      <p:sp>
        <p:nvSpPr>
          <p:cNvPr id="4" name="Slide Number Placeholder 3"/>
          <p:cNvSpPr>
            <a:spLocks noGrp="1"/>
          </p:cNvSpPr>
          <p:nvPr>
            <p:ph type="sldNum" sz="quarter" idx="5"/>
          </p:nvPr>
        </p:nvSpPr>
        <p:spPr/>
        <p:txBody>
          <a:bodyPr/>
          <a:lstStyle/>
          <a:p>
            <a:pPr rtl="0"/>
            <a:fld id="{5641018C-6CAF-B84E-B92C-ECB119457FBA}" type="slidenum">
              <a:rPr/>
              <a:t>46</a:t>
            </a:fld>
            <a:endParaRPr/>
          </a:p>
        </p:txBody>
      </p:sp>
    </p:spTree>
    <p:extLst>
      <p:ext uri="{BB962C8B-B14F-4D97-AF65-F5344CB8AC3E}">
        <p14:creationId xmlns:p14="http://schemas.microsoft.com/office/powerpoint/2010/main" val="3144102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12.5 – Управление каналами</a:t>
            </a:r>
          </a:p>
          <a:p>
            <a:pPr rtl="0"/>
            <a:r>
              <a:rPr lang="ru-RU"/>
              <a:t>12.5.2 – Выбор канала (продолжение)</a:t>
            </a:r>
          </a:p>
        </p:txBody>
      </p:sp>
      <p:sp>
        <p:nvSpPr>
          <p:cNvPr id="4" name="Slide Number Placeholder 3"/>
          <p:cNvSpPr>
            <a:spLocks noGrp="1"/>
          </p:cNvSpPr>
          <p:nvPr>
            <p:ph type="sldNum" sz="quarter" idx="5"/>
          </p:nvPr>
        </p:nvSpPr>
        <p:spPr/>
        <p:txBody>
          <a:bodyPr/>
          <a:lstStyle/>
          <a:p>
            <a:pPr rtl="0"/>
            <a:fld id="{5641018C-6CAF-B84E-B92C-ECB119457FBA}" type="slidenum">
              <a:rPr/>
              <a:t>47</a:t>
            </a:fld>
            <a:endParaRPr/>
          </a:p>
        </p:txBody>
      </p:sp>
    </p:spTree>
    <p:extLst>
      <p:ext uri="{BB962C8B-B14F-4D97-AF65-F5344CB8AC3E}">
        <p14:creationId xmlns:p14="http://schemas.microsoft.com/office/powerpoint/2010/main" val="1131990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12.5 – Управление каналами</a:t>
            </a:r>
          </a:p>
          <a:p>
            <a:pPr rtl="0"/>
            <a:r>
              <a:rPr lang="ru-RU"/>
              <a:t>12.5.3 – Планирование развертывания беспроводной сети</a:t>
            </a:r>
          </a:p>
          <a:p>
            <a:pPr rtl="0"/>
            <a:r>
              <a:rPr lang="ru-RU"/>
              <a:t>12.5.4 - Проверьте свое понимание темы - Управление каналами</a:t>
            </a:r>
          </a:p>
        </p:txBody>
      </p:sp>
      <p:sp>
        <p:nvSpPr>
          <p:cNvPr id="4" name="Slide Number Placeholder 3"/>
          <p:cNvSpPr>
            <a:spLocks noGrp="1"/>
          </p:cNvSpPr>
          <p:nvPr>
            <p:ph type="sldNum" sz="quarter" idx="5"/>
          </p:nvPr>
        </p:nvSpPr>
        <p:spPr/>
        <p:txBody>
          <a:bodyPr/>
          <a:lstStyle/>
          <a:p>
            <a:pPr rtl="0"/>
            <a:fld id="{5641018C-6CAF-B84E-B92C-ECB119457FBA}" type="slidenum">
              <a:rPr/>
              <a:t>48</a:t>
            </a:fld>
            <a:endParaRPr/>
          </a:p>
        </p:txBody>
      </p:sp>
    </p:spTree>
    <p:extLst>
      <p:ext uri="{BB962C8B-B14F-4D97-AF65-F5344CB8AC3E}">
        <p14:creationId xmlns:p14="http://schemas.microsoft.com/office/powerpoint/2010/main" val="2999031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12.6 - Угрозы для беспроводных локальных сетей</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49</a:t>
            </a:fld>
            <a:endParaRPr/>
          </a:p>
        </p:txBody>
      </p:sp>
    </p:spTree>
    <p:extLst>
      <p:ext uri="{BB962C8B-B14F-4D97-AF65-F5344CB8AC3E}">
        <p14:creationId xmlns:p14="http://schemas.microsoft.com/office/powerpoint/2010/main" val="487480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12.6 - Угрозы для беспроводных локальных сетей</a:t>
            </a:r>
          </a:p>
          <a:p>
            <a:pPr rtl="0"/>
            <a:r>
              <a:rPr lang="ru-RU"/>
              <a:t>12.6.1 – Видео - Угрозы безопасности WLAN</a:t>
            </a:r>
          </a:p>
        </p:txBody>
      </p:sp>
      <p:sp>
        <p:nvSpPr>
          <p:cNvPr id="4" name="Slide Number Placeholder 3"/>
          <p:cNvSpPr>
            <a:spLocks noGrp="1"/>
          </p:cNvSpPr>
          <p:nvPr>
            <p:ph type="sldNum" sz="quarter" idx="5"/>
          </p:nvPr>
        </p:nvSpPr>
        <p:spPr/>
        <p:txBody>
          <a:bodyPr/>
          <a:lstStyle/>
          <a:p>
            <a:pPr rtl="0"/>
            <a:fld id="{5641018C-6CAF-B84E-B92C-ECB119457FBA}" type="slidenum">
              <a:rPr/>
              <a:t>50</a:t>
            </a:fld>
            <a:endParaRPr/>
          </a:p>
        </p:txBody>
      </p:sp>
    </p:spTree>
    <p:extLst>
      <p:ext uri="{BB962C8B-B14F-4D97-AF65-F5344CB8AC3E}">
        <p14:creationId xmlns:p14="http://schemas.microsoft.com/office/powerpoint/2010/main" val="42719079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12.6 - Угрозы для беспроводных локальных сетей</a:t>
            </a:r>
          </a:p>
          <a:p>
            <a:pPr rtl="0"/>
            <a:r>
              <a:rPr lang="ru-RU"/>
              <a:t>12.6.2 – Обзор безопасности беспроводной сети</a:t>
            </a:r>
          </a:p>
        </p:txBody>
      </p:sp>
      <p:sp>
        <p:nvSpPr>
          <p:cNvPr id="4" name="Slide Number Placeholder 3"/>
          <p:cNvSpPr>
            <a:spLocks noGrp="1"/>
          </p:cNvSpPr>
          <p:nvPr>
            <p:ph type="sldNum" sz="quarter" idx="5"/>
          </p:nvPr>
        </p:nvSpPr>
        <p:spPr/>
        <p:txBody>
          <a:bodyPr/>
          <a:lstStyle/>
          <a:p>
            <a:pPr rtl="0"/>
            <a:fld id="{5641018C-6CAF-B84E-B92C-ECB119457FBA}" type="slidenum">
              <a:rPr/>
              <a:t>51</a:t>
            </a:fld>
            <a:endParaRPr/>
          </a:p>
        </p:txBody>
      </p:sp>
    </p:spTree>
    <p:extLst>
      <p:ext uri="{BB962C8B-B14F-4D97-AF65-F5344CB8AC3E}">
        <p14:creationId xmlns:p14="http://schemas.microsoft.com/office/powerpoint/2010/main" val="304468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7</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021449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12.6 - Угрозы для беспроводных локальных сетей</a:t>
            </a:r>
          </a:p>
          <a:p>
            <a:pPr rtl="0"/>
            <a:r>
              <a:rPr lang="ru-RU"/>
              <a:t>12.6.3 – Атаки типа «отказ в обслуживании» (DoS-атаки)</a:t>
            </a:r>
          </a:p>
        </p:txBody>
      </p:sp>
      <p:sp>
        <p:nvSpPr>
          <p:cNvPr id="4" name="Slide Number Placeholder 3"/>
          <p:cNvSpPr>
            <a:spLocks noGrp="1"/>
          </p:cNvSpPr>
          <p:nvPr>
            <p:ph type="sldNum" sz="quarter" idx="5"/>
          </p:nvPr>
        </p:nvSpPr>
        <p:spPr/>
        <p:txBody>
          <a:bodyPr/>
          <a:lstStyle/>
          <a:p>
            <a:pPr rtl="0"/>
            <a:fld id="{5641018C-6CAF-B84E-B92C-ECB119457FBA}" type="slidenum">
              <a:rPr/>
              <a:t>52</a:t>
            </a:fld>
            <a:endParaRPr/>
          </a:p>
        </p:txBody>
      </p:sp>
    </p:spTree>
    <p:extLst>
      <p:ext uri="{BB962C8B-B14F-4D97-AF65-F5344CB8AC3E}">
        <p14:creationId xmlns:p14="http://schemas.microsoft.com/office/powerpoint/2010/main" val="2098031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12.6 - Угрозы для беспроводных локальных сетей</a:t>
            </a:r>
          </a:p>
          <a:p>
            <a:pPr rtl="0"/>
            <a:r>
              <a:rPr lang="ru-RU"/>
              <a:t>12.6.4 - Вредоносные точки доступа</a:t>
            </a:r>
          </a:p>
        </p:txBody>
      </p:sp>
      <p:sp>
        <p:nvSpPr>
          <p:cNvPr id="4" name="Slide Number Placeholder 3"/>
          <p:cNvSpPr>
            <a:spLocks noGrp="1"/>
          </p:cNvSpPr>
          <p:nvPr>
            <p:ph type="sldNum" sz="quarter" idx="5"/>
          </p:nvPr>
        </p:nvSpPr>
        <p:spPr/>
        <p:txBody>
          <a:bodyPr/>
          <a:lstStyle/>
          <a:p>
            <a:pPr rtl="0"/>
            <a:fld id="{5641018C-6CAF-B84E-B92C-ECB119457FBA}" type="slidenum">
              <a:rPr/>
              <a:t>53</a:t>
            </a:fld>
            <a:endParaRPr/>
          </a:p>
        </p:txBody>
      </p:sp>
    </p:spTree>
    <p:extLst>
      <p:ext uri="{BB962C8B-B14F-4D97-AF65-F5344CB8AC3E}">
        <p14:creationId xmlns:p14="http://schemas.microsoft.com/office/powerpoint/2010/main" val="3579767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12.6 - Угрозы для беспроводных локальных сетей</a:t>
            </a:r>
          </a:p>
          <a:p>
            <a:pPr rtl="0"/>
            <a:r>
              <a:rPr lang="ru-RU"/>
              <a:t>12.6.5 - Атака через посредника</a:t>
            </a:r>
          </a:p>
          <a:p>
            <a:pPr rtl="0"/>
            <a:r>
              <a:rPr lang="ru-RU"/>
              <a:t>12.6.6 - Проверьте сове понимание темы - Угрозы безопасности WLAN.</a:t>
            </a:r>
          </a:p>
        </p:txBody>
      </p:sp>
      <p:sp>
        <p:nvSpPr>
          <p:cNvPr id="4" name="Slide Number Placeholder 3"/>
          <p:cNvSpPr>
            <a:spLocks noGrp="1"/>
          </p:cNvSpPr>
          <p:nvPr>
            <p:ph type="sldNum" sz="quarter" idx="5"/>
          </p:nvPr>
        </p:nvSpPr>
        <p:spPr/>
        <p:txBody>
          <a:bodyPr/>
          <a:lstStyle/>
          <a:p>
            <a:pPr rtl="0"/>
            <a:fld id="{5641018C-6CAF-B84E-B92C-ECB119457FBA}" type="slidenum">
              <a:rPr/>
              <a:t>54</a:t>
            </a:fld>
            <a:endParaRPr/>
          </a:p>
        </p:txBody>
      </p:sp>
    </p:spTree>
    <p:extLst>
      <p:ext uri="{BB962C8B-B14F-4D97-AF65-F5344CB8AC3E}">
        <p14:creationId xmlns:p14="http://schemas.microsoft.com/office/powerpoint/2010/main" val="41184736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12.7 – Безопасность WLAN.</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55</a:t>
            </a:fld>
            <a:endParaRPr/>
          </a:p>
        </p:txBody>
      </p:sp>
    </p:spTree>
    <p:extLst>
      <p:ext uri="{BB962C8B-B14F-4D97-AF65-F5344CB8AC3E}">
        <p14:creationId xmlns:p14="http://schemas.microsoft.com/office/powerpoint/2010/main" val="37638601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Безопасность WLAN.</a:t>
            </a:r>
          </a:p>
          <a:p>
            <a:pPr rtl="0"/>
            <a:r>
              <a:rPr lang="ru-RU"/>
              <a:t>12.7 – Безопасность WLAN.</a:t>
            </a:r>
          </a:p>
          <a:p>
            <a:pPr rtl="0"/>
            <a:r>
              <a:rPr lang="ru-RU"/>
              <a:t>12.7.1 - Видео - Безопасность беспроводных сетей</a:t>
            </a:r>
          </a:p>
        </p:txBody>
      </p:sp>
      <p:sp>
        <p:nvSpPr>
          <p:cNvPr id="4" name="Slide Number Placeholder 3"/>
          <p:cNvSpPr>
            <a:spLocks noGrp="1"/>
          </p:cNvSpPr>
          <p:nvPr>
            <p:ph type="sldNum" sz="quarter" idx="5"/>
          </p:nvPr>
        </p:nvSpPr>
        <p:spPr/>
        <p:txBody>
          <a:bodyPr/>
          <a:lstStyle/>
          <a:p>
            <a:pPr rtl="0"/>
            <a:fld id="{5641018C-6CAF-B84E-B92C-ECB119457FBA}" type="slidenum">
              <a:rPr/>
              <a:t>56</a:t>
            </a:fld>
            <a:endParaRPr/>
          </a:p>
        </p:txBody>
      </p:sp>
    </p:spTree>
    <p:extLst>
      <p:ext uri="{BB962C8B-B14F-4D97-AF65-F5344CB8AC3E}">
        <p14:creationId xmlns:p14="http://schemas.microsoft.com/office/powerpoint/2010/main" val="34792114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12.7 – Безопасность WLAN.</a:t>
            </a:r>
          </a:p>
          <a:p>
            <a:pPr rtl="0"/>
            <a:r>
              <a:rPr lang="ru-RU"/>
              <a:t>12.7.2 – Сокрытие SSID и фильтрация MAC-адресов</a:t>
            </a:r>
          </a:p>
        </p:txBody>
      </p:sp>
      <p:sp>
        <p:nvSpPr>
          <p:cNvPr id="4" name="Slide Number Placeholder 3"/>
          <p:cNvSpPr>
            <a:spLocks noGrp="1"/>
          </p:cNvSpPr>
          <p:nvPr>
            <p:ph type="sldNum" sz="quarter" idx="5"/>
          </p:nvPr>
        </p:nvSpPr>
        <p:spPr/>
        <p:txBody>
          <a:bodyPr/>
          <a:lstStyle/>
          <a:p>
            <a:pPr rtl="0"/>
            <a:fld id="{5641018C-6CAF-B84E-B92C-ECB119457FBA}" type="slidenum">
              <a:rPr/>
              <a:t>57</a:t>
            </a:fld>
            <a:endParaRPr/>
          </a:p>
        </p:txBody>
      </p:sp>
    </p:spTree>
    <p:extLst>
      <p:ext uri="{BB962C8B-B14F-4D97-AF65-F5344CB8AC3E}">
        <p14:creationId xmlns:p14="http://schemas.microsoft.com/office/powerpoint/2010/main" val="12296852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12.7 – Безопасность WLAN.</a:t>
            </a:r>
          </a:p>
          <a:p>
            <a:pPr rtl="0"/>
            <a:r>
              <a:rPr lang="ru-RU"/>
              <a:t>12.7.3 - 802.11 Оригинальные методы аутентификации</a:t>
            </a:r>
          </a:p>
        </p:txBody>
      </p:sp>
      <p:sp>
        <p:nvSpPr>
          <p:cNvPr id="4" name="Slide Number Placeholder 3"/>
          <p:cNvSpPr>
            <a:spLocks noGrp="1"/>
          </p:cNvSpPr>
          <p:nvPr>
            <p:ph type="sldNum" sz="quarter" idx="5"/>
          </p:nvPr>
        </p:nvSpPr>
        <p:spPr/>
        <p:txBody>
          <a:bodyPr/>
          <a:lstStyle/>
          <a:p>
            <a:pPr rtl="0"/>
            <a:fld id="{5641018C-6CAF-B84E-B92C-ECB119457FBA}" type="slidenum">
              <a:rPr/>
              <a:t>58</a:t>
            </a:fld>
            <a:endParaRPr/>
          </a:p>
        </p:txBody>
      </p:sp>
    </p:spTree>
    <p:extLst>
      <p:ext uri="{BB962C8B-B14F-4D97-AF65-F5344CB8AC3E}">
        <p14:creationId xmlns:p14="http://schemas.microsoft.com/office/powerpoint/2010/main" val="17424695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12.7 – Безопасность WLAN.</a:t>
            </a:r>
          </a:p>
          <a:p>
            <a:pPr rtl="0"/>
            <a:r>
              <a:rPr lang="ru-RU"/>
              <a:t>12.7.4 – Методы аутентификации с общим ключом</a:t>
            </a:r>
          </a:p>
        </p:txBody>
      </p:sp>
      <p:sp>
        <p:nvSpPr>
          <p:cNvPr id="4" name="Slide Number Placeholder 3"/>
          <p:cNvSpPr>
            <a:spLocks noGrp="1"/>
          </p:cNvSpPr>
          <p:nvPr>
            <p:ph type="sldNum" sz="quarter" idx="5"/>
          </p:nvPr>
        </p:nvSpPr>
        <p:spPr/>
        <p:txBody>
          <a:bodyPr/>
          <a:lstStyle/>
          <a:p>
            <a:pPr rtl="0"/>
            <a:fld id="{5641018C-6CAF-B84E-B92C-ECB119457FBA}" type="slidenum">
              <a:rPr/>
              <a:t>59</a:t>
            </a:fld>
            <a:endParaRPr/>
          </a:p>
        </p:txBody>
      </p:sp>
    </p:spTree>
    <p:extLst>
      <p:ext uri="{BB962C8B-B14F-4D97-AF65-F5344CB8AC3E}">
        <p14:creationId xmlns:p14="http://schemas.microsoft.com/office/powerpoint/2010/main" val="3876853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12.7 – Безопасность WLAN.</a:t>
            </a:r>
          </a:p>
          <a:p>
            <a:pPr rtl="0"/>
            <a:r>
              <a:rPr lang="ru-RU"/>
              <a:t>12.7.5 - Аутентификация домашнего пользователя</a:t>
            </a:r>
          </a:p>
        </p:txBody>
      </p:sp>
      <p:sp>
        <p:nvSpPr>
          <p:cNvPr id="4" name="Slide Number Placeholder 3"/>
          <p:cNvSpPr>
            <a:spLocks noGrp="1"/>
          </p:cNvSpPr>
          <p:nvPr>
            <p:ph type="sldNum" sz="quarter" idx="5"/>
          </p:nvPr>
        </p:nvSpPr>
        <p:spPr/>
        <p:txBody>
          <a:bodyPr/>
          <a:lstStyle/>
          <a:p>
            <a:pPr rtl="0"/>
            <a:fld id="{5641018C-6CAF-B84E-B92C-ECB119457FBA}" type="slidenum">
              <a:rPr/>
              <a:t>60</a:t>
            </a:fld>
            <a:endParaRPr/>
          </a:p>
        </p:txBody>
      </p:sp>
    </p:spTree>
    <p:extLst>
      <p:ext uri="{BB962C8B-B14F-4D97-AF65-F5344CB8AC3E}">
        <p14:creationId xmlns:p14="http://schemas.microsoft.com/office/powerpoint/2010/main" val="2512130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12.7 – Безопасность WLAN.</a:t>
            </a:r>
          </a:p>
          <a:p>
            <a:pPr rtl="0"/>
            <a:r>
              <a:rPr lang="ru-RU"/>
              <a:t>12.7.6 - Методы шифрования</a:t>
            </a:r>
          </a:p>
        </p:txBody>
      </p:sp>
      <p:sp>
        <p:nvSpPr>
          <p:cNvPr id="4" name="Slide Number Placeholder 3"/>
          <p:cNvSpPr>
            <a:spLocks noGrp="1"/>
          </p:cNvSpPr>
          <p:nvPr>
            <p:ph type="sldNum" sz="quarter" idx="5"/>
          </p:nvPr>
        </p:nvSpPr>
        <p:spPr/>
        <p:txBody>
          <a:bodyPr/>
          <a:lstStyle/>
          <a:p>
            <a:pPr rtl="0"/>
            <a:fld id="{5641018C-6CAF-B84E-B92C-ECB119457FBA}" type="slidenum">
              <a:rPr/>
              <a:t>61</a:t>
            </a:fld>
            <a:endParaRPr/>
          </a:p>
        </p:txBody>
      </p:sp>
    </p:spTree>
    <p:extLst>
      <p:ext uri="{BB962C8B-B14F-4D97-AF65-F5344CB8AC3E}">
        <p14:creationId xmlns:p14="http://schemas.microsoft.com/office/powerpoint/2010/main" val="310769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12.7 – Безопасность WLAN.</a:t>
            </a:r>
          </a:p>
          <a:p>
            <a:pPr rtl="0"/>
            <a:r>
              <a:rPr lang="ru-RU"/>
              <a:t>12.7.7 – Аутентификация на предприятии</a:t>
            </a:r>
          </a:p>
        </p:txBody>
      </p:sp>
      <p:sp>
        <p:nvSpPr>
          <p:cNvPr id="4" name="Slide Number Placeholder 3"/>
          <p:cNvSpPr>
            <a:spLocks noGrp="1"/>
          </p:cNvSpPr>
          <p:nvPr>
            <p:ph type="sldNum" sz="quarter" idx="5"/>
          </p:nvPr>
        </p:nvSpPr>
        <p:spPr/>
        <p:txBody>
          <a:bodyPr/>
          <a:lstStyle/>
          <a:p>
            <a:pPr rtl="0"/>
            <a:fld id="{5641018C-6CAF-B84E-B92C-ECB119457FBA}" type="slidenum">
              <a:rPr/>
              <a:t>62</a:t>
            </a:fld>
            <a:endParaRPr/>
          </a:p>
        </p:txBody>
      </p:sp>
    </p:spTree>
    <p:extLst>
      <p:ext uri="{BB962C8B-B14F-4D97-AF65-F5344CB8AC3E}">
        <p14:creationId xmlns:p14="http://schemas.microsoft.com/office/powerpoint/2010/main" val="37546915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12.7 – Безопасность WLAN.</a:t>
            </a:r>
          </a:p>
          <a:p>
            <a:pPr rtl="0"/>
            <a:r>
              <a:rPr lang="ru-RU"/>
              <a:t>12.7.8 – WPA 3 </a:t>
            </a:r>
          </a:p>
          <a:p>
            <a:pPr rtl="0"/>
            <a:r>
              <a:rPr lang="ru-RU"/>
              <a:t>12.7.9 - Проверьте сове понимание темы - Безопасность WLAN.</a:t>
            </a:r>
          </a:p>
        </p:txBody>
      </p:sp>
      <p:sp>
        <p:nvSpPr>
          <p:cNvPr id="4" name="Slide Number Placeholder 3"/>
          <p:cNvSpPr>
            <a:spLocks noGrp="1"/>
          </p:cNvSpPr>
          <p:nvPr>
            <p:ph type="sldNum" sz="quarter" idx="5"/>
          </p:nvPr>
        </p:nvSpPr>
        <p:spPr/>
        <p:txBody>
          <a:bodyPr/>
          <a:lstStyle/>
          <a:p>
            <a:pPr rtl="0"/>
            <a:fld id="{5641018C-6CAF-B84E-B92C-ECB119457FBA}" type="slidenum">
              <a:rPr/>
              <a:t>63</a:t>
            </a:fld>
            <a:endParaRPr/>
          </a:p>
        </p:txBody>
      </p:sp>
    </p:spTree>
    <p:extLst>
      <p:ext uri="{BB962C8B-B14F-4D97-AF65-F5344CB8AC3E}">
        <p14:creationId xmlns:p14="http://schemas.microsoft.com/office/powerpoint/2010/main" val="2569637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12 - Принципы работы WLAN</a:t>
            </a:r>
          </a:p>
          <a:p>
            <a:pPr rtl="0"/>
            <a:r>
              <a:rPr lang="ru-RU"/>
              <a:t>12.8 Практика и контрольная работа модуля</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64</a:t>
            </a:fld>
            <a:endParaRPr/>
          </a:p>
        </p:txBody>
      </p:sp>
    </p:spTree>
    <p:extLst>
      <p:ext uri="{BB962C8B-B14F-4D97-AF65-F5344CB8AC3E}">
        <p14:creationId xmlns:p14="http://schemas.microsoft.com/office/powerpoint/2010/main" val="18922665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65</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ru-RU"/>
              <a:t>12 - Принципы работы WLAN</a:t>
            </a:r>
          </a:p>
          <a:p>
            <a:pPr rtl="0"/>
            <a:r>
              <a:rPr lang="ru-RU"/>
              <a:t>12.8 Практика и контрольная работа модуля</a:t>
            </a:r>
          </a:p>
          <a:p>
            <a:pPr rtl="0"/>
            <a:r>
              <a:rPr lang="ru-RU"/>
              <a:t>12.8.1 - Что я изучил в этом модуле?</a:t>
            </a:r>
          </a:p>
          <a:p>
            <a:pPr rtl="0"/>
            <a:r>
              <a:rPr lang="ru-RU"/>
              <a:t>12.8.2 - Контрольная работа по модулю - Основные понятия WLAN</a:t>
            </a:r>
          </a:p>
        </p:txBody>
      </p:sp>
    </p:spTree>
    <p:extLst>
      <p:ext uri="{BB962C8B-B14F-4D97-AF65-F5344CB8AC3E}">
        <p14:creationId xmlns:p14="http://schemas.microsoft.com/office/powerpoint/2010/main" val="1476824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66</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67</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9</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10</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07823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11</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720040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36576000" cy="20574000"/>
          </a:xfrm>
          <a:prstGeom prst="rect">
            <a:avLst/>
          </a:prstGeom>
        </p:spPr>
      </p:pic>
      <p:sp>
        <p:nvSpPr>
          <p:cNvPr id="16" name="Subtitle 2"/>
          <p:cNvSpPr>
            <a:spLocks noGrp="1"/>
          </p:cNvSpPr>
          <p:nvPr>
            <p:ph type="subTitle" idx="1"/>
          </p:nvPr>
        </p:nvSpPr>
        <p:spPr>
          <a:xfrm>
            <a:off x="1877986" y="15238106"/>
            <a:ext cx="17276420" cy="1152524"/>
          </a:xfrm>
          <a:prstGeom prst="rect">
            <a:avLst/>
          </a:prstGeom>
        </p:spPr>
        <p:txBody>
          <a:bodyPr lIns="91420" tIns="45710" rIns="91420" bIns="45710" anchor="b" anchorCtr="0">
            <a:noAutofit/>
          </a:bodyPr>
          <a:lstStyle>
            <a:lvl1pPr marL="0" indent="0" algn="l">
              <a:buNone/>
              <a:defRPr sz="4800" b="0" i="0">
                <a:solidFill>
                  <a:schemeClr val="accent5"/>
                </a:solidFill>
                <a:latin typeface="+mn-lt"/>
                <a:cs typeface="CiscoSans"/>
              </a:defRPr>
            </a:lvl1pPr>
            <a:lvl2pPr marL="1371424" indent="0" algn="ctr">
              <a:buNone/>
              <a:defRPr>
                <a:solidFill>
                  <a:schemeClr val="tx1">
                    <a:tint val="75000"/>
                  </a:schemeClr>
                </a:solidFill>
              </a:defRPr>
            </a:lvl2pPr>
            <a:lvl3pPr marL="2742880" indent="0" algn="ctr">
              <a:buNone/>
              <a:defRPr>
                <a:solidFill>
                  <a:schemeClr val="tx1">
                    <a:tint val="75000"/>
                  </a:schemeClr>
                </a:solidFill>
              </a:defRPr>
            </a:lvl3pPr>
            <a:lvl4pPr marL="4114316" indent="0" algn="ctr">
              <a:buNone/>
              <a:defRPr>
                <a:solidFill>
                  <a:schemeClr val="tx1">
                    <a:tint val="75000"/>
                  </a:schemeClr>
                </a:solidFill>
              </a:defRPr>
            </a:lvl4pPr>
            <a:lvl5pPr marL="5485764" indent="0" algn="ctr">
              <a:buNone/>
              <a:defRPr>
                <a:solidFill>
                  <a:schemeClr val="tx1">
                    <a:tint val="75000"/>
                  </a:schemeClr>
                </a:solidFill>
              </a:defRPr>
            </a:lvl5pPr>
            <a:lvl6pPr marL="6857188" indent="0" algn="ctr">
              <a:buNone/>
              <a:defRPr>
                <a:solidFill>
                  <a:schemeClr val="tx1">
                    <a:tint val="75000"/>
                  </a:schemeClr>
                </a:solidFill>
              </a:defRPr>
            </a:lvl6pPr>
            <a:lvl7pPr marL="8228644" indent="0" algn="ctr">
              <a:buNone/>
              <a:defRPr>
                <a:solidFill>
                  <a:schemeClr val="tx1">
                    <a:tint val="75000"/>
                  </a:schemeClr>
                </a:solidFill>
              </a:defRPr>
            </a:lvl7pPr>
            <a:lvl8pPr marL="9600080" indent="0" algn="ctr">
              <a:buNone/>
              <a:defRPr>
                <a:solidFill>
                  <a:schemeClr val="tx1">
                    <a:tint val="75000"/>
                  </a:schemeClr>
                </a:solidFill>
              </a:defRPr>
            </a:lvl8pPr>
            <a:lvl9pPr marL="10971528"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1877986" y="16198094"/>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1877986" y="17158082"/>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1853168" y="11488946"/>
            <a:ext cx="23700984" cy="1196004"/>
          </a:xfrm>
          <a:prstGeom prst="rect">
            <a:avLst/>
          </a:prstGeom>
        </p:spPr>
        <p:txBody>
          <a:bodyPr lIns="91420" tIns="45710" rIns="91420" bIns="45710"/>
          <a:lstStyle>
            <a:lvl1pPr marL="0" indent="0">
              <a:buFont typeface="Arial" panose="020B0604020202020204" pitchFamily="34" charset="0"/>
              <a:buNone/>
              <a:defRPr sz="8000" baseline="0">
                <a:solidFill>
                  <a:schemeClr val="bg2"/>
                </a:solidFill>
                <a:latin typeface="+mj-lt"/>
              </a:defRPr>
            </a:lvl1pPr>
            <a:lvl2pPr marL="1219124" indent="0">
              <a:buNone/>
              <a:defRPr/>
            </a:lvl2pPr>
            <a:lvl3pPr marL="1709604" indent="0">
              <a:buNone/>
              <a:defRPr/>
            </a:lvl3pPr>
            <a:lvl4pPr marL="2066776" indent="0">
              <a:buNone/>
              <a:defRPr/>
            </a:lvl4pPr>
            <a:lvl5pPr marL="2404884" indent="0">
              <a:buNone/>
              <a:defRPr/>
            </a:lvl5pPr>
          </a:lstStyle>
          <a:p>
            <a:pPr lvl="0"/>
            <a:r>
              <a:rPr lang="en-US"/>
              <a:t>Click to edit Master text styles</a:t>
            </a:r>
          </a:p>
        </p:txBody>
      </p:sp>
      <p:sp>
        <p:nvSpPr>
          <p:cNvPr id="20" name="Title 1"/>
          <p:cNvSpPr>
            <a:spLocks noGrp="1"/>
          </p:cNvSpPr>
          <p:nvPr>
            <p:ph type="ctrTitle"/>
          </p:nvPr>
        </p:nvSpPr>
        <p:spPr>
          <a:xfrm>
            <a:off x="1703062" y="9203000"/>
            <a:ext cx="23822052" cy="2578920"/>
          </a:xfrm>
          <a:prstGeom prst="rect">
            <a:avLst/>
          </a:prstGeom>
        </p:spPr>
        <p:txBody>
          <a:bodyPr anchor="b"/>
          <a:lstStyle>
            <a:lvl1pPr marL="0" indent="0" algn="l">
              <a:lnSpc>
                <a:spcPct val="90000"/>
              </a:lnSpc>
              <a:buFont typeface="Arial" panose="020B0604020202020204" pitchFamily="34" charset="0"/>
              <a:buNone/>
              <a:defRPr sz="144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1968500" y="1581154"/>
            <a:ext cx="3187696" cy="1695452"/>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912" userDrawn="1">
          <p15:clr>
            <a:srgbClr val="FBAE40"/>
          </p15:clr>
        </p15:guide>
        <p15:guide id="2" pos="1440" userDrawn="1">
          <p15:clr>
            <a:srgbClr val="FBAE40"/>
          </p15:clr>
        </p15:guide>
        <p15:guide id="3" orient="horz" pos="2072" userDrawn="1">
          <p15:clr>
            <a:srgbClr val="FBAE40"/>
          </p15:clr>
        </p15:guide>
        <p15:guide id="4" pos="3248" userDrawn="1">
          <p15:clr>
            <a:srgbClr val="FBAE40"/>
          </p15:clr>
        </p15:guide>
        <p15:guide id="5" pos="12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 y="4"/>
            <a:ext cx="36575996" cy="20663496"/>
          </a:xfrm>
          <a:prstGeom prst="rect">
            <a:avLst/>
          </a:prstGeom>
        </p:spPr>
      </p:pic>
      <p:grpSp>
        <p:nvGrpSpPr>
          <p:cNvPr id="4" name="Group 4"/>
          <p:cNvGrpSpPr>
            <a:grpSpLocks noChangeAspect="1"/>
          </p:cNvGrpSpPr>
          <p:nvPr userDrawn="1"/>
        </p:nvGrpSpPr>
        <p:grpSpPr bwMode="auto">
          <a:xfrm>
            <a:off x="14985176" y="8519424"/>
            <a:ext cx="6471776" cy="3442168"/>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36576000" cy="205740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14985176" y="8519424"/>
            <a:ext cx="6471776" cy="3442168"/>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14985176" y="8519424"/>
            <a:ext cx="6471776" cy="3442168"/>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33893764" y="19817052"/>
            <a:ext cx="2707640" cy="756952"/>
          </a:xfrm>
          <a:prstGeom prst="rect">
            <a:avLst/>
          </a:prstGeom>
        </p:spPr>
        <p:txBody>
          <a:bodyPr vert="horz" lIns="91440" tIns="45720" rIns="91440" bIns="45720" rtlCol="0" anchor="ctr"/>
          <a:lstStyle>
            <a:lvl1pPr algn="r">
              <a:defRPr sz="2100">
                <a:solidFill>
                  <a:schemeClr val="tx2"/>
                </a:solidFill>
              </a:defRPr>
            </a:lvl1pPr>
          </a:lstStyle>
          <a:p>
            <a:pPr defTabSz="1543052">
              <a:defRPr/>
            </a:pPr>
            <a:fld id="{2F5CCB13-0A32-4557-88E9-079F0C330695}" type="slidenum">
              <a:rPr lang="en-US" kern="0" smtClean="0">
                <a:solidFill>
                  <a:srgbClr val="595959"/>
                </a:solidFill>
              </a:rPr>
              <a:pPr defTabSz="1543052">
                <a:defRPr/>
              </a:pPr>
              <a:t>‹#›</a:t>
            </a:fld>
            <a:endParaRPr lang="en-US" kern="0" dirty="0">
              <a:solidFill>
                <a:srgbClr val="595959"/>
              </a:solidFill>
            </a:endParaRPr>
          </a:p>
        </p:txBody>
      </p:sp>
      <p:sp>
        <p:nvSpPr>
          <p:cNvPr id="5" name="Rectangle 3"/>
          <p:cNvSpPr>
            <a:spLocks noGrp="1" noChangeArrowheads="1"/>
          </p:cNvSpPr>
          <p:nvPr>
            <p:ph idx="1"/>
          </p:nvPr>
        </p:nvSpPr>
        <p:spPr bwMode="auto">
          <a:xfrm>
            <a:off x="576260" y="3195778"/>
            <a:ext cx="35413144" cy="1662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679452" indent="-679452">
              <a:lnSpc>
                <a:spcPct val="100000"/>
              </a:lnSpc>
              <a:spcBef>
                <a:spcPts val="2400"/>
              </a:spcBef>
              <a:spcAft>
                <a:spcPts val="2400"/>
              </a:spcAft>
              <a:buFont typeface="Wingdings" panose="05000000000000000000" pitchFamily="2" charset="2"/>
              <a:buChar char="§"/>
              <a:defRPr>
                <a:solidFill>
                  <a:srgbClr val="000000"/>
                </a:solidFill>
              </a:defRPr>
            </a:lvl1pPr>
            <a:lvl2pPr>
              <a:lnSpc>
                <a:spcPct val="100000"/>
              </a:lnSpc>
              <a:spcBef>
                <a:spcPts val="1200"/>
              </a:spcBef>
              <a:spcAft>
                <a:spcPts val="1200"/>
              </a:spcAft>
              <a:defRPr>
                <a:solidFill>
                  <a:srgbClr val="000000"/>
                </a:solidFill>
              </a:defRPr>
            </a:lvl2pPr>
            <a:lvl3pPr>
              <a:lnSpc>
                <a:spcPct val="100000"/>
              </a:lnSpc>
              <a:spcBef>
                <a:spcPts val="1200"/>
              </a:spcBef>
              <a:spcAft>
                <a:spcPts val="1200"/>
              </a:spcAft>
              <a:defRPr>
                <a:solidFill>
                  <a:srgbClr val="000000"/>
                </a:solidFill>
              </a:defRPr>
            </a:lvl3pPr>
            <a:lvl4pPr>
              <a:lnSpc>
                <a:spcPct val="100000"/>
              </a:lnSpc>
              <a:spcBef>
                <a:spcPts val="1200"/>
              </a:spcBef>
              <a:spcAft>
                <a:spcPts val="12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4" y="165574"/>
            <a:ext cx="36576000" cy="303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96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1877986" y="15238106"/>
            <a:ext cx="17276420" cy="1152524"/>
          </a:xfrm>
          <a:prstGeom prst="rect">
            <a:avLst/>
          </a:prstGeom>
        </p:spPr>
        <p:txBody>
          <a:bodyPr lIns="91420" tIns="45710" rIns="91420" bIns="45710" anchor="b" anchorCtr="0">
            <a:noAutofit/>
          </a:bodyPr>
          <a:lstStyle>
            <a:lvl1pPr marL="0" indent="0" algn="l">
              <a:buNone/>
              <a:defRPr sz="4800" b="0" i="0">
                <a:solidFill>
                  <a:schemeClr val="accent1"/>
                </a:solidFill>
                <a:latin typeface="+mn-lt"/>
                <a:cs typeface="CiscoSans"/>
              </a:defRPr>
            </a:lvl1pPr>
            <a:lvl2pPr marL="1371424" indent="0" algn="ctr">
              <a:buNone/>
              <a:defRPr>
                <a:solidFill>
                  <a:schemeClr val="tx1">
                    <a:tint val="75000"/>
                  </a:schemeClr>
                </a:solidFill>
              </a:defRPr>
            </a:lvl2pPr>
            <a:lvl3pPr marL="2742880" indent="0" algn="ctr">
              <a:buNone/>
              <a:defRPr>
                <a:solidFill>
                  <a:schemeClr val="tx1">
                    <a:tint val="75000"/>
                  </a:schemeClr>
                </a:solidFill>
              </a:defRPr>
            </a:lvl3pPr>
            <a:lvl4pPr marL="4114316" indent="0" algn="ctr">
              <a:buNone/>
              <a:defRPr>
                <a:solidFill>
                  <a:schemeClr val="tx1">
                    <a:tint val="75000"/>
                  </a:schemeClr>
                </a:solidFill>
              </a:defRPr>
            </a:lvl4pPr>
            <a:lvl5pPr marL="5485764" indent="0" algn="ctr">
              <a:buNone/>
              <a:defRPr>
                <a:solidFill>
                  <a:schemeClr val="tx1">
                    <a:tint val="75000"/>
                  </a:schemeClr>
                </a:solidFill>
              </a:defRPr>
            </a:lvl5pPr>
            <a:lvl6pPr marL="6857188" indent="0" algn="ctr">
              <a:buNone/>
              <a:defRPr>
                <a:solidFill>
                  <a:schemeClr val="tx1">
                    <a:tint val="75000"/>
                  </a:schemeClr>
                </a:solidFill>
              </a:defRPr>
            </a:lvl6pPr>
            <a:lvl7pPr marL="8228644" indent="0" algn="ctr">
              <a:buNone/>
              <a:defRPr>
                <a:solidFill>
                  <a:schemeClr val="tx1">
                    <a:tint val="75000"/>
                  </a:schemeClr>
                </a:solidFill>
              </a:defRPr>
            </a:lvl7pPr>
            <a:lvl8pPr marL="9600080" indent="0" algn="ctr">
              <a:buNone/>
              <a:defRPr>
                <a:solidFill>
                  <a:schemeClr val="tx1">
                    <a:tint val="75000"/>
                  </a:schemeClr>
                </a:solidFill>
              </a:defRPr>
            </a:lvl8pPr>
            <a:lvl9pPr marL="10971528"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1877986" y="16198094"/>
            <a:ext cx="17276420" cy="1152524"/>
          </a:xfrm>
          <a:prstGeom prst="rect">
            <a:avLst/>
          </a:prstGeom>
        </p:spPr>
        <p:txBody>
          <a:bodyPr lIns="91420" tIns="45710" rIns="91420" bIns="45710"/>
          <a:lstStyle>
            <a:lvl1pPr marL="0" indent="0" algn="l">
              <a:buFontTx/>
              <a:buNone/>
              <a:defRPr lang="en-US" sz="4800" b="0" i="0" kern="1200" dirty="0" smtClean="0">
                <a:solidFill>
                  <a:schemeClr val="accent1"/>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1877986" y="17158082"/>
            <a:ext cx="17276420" cy="1152524"/>
          </a:xfrm>
          <a:prstGeom prst="rect">
            <a:avLst/>
          </a:prstGeom>
        </p:spPr>
        <p:txBody>
          <a:bodyPr lIns="91420" tIns="45710" rIns="91420" bIns="45710"/>
          <a:lstStyle>
            <a:lvl1pPr marL="0" indent="0" algn="l">
              <a:buFontTx/>
              <a:buNone/>
              <a:defRPr lang="en-US" sz="4800" b="0" i="0" kern="1200" dirty="0" smtClean="0">
                <a:solidFill>
                  <a:schemeClr val="accent1"/>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1968500" y="1581154"/>
            <a:ext cx="3187696" cy="1695452"/>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1853168" y="11488946"/>
            <a:ext cx="23700984" cy="1196004"/>
          </a:xfrm>
          <a:prstGeom prst="rect">
            <a:avLst/>
          </a:prstGeom>
        </p:spPr>
        <p:txBody>
          <a:bodyPr lIns="91420" tIns="45710" rIns="91420" bIns="45710"/>
          <a:lstStyle>
            <a:lvl1pPr marL="0" indent="0">
              <a:buFont typeface="Arial" panose="020B0604020202020204" pitchFamily="34" charset="0"/>
              <a:buNone/>
              <a:defRPr sz="8000" baseline="0">
                <a:solidFill>
                  <a:schemeClr val="accent1"/>
                </a:solidFill>
                <a:latin typeface="+mj-lt"/>
              </a:defRPr>
            </a:lvl1pPr>
            <a:lvl2pPr marL="1219124" indent="0">
              <a:buNone/>
              <a:defRPr/>
            </a:lvl2pPr>
            <a:lvl3pPr marL="1709604" indent="0">
              <a:buNone/>
              <a:defRPr/>
            </a:lvl3pPr>
            <a:lvl4pPr marL="2066776" indent="0">
              <a:buNone/>
              <a:defRPr/>
            </a:lvl4pPr>
            <a:lvl5pPr marL="2404884" indent="0">
              <a:buNone/>
              <a:defRPr/>
            </a:lvl5pPr>
          </a:lstStyle>
          <a:p>
            <a:pPr lvl="0"/>
            <a:r>
              <a:rPr lang="en-US"/>
              <a:t>Click to edit Master text styles</a:t>
            </a:r>
          </a:p>
        </p:txBody>
      </p:sp>
      <p:sp>
        <p:nvSpPr>
          <p:cNvPr id="30" name="Title 1"/>
          <p:cNvSpPr>
            <a:spLocks noGrp="1"/>
          </p:cNvSpPr>
          <p:nvPr>
            <p:ph type="ctrTitle"/>
          </p:nvPr>
        </p:nvSpPr>
        <p:spPr>
          <a:xfrm>
            <a:off x="1703062" y="9203000"/>
            <a:ext cx="23822052" cy="2578920"/>
          </a:xfrm>
          <a:prstGeom prst="rect">
            <a:avLst/>
          </a:prstGeom>
        </p:spPr>
        <p:txBody>
          <a:bodyPr anchor="b"/>
          <a:lstStyle>
            <a:lvl1pPr marL="0" indent="0" algn="l">
              <a:lnSpc>
                <a:spcPct val="90000"/>
              </a:lnSpc>
              <a:buFont typeface="Arial" panose="020B0604020202020204" pitchFamily="34" charset="0"/>
              <a:buNone/>
              <a:defRPr sz="144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912" userDrawn="1">
          <p15:clr>
            <a:srgbClr val="FBAE40"/>
          </p15:clr>
        </p15:guide>
        <p15:guide id="2" pos="1440" userDrawn="1">
          <p15:clr>
            <a:srgbClr val="FBAE40"/>
          </p15:clr>
        </p15:guide>
        <p15:guide id="3" orient="horz" pos="2072" userDrawn="1">
          <p15:clr>
            <a:srgbClr val="FBAE40"/>
          </p15:clr>
        </p15:guide>
        <p15:guide id="4" pos="3248" userDrawn="1">
          <p15:clr>
            <a:srgbClr val="FBAE40"/>
          </p15:clr>
        </p15:guide>
        <p15:guide id="5" pos="12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6576000" cy="2057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1877986" y="15238106"/>
            <a:ext cx="17276420" cy="1152524"/>
          </a:xfrm>
          <a:prstGeom prst="rect">
            <a:avLst/>
          </a:prstGeom>
        </p:spPr>
        <p:txBody>
          <a:bodyPr lIns="91420" tIns="45710" rIns="91420" bIns="45710" anchor="b" anchorCtr="0">
            <a:noAutofit/>
          </a:bodyPr>
          <a:lstStyle>
            <a:lvl1pPr marL="0" indent="0" algn="l">
              <a:buNone/>
              <a:defRPr sz="4800" b="0" i="0">
                <a:solidFill>
                  <a:schemeClr val="accent5"/>
                </a:solidFill>
                <a:latin typeface="+mn-lt"/>
                <a:cs typeface="CiscoSans"/>
              </a:defRPr>
            </a:lvl1pPr>
            <a:lvl2pPr marL="1371424" indent="0" algn="ctr">
              <a:buNone/>
              <a:defRPr>
                <a:solidFill>
                  <a:schemeClr val="tx1">
                    <a:tint val="75000"/>
                  </a:schemeClr>
                </a:solidFill>
              </a:defRPr>
            </a:lvl2pPr>
            <a:lvl3pPr marL="2742880" indent="0" algn="ctr">
              <a:buNone/>
              <a:defRPr>
                <a:solidFill>
                  <a:schemeClr val="tx1">
                    <a:tint val="75000"/>
                  </a:schemeClr>
                </a:solidFill>
              </a:defRPr>
            </a:lvl3pPr>
            <a:lvl4pPr marL="4114316" indent="0" algn="ctr">
              <a:buNone/>
              <a:defRPr>
                <a:solidFill>
                  <a:schemeClr val="tx1">
                    <a:tint val="75000"/>
                  </a:schemeClr>
                </a:solidFill>
              </a:defRPr>
            </a:lvl4pPr>
            <a:lvl5pPr marL="5485764" indent="0" algn="ctr">
              <a:buNone/>
              <a:defRPr>
                <a:solidFill>
                  <a:schemeClr val="tx1">
                    <a:tint val="75000"/>
                  </a:schemeClr>
                </a:solidFill>
              </a:defRPr>
            </a:lvl5pPr>
            <a:lvl6pPr marL="6857188" indent="0" algn="ctr">
              <a:buNone/>
              <a:defRPr>
                <a:solidFill>
                  <a:schemeClr val="tx1">
                    <a:tint val="75000"/>
                  </a:schemeClr>
                </a:solidFill>
              </a:defRPr>
            </a:lvl6pPr>
            <a:lvl7pPr marL="8228644" indent="0" algn="ctr">
              <a:buNone/>
              <a:defRPr>
                <a:solidFill>
                  <a:schemeClr val="tx1">
                    <a:tint val="75000"/>
                  </a:schemeClr>
                </a:solidFill>
              </a:defRPr>
            </a:lvl7pPr>
            <a:lvl8pPr marL="9600080" indent="0" algn="ctr">
              <a:buNone/>
              <a:defRPr>
                <a:solidFill>
                  <a:schemeClr val="tx1">
                    <a:tint val="75000"/>
                  </a:schemeClr>
                </a:solidFill>
              </a:defRPr>
            </a:lvl8pPr>
            <a:lvl9pPr marL="10971528"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1877986" y="16198094"/>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1877986" y="17158082"/>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1968500" y="1581154"/>
            <a:ext cx="3187696" cy="1695452"/>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1853168" y="11488946"/>
            <a:ext cx="23700984" cy="1196004"/>
          </a:xfrm>
          <a:prstGeom prst="rect">
            <a:avLst/>
          </a:prstGeom>
        </p:spPr>
        <p:txBody>
          <a:bodyPr lIns="91420" tIns="45710" rIns="91420" bIns="45710"/>
          <a:lstStyle>
            <a:lvl1pPr marL="0" indent="0">
              <a:buFont typeface="Arial" panose="020B0604020202020204" pitchFamily="34" charset="0"/>
              <a:buNone/>
              <a:defRPr sz="8000" baseline="0">
                <a:solidFill>
                  <a:schemeClr val="bg2"/>
                </a:solidFill>
                <a:latin typeface="+mj-lt"/>
              </a:defRPr>
            </a:lvl1pPr>
            <a:lvl2pPr marL="1219124" indent="0">
              <a:buNone/>
              <a:defRPr/>
            </a:lvl2pPr>
            <a:lvl3pPr marL="1709604" indent="0">
              <a:buNone/>
              <a:defRPr/>
            </a:lvl3pPr>
            <a:lvl4pPr marL="2066776" indent="0">
              <a:buNone/>
              <a:defRPr/>
            </a:lvl4pPr>
            <a:lvl5pPr marL="2404884" indent="0">
              <a:buNone/>
              <a:defRPr/>
            </a:lvl5pPr>
          </a:lstStyle>
          <a:p>
            <a:pPr lvl="0"/>
            <a:r>
              <a:rPr lang="en-US"/>
              <a:t>Click to edit Master text styles</a:t>
            </a:r>
          </a:p>
        </p:txBody>
      </p:sp>
      <p:sp>
        <p:nvSpPr>
          <p:cNvPr id="30" name="Title 1"/>
          <p:cNvSpPr>
            <a:spLocks noGrp="1"/>
          </p:cNvSpPr>
          <p:nvPr>
            <p:ph type="ctrTitle"/>
          </p:nvPr>
        </p:nvSpPr>
        <p:spPr>
          <a:xfrm>
            <a:off x="1703062" y="9203000"/>
            <a:ext cx="23822052" cy="2578920"/>
          </a:xfrm>
          <a:prstGeom prst="rect">
            <a:avLst/>
          </a:prstGeom>
        </p:spPr>
        <p:txBody>
          <a:bodyPr anchor="b"/>
          <a:lstStyle>
            <a:lvl1pPr marL="0" indent="0" algn="l">
              <a:lnSpc>
                <a:spcPct val="90000"/>
              </a:lnSpc>
              <a:buFont typeface="Arial" panose="020B0604020202020204" pitchFamily="34" charset="0"/>
              <a:buNone/>
              <a:defRPr sz="144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912" userDrawn="1">
          <p15:clr>
            <a:srgbClr val="FBAE40"/>
          </p15:clr>
        </p15:guide>
        <p15:guide id="2" pos="1440" userDrawn="1">
          <p15:clr>
            <a:srgbClr val="FBAE40"/>
          </p15:clr>
        </p15:guide>
        <p15:guide id="3" orient="horz" pos="2072" userDrawn="1">
          <p15:clr>
            <a:srgbClr val="FBAE40"/>
          </p15:clr>
        </p15:guide>
        <p15:guide id="4" pos="3248" userDrawn="1">
          <p15:clr>
            <a:srgbClr val="FBAE40"/>
          </p15:clr>
        </p15:guide>
        <p15:guide id="5" pos="12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
            <a:ext cx="36576000" cy="20573996"/>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1665700" y="3661636"/>
            <a:ext cx="30392168" cy="10279784"/>
          </a:xfrm>
          <a:prstGeom prst="rect">
            <a:avLst/>
          </a:prstGeom>
        </p:spPr>
        <p:txBody>
          <a:bodyPr anchor="b">
            <a:noAutofit/>
          </a:bodyPr>
          <a:lstStyle>
            <a:lvl1pPr marL="0" indent="0" algn="l">
              <a:lnSpc>
                <a:spcPct val="90000"/>
              </a:lnSpc>
              <a:buFont typeface="Arial" panose="020B0604020202020204" pitchFamily="34" charset="0"/>
              <a:buNone/>
              <a:defRPr sz="184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34062281" y="18971629"/>
            <a:ext cx="874205" cy="618074"/>
          </a:xfrm>
          <a:prstGeom prst="rect">
            <a:avLst/>
          </a:prstGeom>
          <a:noFill/>
          <a:ln w="9525" algn="ctr">
            <a:noFill/>
            <a:miter lim="800000"/>
            <a:headEnd/>
            <a:tailEnd/>
          </a:ln>
          <a:effectLst/>
        </p:spPr>
        <p:txBody>
          <a:bodyPr wrap="none" lIns="246344" tIns="123168" rIns="246344" bIns="123168" anchor="b">
            <a:spAutoFit/>
          </a:bodyPr>
          <a:lstStyle/>
          <a:p>
            <a:pPr algn="r" defTabSz="2442976" rtl="0" fontAlgn="auto">
              <a:spcBef>
                <a:spcPts val="0"/>
              </a:spcBef>
              <a:spcAft>
                <a:spcPts val="0"/>
              </a:spcAft>
              <a:defRPr/>
            </a:pPr>
            <a:fld id="{6A1E46DC-7EF6-4EA2-B285-14272867D133}" type="slidenum">
              <a:rPr sz="2400">
                <a:solidFill>
                  <a:schemeClr val="accent5">
                    <a:lumMod val="50000"/>
                  </a:schemeClr>
                </a:solidFill>
                <a:latin typeface="+mn-lt"/>
                <a:ea typeface="+mn-ea"/>
                <a:cs typeface="CiscoSans Thin"/>
              </a:rPr>
              <a:pPr algn="r" defTabSz="2442976" rtl="0" fontAlgn="auto">
                <a:spcBef>
                  <a:spcPts val="0"/>
                </a:spcBef>
                <a:spcAft>
                  <a:spcPts val="0"/>
                </a:spcAft>
                <a:defRPr/>
              </a:pPr>
              <a:t>‹#›</a:t>
            </a:fld>
            <a:endParaRPr sz="24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23470032" y="18597281"/>
            <a:ext cx="10632072" cy="987405"/>
          </a:xfrm>
          <a:prstGeom prst="rect">
            <a:avLst/>
          </a:prstGeom>
          <a:noFill/>
          <a:ln w="9525">
            <a:noFill/>
            <a:miter lim="800000"/>
            <a:headEnd/>
            <a:tailEnd/>
          </a:ln>
          <a:effectLst/>
        </p:spPr>
        <p:txBody>
          <a:bodyPr lIns="246344" tIns="123168" rIns="246344" bIns="123168" anchor="b">
            <a:spAutoFit/>
          </a:bodyPr>
          <a:lstStyle/>
          <a:p>
            <a:pPr defTabSz="2442976" rtl="0" fontAlgn="auto">
              <a:spcBef>
                <a:spcPts val="0"/>
              </a:spcBef>
              <a:spcAft>
                <a:spcPts val="0"/>
              </a:spcAft>
              <a:defRPr/>
            </a:pPr>
            <a:r>
              <a:rPr lang="ru-RU" sz="2400">
                <a:solidFill>
                  <a:schemeClr val="accent5">
                    <a:lumMod val="50000"/>
                  </a:schemeClr>
                </a:solidFill>
                <a:latin typeface="+mn-lt"/>
                <a:ea typeface="+mn-ea"/>
                <a:cs typeface="CiscoSans Thin"/>
              </a:rPr>
              <a:t>© Cisco и/или Партнеры, 2016 г. Все права защищены.   Конфиденциальная информация Cisco</a:t>
            </a:r>
          </a:p>
        </p:txBody>
      </p:sp>
      <p:grpSp>
        <p:nvGrpSpPr>
          <p:cNvPr id="11" name="Group 4"/>
          <p:cNvGrpSpPr>
            <a:grpSpLocks noChangeAspect="1"/>
          </p:cNvGrpSpPr>
          <p:nvPr userDrawn="1"/>
        </p:nvGrpSpPr>
        <p:grpSpPr bwMode="auto">
          <a:xfrm>
            <a:off x="2032158" y="18860788"/>
            <a:ext cx="1361028" cy="723896"/>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1898650" y="5391152"/>
            <a:ext cx="33120228" cy="12295784"/>
          </a:xfrm>
          <a:prstGeom prst="rect">
            <a:avLst/>
          </a:prstGeom>
        </p:spPr>
        <p:txBody>
          <a:bodyPr lIns="91420" tIns="45710" rIns="91420" bIns="45710">
            <a:noAutofit/>
          </a:bodyPr>
          <a:lstStyle>
            <a:lvl1pPr marL="1142760" marR="0" indent="-1142760" algn="ctr" defTabSz="1828420" rtl="0" eaLnBrk="1" fontAlgn="auto" latinLnBrk="0" hangingPunct="1">
              <a:lnSpc>
                <a:spcPct val="100000"/>
              </a:lnSpc>
              <a:spcBef>
                <a:spcPct val="20000"/>
              </a:spcBef>
              <a:spcAft>
                <a:spcPts val="0"/>
              </a:spcAft>
              <a:buClrTx/>
              <a:buSzTx/>
              <a:buFont typeface="Arial"/>
              <a:buNone/>
              <a:tabLst/>
              <a:defRPr sz="8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1751064" y="1365254"/>
            <a:ext cx="33381952" cy="292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2302440" y="10210200"/>
            <a:ext cx="2794496" cy="2794496"/>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solidFill>
                <a:srgbClr val="FFFFFF"/>
              </a:solidFill>
              <a:cs typeface="Arial"/>
            </a:endParaRPr>
          </a:p>
        </p:txBody>
      </p:sp>
      <p:sp>
        <p:nvSpPr>
          <p:cNvPr id="15" name="Oval 14"/>
          <p:cNvSpPr/>
          <p:nvPr/>
        </p:nvSpPr>
        <p:spPr>
          <a:xfrm>
            <a:off x="2302440" y="5706428"/>
            <a:ext cx="2794496" cy="2794496"/>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bg1"/>
              </a:solidFill>
              <a:cs typeface="Arial"/>
            </a:endParaRPr>
          </a:p>
        </p:txBody>
      </p:sp>
      <p:sp>
        <p:nvSpPr>
          <p:cNvPr id="22" name="Oval 21"/>
          <p:cNvSpPr/>
          <p:nvPr/>
        </p:nvSpPr>
        <p:spPr>
          <a:xfrm>
            <a:off x="2302440" y="14612372"/>
            <a:ext cx="2794496" cy="2794496"/>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solidFill>
                <a:srgbClr val="049FD9"/>
              </a:solidFill>
              <a:cs typeface="Arial"/>
            </a:endParaRPr>
          </a:p>
        </p:txBody>
      </p:sp>
      <p:sp>
        <p:nvSpPr>
          <p:cNvPr id="24" name="Text Placeholder 17"/>
          <p:cNvSpPr>
            <a:spLocks noGrp="1"/>
          </p:cNvSpPr>
          <p:nvPr>
            <p:ph type="body" sz="quarter" idx="13"/>
          </p:nvPr>
        </p:nvSpPr>
        <p:spPr>
          <a:xfrm>
            <a:off x="5461000" y="5730090"/>
            <a:ext cx="21894800" cy="2773524"/>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5461000" y="10231174"/>
            <a:ext cx="21894800" cy="2773524"/>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5461000" y="14612374"/>
            <a:ext cx="21894800" cy="2773524"/>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2302440" y="10210202"/>
            <a:ext cx="2794496" cy="2773524"/>
          </a:xfrm>
          <a:prstGeom prst="rect">
            <a:avLst/>
          </a:prstGeom>
        </p:spPr>
        <p:txBody>
          <a:bodyPr lIns="91420" tIns="45710" rIns="91420" bIns="45710" anchor="ctr" anchorCtr="0">
            <a:noAutofit/>
          </a:bodyPr>
          <a:lstStyle>
            <a:lvl1pPr marL="0" indent="0" algn="ctr">
              <a:buNone/>
              <a:defRPr sz="16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2302444" y="14604562"/>
            <a:ext cx="2794496" cy="2773524"/>
          </a:xfrm>
          <a:prstGeom prst="rect">
            <a:avLst/>
          </a:prstGeom>
          <a:ln>
            <a:noFill/>
          </a:ln>
        </p:spPr>
        <p:txBody>
          <a:bodyPr lIns="91420" tIns="45710" rIns="91420" bIns="45710" anchor="ctr" anchorCtr="0">
            <a:noAutofit/>
          </a:bodyPr>
          <a:lstStyle>
            <a:lvl1pPr marL="0" indent="0" algn="ctr">
              <a:buNone/>
              <a:defRPr sz="16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2302440" y="5708994"/>
            <a:ext cx="2794496" cy="2773524"/>
          </a:xfrm>
          <a:prstGeom prst="rect">
            <a:avLst/>
          </a:prstGeom>
        </p:spPr>
        <p:txBody>
          <a:bodyPr lIns="91420" tIns="45710" rIns="91420" bIns="45710" anchor="ctr" anchorCtr="0">
            <a:noAutofit/>
          </a:bodyPr>
          <a:lstStyle>
            <a:lvl1pPr marL="0" indent="0" algn="ctr">
              <a:buNone/>
              <a:defRPr sz="16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2302446" y="7917274"/>
            <a:ext cx="1859260" cy="1859260"/>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15" name="Oval 14"/>
          <p:cNvSpPr/>
          <p:nvPr/>
        </p:nvSpPr>
        <p:spPr>
          <a:xfrm>
            <a:off x="2302442" y="5315710"/>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22" name="Oval 21"/>
          <p:cNvSpPr/>
          <p:nvPr/>
        </p:nvSpPr>
        <p:spPr>
          <a:xfrm>
            <a:off x="2302446" y="10509786"/>
            <a:ext cx="1859260" cy="1859260"/>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4689536" y="5339370"/>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4689540" y="793824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4689540" y="1050978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2302446" y="5310086"/>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2302446" y="7917274"/>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2302450" y="10501974"/>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2302450" y="13098326"/>
            <a:ext cx="1859260" cy="185926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4689544" y="1309832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2302454" y="13090514"/>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2302454" y="15686866"/>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4689548" y="1568686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2302458" y="15679054"/>
            <a:ext cx="1859260" cy="1845308"/>
          </a:xfrm>
          <a:prstGeom prst="rect">
            <a:avLst/>
          </a:prstGeom>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2302446" y="7917274"/>
            <a:ext cx="1859260" cy="1859260"/>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43" name="Oval 42"/>
          <p:cNvSpPr/>
          <p:nvPr/>
        </p:nvSpPr>
        <p:spPr>
          <a:xfrm>
            <a:off x="2302442" y="5315710"/>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rgbClr val="FFFFFF"/>
              </a:solidFill>
              <a:cs typeface="Arial"/>
            </a:endParaRPr>
          </a:p>
        </p:txBody>
      </p:sp>
      <p:sp>
        <p:nvSpPr>
          <p:cNvPr id="44" name="Oval 43"/>
          <p:cNvSpPr/>
          <p:nvPr/>
        </p:nvSpPr>
        <p:spPr>
          <a:xfrm>
            <a:off x="2302446" y="10509786"/>
            <a:ext cx="1859260" cy="1859260"/>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4689536" y="533937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4689540" y="793824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4689540" y="1050978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2302446" y="5310086"/>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2302446" y="791727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2302450" y="1050197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2302450" y="13098326"/>
            <a:ext cx="1859260" cy="185926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4689544" y="1309832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2302454" y="1309051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2302454" y="15686866"/>
            <a:ext cx="1859260" cy="1859260"/>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4689548" y="1568686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2302458" y="1567905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17658306" y="7932338"/>
            <a:ext cx="1859260" cy="185926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8" name="Oval 57"/>
          <p:cNvSpPr/>
          <p:nvPr/>
        </p:nvSpPr>
        <p:spPr>
          <a:xfrm>
            <a:off x="17658302" y="5330774"/>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9" name="Oval 58"/>
          <p:cNvSpPr/>
          <p:nvPr/>
        </p:nvSpPr>
        <p:spPr>
          <a:xfrm>
            <a:off x="17658306" y="10524850"/>
            <a:ext cx="1859260" cy="1859260"/>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20045396" y="5354434"/>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20045400" y="795331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20045400" y="1052485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17658306" y="5325150"/>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17658306" y="793233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17658310" y="1051703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17658310" y="13113390"/>
            <a:ext cx="1859260" cy="1859260"/>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20045404" y="1311339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17658314" y="1310557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17658314" y="15701930"/>
            <a:ext cx="1859260" cy="1859260"/>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20045408" y="1570193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17658318" y="1569411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1752600" y="1365254"/>
            <a:ext cx="33381952" cy="292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34062281" y="18971629"/>
            <a:ext cx="874205" cy="618074"/>
          </a:xfrm>
          <a:prstGeom prst="rect">
            <a:avLst/>
          </a:prstGeom>
          <a:noFill/>
          <a:ln w="9525" algn="ctr">
            <a:noFill/>
            <a:miter lim="800000"/>
            <a:headEnd/>
            <a:tailEnd/>
          </a:ln>
          <a:effectLst/>
        </p:spPr>
        <p:txBody>
          <a:bodyPr wrap="none" lIns="246344" tIns="123168" rIns="246344" bIns="123168" anchor="b">
            <a:spAutoFit/>
          </a:bodyPr>
          <a:lstStyle/>
          <a:p>
            <a:pPr algn="r" defTabSz="2442976" rtl="0" fontAlgn="auto">
              <a:spcBef>
                <a:spcPts val="0"/>
              </a:spcBef>
              <a:spcAft>
                <a:spcPts val="0"/>
              </a:spcAft>
              <a:defRPr/>
            </a:pPr>
            <a:fld id="{6A1E46DC-7EF6-4EA2-B285-14272867D133}" type="slidenum">
              <a:rPr sz="2400">
                <a:solidFill>
                  <a:schemeClr val="accent3">
                    <a:lumMod val="85000"/>
                  </a:schemeClr>
                </a:solidFill>
                <a:latin typeface="+mn-lt"/>
                <a:ea typeface="+mn-ea"/>
                <a:cs typeface="CiscoSans Thin"/>
              </a:rPr>
              <a:pPr algn="r" defTabSz="2442976" rtl="0" fontAlgn="auto">
                <a:spcBef>
                  <a:spcPts val="0"/>
                </a:spcBef>
                <a:spcAft>
                  <a:spcPts val="0"/>
                </a:spcAft>
                <a:defRPr/>
              </a:pPr>
              <a:t>‹#›</a:t>
            </a:fld>
            <a:endParaRPr sz="24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23470032" y="18597281"/>
            <a:ext cx="10632072" cy="987405"/>
          </a:xfrm>
          <a:prstGeom prst="rect">
            <a:avLst/>
          </a:prstGeom>
          <a:noFill/>
          <a:ln w="9525">
            <a:noFill/>
            <a:miter lim="800000"/>
            <a:headEnd/>
            <a:tailEnd/>
          </a:ln>
          <a:effectLst/>
        </p:spPr>
        <p:txBody>
          <a:bodyPr lIns="246344" tIns="123168" rIns="246344" bIns="123168" anchor="b">
            <a:spAutoFit/>
          </a:bodyPr>
          <a:lstStyle/>
          <a:p>
            <a:pPr defTabSz="2442976" rtl="0" fontAlgn="auto">
              <a:spcBef>
                <a:spcPts val="0"/>
              </a:spcBef>
              <a:spcAft>
                <a:spcPts val="0"/>
              </a:spcAft>
              <a:defRPr/>
            </a:pPr>
            <a:r>
              <a:rPr lang="ru-RU" sz="2400">
                <a:solidFill>
                  <a:schemeClr val="accent3">
                    <a:lumMod val="85000"/>
                  </a:schemeClr>
                </a:solidFill>
                <a:latin typeface="+mn-lt"/>
                <a:ea typeface="+mn-ea"/>
                <a:cs typeface="CiscoSans Thin"/>
              </a:rPr>
              <a:t>© Cisco и/или Партнеры, 2016 г. Все права защищены.   Конфиденциальная информация Cisco</a:t>
            </a:r>
          </a:p>
        </p:txBody>
      </p:sp>
      <p:grpSp>
        <p:nvGrpSpPr>
          <p:cNvPr id="6" name="Group 4"/>
          <p:cNvGrpSpPr>
            <a:grpSpLocks noChangeAspect="1"/>
          </p:cNvGrpSpPr>
          <p:nvPr userDrawn="1"/>
        </p:nvGrpSpPr>
        <p:grpSpPr bwMode="auto">
          <a:xfrm>
            <a:off x="2032158" y="18860788"/>
            <a:ext cx="1361028" cy="723896"/>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2736852" rtl="0" eaLnBrk="1" fontAlgn="base" hangingPunct="1">
        <a:lnSpc>
          <a:spcPct val="80000"/>
        </a:lnSpc>
        <a:spcBef>
          <a:spcPct val="0"/>
        </a:spcBef>
        <a:spcAft>
          <a:spcPct val="0"/>
        </a:spcAft>
        <a:defRPr lang="en-US" sz="12800" kern="1200" dirty="0">
          <a:solidFill>
            <a:schemeClr val="accent4"/>
          </a:solidFill>
          <a:latin typeface="+mj-lt"/>
          <a:ea typeface="ＭＳ Ｐゴシック" charset="0"/>
          <a:cs typeface="CiscoSans"/>
        </a:defRPr>
      </a:lvl1pPr>
      <a:lvl2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2pPr>
      <a:lvl3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3pPr>
      <a:lvl4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4pPr>
      <a:lvl5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5pPr>
      <a:lvl6pPr marL="18288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6pPr>
      <a:lvl7pPr marL="36576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7pPr>
      <a:lvl8pPr marL="54864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8pPr>
      <a:lvl9pPr marL="73152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9pPr>
    </p:titleStyle>
    <p:bodyStyle>
      <a:lvl1pPr marL="679452" indent="-679452" algn="l" defTabSz="2736852" rtl="0" eaLnBrk="1" fontAlgn="base" hangingPunct="1">
        <a:lnSpc>
          <a:spcPct val="95000"/>
        </a:lnSpc>
        <a:spcBef>
          <a:spcPts val="4300"/>
        </a:spcBef>
        <a:spcAft>
          <a:spcPct val="0"/>
        </a:spcAft>
        <a:buClr>
          <a:schemeClr val="tx2"/>
        </a:buClr>
        <a:buSzPct val="90000"/>
        <a:buFont typeface="Arial" charset="0"/>
        <a:buChar char="•"/>
        <a:defRPr lang="en-US" sz="6000" kern="1200" dirty="0">
          <a:solidFill>
            <a:schemeClr val="tx1"/>
          </a:solidFill>
          <a:latin typeface="+mn-lt"/>
          <a:ea typeface="ＭＳ Ｐゴシック" charset="0"/>
          <a:cs typeface="CiscoSans"/>
        </a:defRPr>
      </a:lvl1pPr>
      <a:lvl2pPr marL="1435100" indent="-863600" algn="l" defTabSz="2736852" rtl="0" eaLnBrk="1" fontAlgn="base" hangingPunct="1">
        <a:lnSpc>
          <a:spcPct val="95000"/>
        </a:lnSpc>
        <a:spcBef>
          <a:spcPts val="2400"/>
        </a:spcBef>
        <a:spcAft>
          <a:spcPct val="0"/>
        </a:spcAft>
        <a:buClr>
          <a:schemeClr val="tx2"/>
        </a:buClr>
        <a:buFont typeface="Arial" charset="0"/>
        <a:buChar char="•"/>
        <a:defRPr lang="en-US" sz="5600" kern="1200" dirty="0">
          <a:solidFill>
            <a:schemeClr val="tx1"/>
          </a:solidFill>
          <a:latin typeface="+mn-lt"/>
          <a:ea typeface="ＭＳ Ｐゴシック" charset="0"/>
          <a:cs typeface="CiscoSans"/>
        </a:defRPr>
      </a:lvl2pPr>
      <a:lvl3pPr marL="1727200" indent="-679452" algn="l" defTabSz="2736852" rtl="0" eaLnBrk="1" fontAlgn="base" hangingPunct="1">
        <a:lnSpc>
          <a:spcPct val="95000"/>
        </a:lnSpc>
        <a:spcBef>
          <a:spcPts val="2500"/>
        </a:spcBef>
        <a:spcAft>
          <a:spcPct val="0"/>
        </a:spcAft>
        <a:buFont typeface="Arial" charset="0"/>
        <a:buChar char="•"/>
        <a:defRPr lang="en-US" sz="4800" kern="1200" dirty="0">
          <a:solidFill>
            <a:schemeClr val="tx1"/>
          </a:solidFill>
          <a:latin typeface="+mn-lt"/>
          <a:ea typeface="ＭＳ Ｐゴシック" charset="0"/>
          <a:cs typeface="CiscoSans"/>
        </a:defRPr>
      </a:lvl3pPr>
      <a:lvl4pPr marL="2012952" indent="-679452" algn="l" defTabSz="2736852" rtl="0" eaLnBrk="1" fontAlgn="base" hangingPunct="1">
        <a:lnSpc>
          <a:spcPct val="95000"/>
        </a:lnSpc>
        <a:spcBef>
          <a:spcPts val="2500"/>
        </a:spcBef>
        <a:spcAft>
          <a:spcPct val="0"/>
        </a:spcAft>
        <a:buFont typeface="Arial" charset="0"/>
        <a:buChar char="•"/>
        <a:defRPr lang="en-US" sz="4400" kern="1200" dirty="0">
          <a:solidFill>
            <a:schemeClr val="tx1"/>
          </a:solidFill>
          <a:latin typeface="+mn-lt"/>
          <a:ea typeface="ＭＳ Ｐゴシック" charset="0"/>
          <a:cs typeface="CiscoSans"/>
        </a:defRPr>
      </a:lvl4pPr>
      <a:lvl5pPr marL="2298700" indent="-679452" algn="l" defTabSz="2736852" rtl="0" eaLnBrk="1" fontAlgn="base" hangingPunct="1">
        <a:lnSpc>
          <a:spcPct val="95000"/>
        </a:lnSpc>
        <a:spcBef>
          <a:spcPts val="2500"/>
        </a:spcBef>
        <a:spcAft>
          <a:spcPct val="0"/>
        </a:spcAft>
        <a:buFont typeface="Arial" charset="0"/>
        <a:buChar char="•"/>
        <a:defRPr lang="en-US" sz="4400" kern="1200" dirty="0">
          <a:solidFill>
            <a:schemeClr val="tx1"/>
          </a:solidFill>
          <a:latin typeface="+mn-lt"/>
          <a:ea typeface="ＭＳ Ｐゴシック" charset="0"/>
          <a:cs typeface="CiscoSans"/>
        </a:defRPr>
      </a:lvl5pPr>
      <a:lvl6pPr marL="3455424" indent="-685780" algn="l" defTabSz="2743108" rtl="0" eaLnBrk="1" latinLnBrk="0" hangingPunct="1">
        <a:spcBef>
          <a:spcPts val="2400"/>
        </a:spcBef>
        <a:buFont typeface="Arial" pitchFamily="34" charset="0"/>
        <a:buChar char="•"/>
        <a:defRPr sz="3600" kern="1200" baseline="0">
          <a:solidFill>
            <a:schemeClr val="tx1"/>
          </a:solidFill>
          <a:latin typeface="+mn-lt"/>
          <a:ea typeface="+mn-ea"/>
          <a:cs typeface="+mn-cs"/>
        </a:defRPr>
      </a:lvl6pPr>
      <a:lvl7pPr marL="3743376" indent="-685688" algn="l" defTabSz="2743108" rtl="0" eaLnBrk="1" latinLnBrk="0" hangingPunct="1">
        <a:spcBef>
          <a:spcPts val="2400"/>
        </a:spcBef>
        <a:buFont typeface="Arial" pitchFamily="34" charset="0"/>
        <a:buChar char="•"/>
        <a:defRPr sz="3200" kern="1200" baseline="0">
          <a:solidFill>
            <a:schemeClr val="tx1"/>
          </a:solidFill>
          <a:latin typeface="+mn-lt"/>
          <a:ea typeface="+mn-ea"/>
          <a:cs typeface="+mn-cs"/>
        </a:defRPr>
      </a:lvl7pPr>
      <a:lvl8pPr marL="9600880" indent="0" algn="l" defTabSz="2743108" rtl="0" eaLnBrk="1" latinLnBrk="0" hangingPunct="1">
        <a:spcBef>
          <a:spcPct val="20000"/>
        </a:spcBef>
        <a:buFont typeface="Arial" pitchFamily="34" charset="0"/>
        <a:buNone/>
        <a:defRPr sz="6000" kern="1200">
          <a:solidFill>
            <a:schemeClr val="tx1"/>
          </a:solidFill>
          <a:latin typeface="+mn-lt"/>
          <a:ea typeface="+mn-ea"/>
          <a:cs typeface="+mn-cs"/>
        </a:defRPr>
      </a:lvl8pPr>
      <a:lvl9pPr marL="11658212" indent="-685780" algn="l" defTabSz="274310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108" rtl="0" eaLnBrk="1" latinLnBrk="0" hangingPunct="1">
        <a:defRPr sz="5600" kern="1200">
          <a:solidFill>
            <a:schemeClr val="tx1"/>
          </a:solidFill>
          <a:latin typeface="+mn-lt"/>
          <a:ea typeface="+mn-ea"/>
          <a:cs typeface="+mn-cs"/>
        </a:defRPr>
      </a:lvl1pPr>
      <a:lvl2pPr marL="1371544" algn="l" defTabSz="2743108" rtl="0" eaLnBrk="1" latinLnBrk="0" hangingPunct="1">
        <a:defRPr sz="5600" kern="1200">
          <a:solidFill>
            <a:schemeClr val="tx1"/>
          </a:solidFill>
          <a:latin typeface="+mn-lt"/>
          <a:ea typeface="+mn-ea"/>
          <a:cs typeface="+mn-cs"/>
        </a:defRPr>
      </a:lvl2pPr>
      <a:lvl3pPr marL="2743108" algn="l" defTabSz="2743108" rtl="0" eaLnBrk="1" latinLnBrk="0" hangingPunct="1">
        <a:defRPr sz="5600" kern="1200">
          <a:solidFill>
            <a:schemeClr val="tx1"/>
          </a:solidFill>
          <a:latin typeface="+mn-lt"/>
          <a:ea typeface="+mn-ea"/>
          <a:cs typeface="+mn-cs"/>
        </a:defRPr>
      </a:lvl3pPr>
      <a:lvl4pPr marL="4114660" algn="l" defTabSz="2743108" rtl="0" eaLnBrk="1" latinLnBrk="0" hangingPunct="1">
        <a:defRPr sz="5600" kern="1200">
          <a:solidFill>
            <a:schemeClr val="tx1"/>
          </a:solidFill>
          <a:latin typeface="+mn-lt"/>
          <a:ea typeface="+mn-ea"/>
          <a:cs typeface="+mn-cs"/>
        </a:defRPr>
      </a:lvl4pPr>
      <a:lvl5pPr marL="5486220" algn="l" defTabSz="2743108" rtl="0" eaLnBrk="1" latinLnBrk="0" hangingPunct="1">
        <a:defRPr sz="5600" kern="1200">
          <a:solidFill>
            <a:schemeClr val="tx1"/>
          </a:solidFill>
          <a:latin typeface="+mn-lt"/>
          <a:ea typeface="+mn-ea"/>
          <a:cs typeface="+mn-cs"/>
        </a:defRPr>
      </a:lvl5pPr>
      <a:lvl6pPr marL="6857764" algn="l" defTabSz="2743108" rtl="0" eaLnBrk="1" latinLnBrk="0" hangingPunct="1">
        <a:defRPr sz="5600" kern="1200">
          <a:solidFill>
            <a:schemeClr val="tx1"/>
          </a:solidFill>
          <a:latin typeface="+mn-lt"/>
          <a:ea typeface="+mn-ea"/>
          <a:cs typeface="+mn-cs"/>
        </a:defRPr>
      </a:lvl6pPr>
      <a:lvl7pPr marL="8229328" algn="l" defTabSz="2743108" rtl="0" eaLnBrk="1" latinLnBrk="0" hangingPunct="1">
        <a:defRPr sz="5600" kern="1200">
          <a:solidFill>
            <a:schemeClr val="tx1"/>
          </a:solidFill>
          <a:latin typeface="+mn-lt"/>
          <a:ea typeface="+mn-ea"/>
          <a:cs typeface="+mn-cs"/>
        </a:defRPr>
      </a:lvl7pPr>
      <a:lvl8pPr marL="9600880" algn="l" defTabSz="2743108" rtl="0" eaLnBrk="1" latinLnBrk="0" hangingPunct="1">
        <a:defRPr sz="5600" kern="1200">
          <a:solidFill>
            <a:schemeClr val="tx1"/>
          </a:solidFill>
          <a:latin typeface="+mn-lt"/>
          <a:ea typeface="+mn-ea"/>
          <a:cs typeface="+mn-cs"/>
        </a:defRPr>
      </a:lvl8pPr>
      <a:lvl9pPr marL="10972440" algn="l" defTabSz="2743108" rtl="0" eaLnBrk="1" latinLnBrk="0" hangingPunct="1">
        <a:defRPr sz="5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480" userDrawn="1">
          <p15:clr>
            <a:srgbClr val="F26B43"/>
          </p15:clr>
        </p15:guide>
        <p15:guide id="2" pos="13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77990" y="4876800"/>
            <a:ext cx="26229516" cy="6666504"/>
          </a:xfrm>
        </p:spPr>
        <p:txBody>
          <a:bodyPr/>
          <a:lstStyle/>
          <a:p>
            <a:pPr rtl="0"/>
            <a:r>
              <a:rPr lang="ru-RU">
                <a:solidFill>
                  <a:schemeClr val="accent5">
                    <a:lumMod val="40000"/>
                    <a:lumOff val="60000"/>
                  </a:schemeClr>
                </a:solidFill>
              </a:rPr>
              <a:t>Модуль 12 : Основные понятия WLAN</a:t>
            </a:r>
          </a:p>
        </p:txBody>
      </p:sp>
      <p:sp>
        <p:nvSpPr>
          <p:cNvPr id="5" name="Text Placeholder 4"/>
          <p:cNvSpPr>
            <a:spLocks noGrp="1"/>
          </p:cNvSpPr>
          <p:nvPr>
            <p:ph type="body" sz="quarter" idx="13"/>
          </p:nvPr>
        </p:nvSpPr>
        <p:spPr>
          <a:xfrm>
            <a:off x="1877988" y="12510438"/>
            <a:ext cx="23700984" cy="1196004"/>
          </a:xfrm>
        </p:spPr>
        <p:txBody>
          <a:bodyPr/>
          <a:lstStyle/>
          <a:p>
            <a:pPr rtl="0"/>
            <a:r>
              <a:rPr lang="ru-RU">
                <a:solidFill>
                  <a:schemeClr val="bg2">
                    <a:lumMod val="40000"/>
                    <a:lumOff val="60000"/>
                  </a:schemeClr>
                </a:solidFill>
              </a:rPr>
              <a:t>Материалы для инструктора</a:t>
            </a:r>
          </a:p>
        </p:txBody>
      </p:sp>
      <p:sp>
        <p:nvSpPr>
          <p:cNvPr id="7" name="Subtitle 6"/>
          <p:cNvSpPr>
            <a:spLocks noGrp="1"/>
          </p:cNvSpPr>
          <p:nvPr>
            <p:ph type="subTitle" idx="1"/>
          </p:nvPr>
        </p:nvSpPr>
        <p:spPr>
          <a:xfrm>
            <a:off x="1877984" y="15238104"/>
            <a:ext cx="14532664" cy="3608696"/>
          </a:xfrm>
        </p:spPr>
        <p:txBody>
          <a:bodyPr/>
          <a:lstStyle/>
          <a:p>
            <a:pPr defTabSz="1828800" fontAlgn="auto">
              <a:lnSpc>
                <a:spcPct val="100000"/>
              </a:lnSpc>
              <a:spcBef>
                <a:spcPts val="0"/>
              </a:spcBef>
              <a:spcAft>
                <a:spcPts val="0"/>
              </a:spcAft>
              <a:buClrTx/>
              <a:buSzTx/>
              <a:defRPr/>
            </a:pPr>
            <a:r>
              <a:rPr lang="ru-RU">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 dirty="0" err="1">
                <a:solidFill>
                  <a:srgbClr val="367187"/>
                </a:solidFill>
                <a:ea typeface="ＭＳ Ｐゴシック"/>
              </a:rPr>
              <a:t>Моудль</a:t>
            </a:r>
            <a:r>
              <a:rPr lang="en-US" spc="-4" dirty="0">
                <a:solidFill>
                  <a:srgbClr val="367187"/>
                </a:solidFill>
                <a:ea typeface="ＭＳ Ｐゴシック"/>
              </a:rPr>
              <a:t> 1</a:t>
            </a:r>
            <a:r>
              <a:rPr lang="ru-RU" spc="-4" dirty="0">
                <a:solidFill>
                  <a:srgbClr val="367187"/>
                </a:solidFill>
                <a:ea typeface="ＭＳ Ｐゴシック"/>
              </a:rPr>
              <a:t>2</a:t>
            </a:r>
            <a:r>
              <a:rPr lang="en-US" spc="-4" dirty="0">
                <a:solidFill>
                  <a:srgbClr val="367187"/>
                </a:solidFill>
                <a:ea typeface="ＭＳ Ｐゴシック"/>
              </a:rPr>
              <a:t>: </a:t>
            </a:r>
            <a:r>
              <a:rPr lang="en-US" spc="-4" dirty="0" err="1">
                <a:solidFill>
                  <a:srgbClr val="367187"/>
                </a:solidFill>
                <a:ea typeface="ＭＳ Ｐゴシック"/>
              </a:rPr>
              <a:t>Рекомендации</a:t>
            </a:r>
            <a:r>
              <a:rPr lang="ru-RU" spc="-4" dirty="0">
                <a:solidFill>
                  <a:srgbClr val="367187"/>
                </a:solidFill>
                <a:ea typeface="ＭＳ Ｐゴシック"/>
              </a:rPr>
              <a:t> (продолжение)</a:t>
            </a:r>
            <a:endParaRPr lang="ru-RU" dirty="0"/>
          </a:p>
        </p:txBody>
      </p:sp>
      <p:sp>
        <p:nvSpPr>
          <p:cNvPr id="11266" name="Rectangle 34"/>
          <p:cNvSpPr>
            <a:spLocks noGrp="1" noChangeArrowheads="1"/>
          </p:cNvSpPr>
          <p:nvPr>
            <p:ph idx="1"/>
          </p:nvPr>
        </p:nvSpPr>
        <p:spPr>
          <a:xfrm>
            <a:off x="581428" y="3787154"/>
            <a:ext cx="35413144" cy="11926980"/>
          </a:xfrm>
        </p:spPr>
        <p:txBody>
          <a:bodyPr/>
          <a:lstStyle/>
          <a:p>
            <a:pPr marL="0" indent="0">
              <a:lnSpc>
                <a:spcPct val="85000"/>
              </a:lnSpc>
              <a:spcBef>
                <a:spcPct val="30000"/>
              </a:spcBef>
              <a:buNone/>
            </a:pPr>
            <a:r>
              <a:rPr lang="ru-RU" sz="5600" dirty="0"/>
              <a:t> </a:t>
            </a:r>
            <a:r>
              <a:rPr lang="ru-RU" sz="6400" dirty="0"/>
              <a:t>Тема </a:t>
            </a:r>
            <a:r>
              <a:rPr lang="ru-RU" sz="6400" dirty="0"/>
              <a:t>12.5</a:t>
            </a:r>
          </a:p>
          <a:p>
            <a:pPr lvl="1">
              <a:lnSpc>
                <a:spcPct val="85000"/>
              </a:lnSpc>
              <a:spcBef>
                <a:spcPct val="30000"/>
              </a:spcBef>
            </a:pPr>
            <a:r>
              <a:rPr lang="ru-RU" sz="6400" dirty="0"/>
              <a:t>Спросите студентов или проведите обсуждение в классе</a:t>
            </a:r>
          </a:p>
          <a:p>
            <a:pPr lvl="1">
              <a:lnSpc>
                <a:spcPct val="85000"/>
              </a:lnSpc>
              <a:spcBef>
                <a:spcPct val="30000"/>
              </a:spcBef>
            </a:pPr>
            <a:r>
              <a:rPr lang="ru-RU" sz="6400" dirty="0"/>
              <a:t>Какое решение для насыщения частотного канала?</a:t>
            </a:r>
          </a:p>
          <a:p>
            <a:pPr lvl="1">
              <a:lnSpc>
                <a:spcPct val="85000"/>
              </a:lnSpc>
              <a:spcBef>
                <a:spcPct val="30000"/>
              </a:spcBef>
            </a:pPr>
            <a:r>
              <a:rPr lang="ru-RU" sz="6400" dirty="0"/>
              <a:t>Запишите на доске и обсудите соображения при планировании расположения точек доступа в здании.</a:t>
            </a:r>
          </a:p>
          <a:p>
            <a:pPr marL="0" indent="0">
              <a:lnSpc>
                <a:spcPct val="85000"/>
              </a:lnSpc>
              <a:spcBef>
                <a:spcPct val="30000"/>
              </a:spcBef>
              <a:buNone/>
            </a:pPr>
            <a:r>
              <a:rPr lang="ru-RU" sz="6400" dirty="0"/>
              <a:t>Тема </a:t>
            </a:r>
            <a:r>
              <a:rPr lang="ru-RU" sz="6400" dirty="0"/>
              <a:t>12.6</a:t>
            </a:r>
          </a:p>
          <a:p>
            <a:pPr lvl="1">
              <a:lnSpc>
                <a:spcPct val="85000"/>
              </a:lnSpc>
              <a:spcBef>
                <a:spcPct val="30000"/>
              </a:spcBef>
            </a:pPr>
            <a:r>
              <a:rPr lang="ru-RU" sz="6400" dirty="0"/>
              <a:t>Спросите студентов или проведите обсуждение в классе</a:t>
            </a:r>
          </a:p>
          <a:p>
            <a:pPr lvl="1">
              <a:lnSpc>
                <a:spcPct val="85000"/>
              </a:lnSpc>
              <a:spcBef>
                <a:spcPct val="30000"/>
              </a:spcBef>
            </a:pPr>
            <a:r>
              <a:rPr lang="ru-RU" sz="6400" dirty="0"/>
              <a:t>Обсудите распространенные атаки на беспроводные сети.</a:t>
            </a:r>
          </a:p>
          <a:p>
            <a:pPr lvl="1">
              <a:lnSpc>
                <a:spcPct val="85000"/>
              </a:lnSpc>
              <a:spcBef>
                <a:spcPct val="30000"/>
              </a:spcBef>
            </a:pPr>
            <a:r>
              <a:rPr lang="ru-RU" sz="6400" dirty="0"/>
              <a:t>Каковы некоторые способы смягчения этих атак?</a:t>
            </a:r>
            <a:endParaRPr lang="en-US" dirty="0"/>
          </a:p>
          <a:p>
            <a:pPr lvl="1">
              <a:lnSpc>
                <a:spcPct val="85000"/>
              </a:lnSpc>
              <a:spcBef>
                <a:spcPct val="30000"/>
              </a:spcBef>
            </a:pPr>
            <a:endParaRPr lang="en-US" sz="4800" dirty="0"/>
          </a:p>
          <a:p>
            <a:pPr eaLnBrk="1" hangingPunct="1">
              <a:lnSpc>
                <a:spcPct val="85000"/>
              </a:lnSpc>
              <a:spcBef>
                <a:spcPct val="30000"/>
              </a:spcBef>
            </a:pPr>
            <a:endParaRPr lang="en-US" sz="5600" dirty="0"/>
          </a:p>
          <a:p>
            <a:pPr lvl="1">
              <a:lnSpc>
                <a:spcPct val="85000"/>
              </a:lnSpc>
              <a:spcBef>
                <a:spcPct val="30000"/>
              </a:spcBef>
            </a:pPr>
            <a:endParaRPr lang="en-US" sz="4800" dirty="0"/>
          </a:p>
          <a:p>
            <a:pPr lvl="1">
              <a:lnSpc>
                <a:spcPct val="85000"/>
              </a:lnSpc>
              <a:spcBef>
                <a:spcPct val="30000"/>
              </a:spcBef>
            </a:pPr>
            <a:endParaRPr lang="en-US" sz="4800" dirty="0"/>
          </a:p>
          <a:p>
            <a:pPr lvl="1">
              <a:lnSpc>
                <a:spcPct val="85000"/>
              </a:lnSpc>
              <a:spcBef>
                <a:spcPct val="30000"/>
              </a:spcBef>
            </a:pPr>
            <a:endParaRPr lang="en-US" sz="4800" dirty="0"/>
          </a:p>
          <a:p>
            <a:pPr eaLnBrk="1" hangingPunct="1">
              <a:lnSpc>
                <a:spcPct val="85000"/>
              </a:lnSpc>
              <a:spcBef>
                <a:spcPct val="30000"/>
              </a:spcBef>
            </a:pPr>
            <a:endParaRPr lang="en-US" sz="5600" dirty="0"/>
          </a:p>
          <a:p>
            <a:pPr marL="2520952" lvl="2" indent="-857252">
              <a:buFont typeface="Arial" panose="020B0604020202020204" pitchFamily="34" charset="0"/>
              <a:buChar char="•"/>
            </a:pPr>
            <a:endParaRPr lang="en-US" sz="4400" dirty="0"/>
          </a:p>
          <a:p>
            <a:pPr marL="2520952" lvl="2" indent="-857252">
              <a:buFont typeface="Arial" panose="020B0604020202020204" pitchFamily="34" charset="0"/>
              <a:buChar char="•"/>
            </a:pPr>
            <a:endParaRPr lang="en-US" sz="5600" dirty="0"/>
          </a:p>
          <a:p>
            <a:pPr eaLnBrk="1" hangingPunct="1">
              <a:lnSpc>
                <a:spcPct val="85000"/>
              </a:lnSpc>
              <a:spcBef>
                <a:spcPct val="30000"/>
              </a:spcBef>
            </a:pPr>
            <a:endParaRPr lang="en-US" sz="5600" b="1" dirty="0">
              <a:solidFill>
                <a:srgbClr val="FF0000"/>
              </a:solidFill>
            </a:endParaRPr>
          </a:p>
          <a:p>
            <a:pPr eaLnBrk="1" hangingPunct="1">
              <a:lnSpc>
                <a:spcPct val="85000"/>
              </a:lnSpc>
              <a:spcBef>
                <a:spcPct val="30000"/>
              </a:spcBef>
            </a:pPr>
            <a:endParaRPr lang="en-US" sz="5600" dirty="0"/>
          </a:p>
        </p:txBody>
      </p:sp>
    </p:spTree>
    <p:custDataLst>
      <p:tags r:id="rId1"/>
    </p:custDataLst>
    <p:extLst>
      <p:ext uri="{BB962C8B-B14F-4D97-AF65-F5344CB8AC3E}">
        <p14:creationId xmlns:p14="http://schemas.microsoft.com/office/powerpoint/2010/main" val="34998923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 dirty="0" err="1">
                <a:solidFill>
                  <a:srgbClr val="367187"/>
                </a:solidFill>
                <a:ea typeface="ＭＳ Ｐゴシック"/>
              </a:rPr>
              <a:t>Моудль</a:t>
            </a:r>
            <a:r>
              <a:rPr lang="en-US" spc="-4" dirty="0">
                <a:solidFill>
                  <a:srgbClr val="367187"/>
                </a:solidFill>
                <a:ea typeface="ＭＳ Ｐゴシック"/>
              </a:rPr>
              <a:t> 1</a:t>
            </a:r>
            <a:r>
              <a:rPr lang="ru-RU" spc="-4" dirty="0">
                <a:solidFill>
                  <a:srgbClr val="367187"/>
                </a:solidFill>
                <a:ea typeface="ＭＳ Ｐゴシック"/>
              </a:rPr>
              <a:t>2</a:t>
            </a:r>
            <a:r>
              <a:rPr lang="en-US" spc="-4" dirty="0">
                <a:solidFill>
                  <a:srgbClr val="367187"/>
                </a:solidFill>
                <a:ea typeface="ＭＳ Ｐゴシック"/>
              </a:rPr>
              <a:t>: </a:t>
            </a:r>
            <a:r>
              <a:rPr lang="en-US" spc="-4" dirty="0" err="1">
                <a:solidFill>
                  <a:srgbClr val="367187"/>
                </a:solidFill>
                <a:ea typeface="ＭＳ Ｐゴシック"/>
              </a:rPr>
              <a:t>Рекомендации</a:t>
            </a:r>
            <a:r>
              <a:rPr lang="ru-RU" spc="-4" dirty="0">
                <a:solidFill>
                  <a:srgbClr val="367187"/>
                </a:solidFill>
                <a:ea typeface="ＭＳ Ｐゴシック"/>
              </a:rPr>
              <a:t> (продолжение)</a:t>
            </a:r>
            <a:endParaRPr lang="ru-RU" dirty="0"/>
          </a:p>
        </p:txBody>
      </p:sp>
      <p:sp>
        <p:nvSpPr>
          <p:cNvPr id="11266" name="Rectangle 34"/>
          <p:cNvSpPr>
            <a:spLocks noGrp="1" noChangeArrowheads="1"/>
          </p:cNvSpPr>
          <p:nvPr>
            <p:ph idx="1"/>
          </p:nvPr>
        </p:nvSpPr>
        <p:spPr>
          <a:xfrm>
            <a:off x="581428" y="3787154"/>
            <a:ext cx="35413144" cy="14162180"/>
          </a:xfrm>
        </p:spPr>
        <p:txBody>
          <a:bodyPr/>
          <a:lstStyle/>
          <a:p>
            <a:pPr marL="0" indent="0">
              <a:lnSpc>
                <a:spcPct val="85000"/>
              </a:lnSpc>
              <a:spcBef>
                <a:spcPct val="30000"/>
              </a:spcBef>
              <a:buNone/>
            </a:pPr>
            <a:r>
              <a:rPr lang="ru-RU" sz="5600" dirty="0"/>
              <a:t> </a:t>
            </a:r>
            <a:r>
              <a:rPr lang="ru-RU" sz="6400" dirty="0"/>
              <a:t>Тема </a:t>
            </a:r>
            <a:r>
              <a:rPr lang="ru-RU" sz="6400" dirty="0"/>
              <a:t>12.7</a:t>
            </a:r>
          </a:p>
          <a:p>
            <a:pPr lvl="1">
              <a:lnSpc>
                <a:spcPct val="85000"/>
              </a:lnSpc>
              <a:spcBef>
                <a:spcPct val="30000"/>
              </a:spcBef>
            </a:pPr>
            <a:r>
              <a:rPr lang="ru-RU" sz="6400" dirty="0"/>
              <a:t>Спросите студентов или проведите обсуждение в классе</a:t>
            </a:r>
          </a:p>
          <a:p>
            <a:pPr lvl="1">
              <a:lnSpc>
                <a:spcPct val="85000"/>
              </a:lnSpc>
              <a:spcBef>
                <a:spcPct val="30000"/>
              </a:spcBef>
            </a:pPr>
            <a:r>
              <a:rPr lang="ru-RU" sz="6400" dirty="0"/>
              <a:t>Обсудите сильные и слабые стороны различных методов аутентификации с общим ключом.</a:t>
            </a:r>
          </a:p>
          <a:p>
            <a:pPr lvl="1">
              <a:lnSpc>
                <a:spcPct val="85000"/>
              </a:lnSpc>
              <a:spcBef>
                <a:spcPct val="30000"/>
              </a:spcBef>
            </a:pPr>
            <a:r>
              <a:rPr lang="ru-RU" sz="6400" dirty="0"/>
              <a:t>Если возможно, отобразите настройки безопасности беспроводной сети на точке доступа.</a:t>
            </a:r>
            <a:endParaRPr lang="en-US" dirty="0"/>
          </a:p>
          <a:p>
            <a:pPr lvl="1">
              <a:lnSpc>
                <a:spcPct val="85000"/>
              </a:lnSpc>
              <a:spcBef>
                <a:spcPct val="30000"/>
              </a:spcBef>
            </a:pPr>
            <a:endParaRPr lang="en-US" sz="4800" dirty="0"/>
          </a:p>
          <a:p>
            <a:pPr eaLnBrk="1" hangingPunct="1">
              <a:lnSpc>
                <a:spcPct val="85000"/>
              </a:lnSpc>
              <a:spcBef>
                <a:spcPct val="30000"/>
              </a:spcBef>
            </a:pPr>
            <a:endParaRPr lang="en-US" sz="5600" dirty="0"/>
          </a:p>
          <a:p>
            <a:pPr lvl="1">
              <a:lnSpc>
                <a:spcPct val="85000"/>
              </a:lnSpc>
              <a:spcBef>
                <a:spcPct val="30000"/>
              </a:spcBef>
            </a:pPr>
            <a:endParaRPr lang="en-US" sz="4800" dirty="0"/>
          </a:p>
          <a:p>
            <a:pPr lvl="1">
              <a:lnSpc>
                <a:spcPct val="85000"/>
              </a:lnSpc>
              <a:spcBef>
                <a:spcPct val="30000"/>
              </a:spcBef>
            </a:pPr>
            <a:endParaRPr lang="en-US" sz="4800" dirty="0"/>
          </a:p>
          <a:p>
            <a:pPr lvl="1">
              <a:lnSpc>
                <a:spcPct val="85000"/>
              </a:lnSpc>
              <a:spcBef>
                <a:spcPct val="30000"/>
              </a:spcBef>
            </a:pPr>
            <a:endParaRPr lang="en-US" sz="4800" dirty="0"/>
          </a:p>
          <a:p>
            <a:pPr eaLnBrk="1" hangingPunct="1">
              <a:lnSpc>
                <a:spcPct val="85000"/>
              </a:lnSpc>
              <a:spcBef>
                <a:spcPct val="30000"/>
              </a:spcBef>
            </a:pPr>
            <a:endParaRPr lang="en-US" sz="5600" dirty="0"/>
          </a:p>
          <a:p>
            <a:pPr marL="2520952" lvl="2" indent="-857252">
              <a:buFont typeface="Arial" panose="020B0604020202020204" pitchFamily="34" charset="0"/>
              <a:buChar char="•"/>
            </a:pPr>
            <a:endParaRPr lang="en-US" sz="4400" dirty="0"/>
          </a:p>
          <a:p>
            <a:pPr marL="2520952" lvl="2" indent="-857252">
              <a:buFont typeface="Arial" panose="020B0604020202020204" pitchFamily="34" charset="0"/>
              <a:buChar char="•"/>
            </a:pPr>
            <a:endParaRPr lang="en-US" sz="5600" dirty="0"/>
          </a:p>
          <a:p>
            <a:pPr eaLnBrk="1" hangingPunct="1">
              <a:lnSpc>
                <a:spcPct val="85000"/>
              </a:lnSpc>
              <a:spcBef>
                <a:spcPct val="30000"/>
              </a:spcBef>
            </a:pPr>
            <a:endParaRPr lang="en-US" sz="5600" b="1" dirty="0">
              <a:solidFill>
                <a:srgbClr val="FF0000"/>
              </a:solidFill>
            </a:endParaRPr>
          </a:p>
          <a:p>
            <a:pPr eaLnBrk="1" hangingPunct="1">
              <a:lnSpc>
                <a:spcPct val="85000"/>
              </a:lnSpc>
              <a:spcBef>
                <a:spcPct val="30000"/>
              </a:spcBef>
            </a:pPr>
            <a:endParaRPr lang="en-US" sz="5600" dirty="0"/>
          </a:p>
        </p:txBody>
      </p:sp>
    </p:spTree>
    <p:custDataLst>
      <p:tags r:id="rId1"/>
    </p:custDataLst>
    <p:extLst>
      <p:ext uri="{BB962C8B-B14F-4D97-AF65-F5344CB8AC3E}">
        <p14:creationId xmlns:p14="http://schemas.microsoft.com/office/powerpoint/2010/main" val="119301753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77988" y="9265922"/>
            <a:ext cx="26690832" cy="4320572"/>
          </a:xfrm>
        </p:spPr>
        <p:txBody>
          <a:bodyPr/>
          <a:lstStyle/>
          <a:p>
            <a:pPr rtl="0"/>
            <a:r>
              <a:rPr lang="ru-RU">
                <a:solidFill>
                  <a:schemeClr val="accent5">
                    <a:lumMod val="40000"/>
                    <a:lumOff val="60000"/>
                  </a:schemeClr>
                </a:solidFill>
              </a:rPr>
              <a:t>Модуль 12 : Основные понятия WLAN</a:t>
            </a:r>
          </a:p>
        </p:txBody>
      </p:sp>
      <p:sp>
        <p:nvSpPr>
          <p:cNvPr id="7" name="Subtitle 6"/>
          <p:cNvSpPr>
            <a:spLocks noGrp="1"/>
          </p:cNvSpPr>
          <p:nvPr>
            <p:ph type="subTitle" idx="1"/>
          </p:nvPr>
        </p:nvSpPr>
        <p:spPr>
          <a:xfrm>
            <a:off x="1877986" y="15238104"/>
            <a:ext cx="13723460" cy="3608696"/>
          </a:xfrm>
        </p:spPr>
        <p:txBody>
          <a:bodyPr/>
          <a:lstStyle/>
          <a:p>
            <a:pPr defTabSz="1828800" fontAlgn="auto">
              <a:lnSpc>
                <a:spcPct val="100000"/>
              </a:lnSpc>
              <a:spcBef>
                <a:spcPts val="0"/>
              </a:spcBef>
              <a:spcAft>
                <a:spcPts val="0"/>
              </a:spcAft>
              <a:buClrTx/>
              <a:buSzTx/>
              <a:defRPr/>
            </a:pPr>
            <a:r>
              <a:rPr lang="ru-RU">
                <a:solidFill>
                  <a:schemeClr val="accent5">
                    <a:lumMod val="40000"/>
                    <a:lumOff val="60000"/>
                  </a:schemeClr>
                </a:solidFill>
              </a:rPr>
              <a:t>Switching, Routing, and Wireless Essentials (SRWE)</a:t>
            </a:r>
          </a:p>
          <a:p>
            <a:endParaRPr lang="en-US" dirty="0">
              <a:solidFill>
                <a:srgbClr val="CCCCFF"/>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ru-RU"/>
              <a:t>Задачи модуля</a:t>
            </a:r>
          </a:p>
        </p:txBody>
      </p:sp>
      <p:sp>
        <p:nvSpPr>
          <p:cNvPr id="3" name="Rectangle 1">
            <a:extLst>
              <a:ext uri="{FF2B5EF4-FFF2-40B4-BE49-F238E27FC236}">
                <a16:creationId xmlns:a16="http://schemas.microsoft.com/office/drawing/2014/main" xmlns="" id="{B5758CB9-E7D6-4639-ACDC-3F86DC2D2F72}"/>
              </a:ext>
            </a:extLst>
          </p:cNvPr>
          <p:cNvSpPr>
            <a:spLocks noChangeArrowheads="1"/>
          </p:cNvSpPr>
          <p:nvPr/>
        </p:nvSpPr>
        <p:spPr bwMode="auto">
          <a:xfrm>
            <a:off x="1458046" y="3287025"/>
            <a:ext cx="32050292"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5760" tIns="182880" rIns="365760" bIns="182880" numCol="1" anchor="ctr" anchorCtr="0" compatLnSpc="1">
            <a:prstTxWarp prst="textNoShape">
              <a:avLst/>
            </a:prstTxWarp>
            <a:spAutoFit/>
          </a:bodyPr>
          <a:lstStyle/>
          <a:p>
            <a:pPr defTabSz="3657600" eaLnBrk="0" hangingPunct="0"/>
            <a:r>
              <a:rPr lang="ru-RU" sz="6400" b="1">
                <a:latin typeface="+mn-lt"/>
                <a:ea typeface="Calibri" panose="020F0502020204030204" pitchFamily="34" charset="0"/>
                <a:cs typeface="Calibri" panose="020F0502020204030204" pitchFamily="34" charset="0"/>
              </a:rPr>
              <a:t>Заголовок  модуля :</a:t>
            </a:r>
            <a:r>
              <a:rPr lang="ru-RU" sz="6400">
                <a:latin typeface="+mn-lt"/>
                <a:ea typeface="Calibri" panose="020F0502020204030204" pitchFamily="34" charset="0"/>
                <a:cs typeface="Calibri" panose="020F0502020204030204" pitchFamily="34" charset="0"/>
              </a:rPr>
              <a:t> Основные понятия WLANe</a:t>
            </a:r>
          </a:p>
          <a:p>
            <a:pPr defTabSz="3657600" eaLnBrk="0" hangingPunct="0"/>
            <a:endParaRPr lang="en-US" altLang="en-US" sz="6400" dirty="0">
              <a:latin typeface="+mn-lt"/>
            </a:endParaRPr>
          </a:p>
          <a:p>
            <a:pPr defTabSz="3657600" eaLnBrk="0" hangingPunct="0"/>
            <a:r>
              <a:rPr lang="ru-RU" sz="6400" b="1">
                <a:latin typeface="+mn-lt"/>
                <a:ea typeface="Calibri" panose="020F0502020204030204" pitchFamily="34" charset="0"/>
                <a:cs typeface="Calibri" panose="020F0502020204030204" pitchFamily="34" charset="0"/>
              </a:rPr>
              <a:t>Цели модуля: </a:t>
            </a:r>
            <a:r>
              <a:rPr lang="ru-RU" sz="6400">
                <a:latin typeface="+mn-lt"/>
                <a:ea typeface="Calibri" panose="020F0502020204030204" pitchFamily="34" charset="0"/>
                <a:cs typeface="Calibri" panose="020F0502020204030204" pitchFamily="34" charset="0"/>
              </a:rPr>
              <a:t>Объяснить, как WLAN обеспечивают работу сетевых подключений</a:t>
            </a:r>
            <a:r>
              <a:rPr lang="ru-RU" sz="4800">
                <a:latin typeface="Calibri" panose="020F0502020204030204" pitchFamily="34" charset="0"/>
                <a:ea typeface="Calibri" panose="020F0502020204030204" pitchFamily="34" charset="0"/>
                <a:cs typeface="Calibri" panose="020F0502020204030204" pitchFamily="34" charset="0"/>
              </a:rPr>
              <a:t>.</a:t>
            </a:r>
          </a:p>
          <a:p>
            <a:pPr defTabSz="3657600" eaLnBrk="0" hangingPunct="0"/>
            <a:endParaRPr lang="en-US" altLang="en-US" sz="7200" dirty="0">
              <a:latin typeface="Arial" panose="020B0604020202020204" pitchFamily="34" charset="0"/>
            </a:endParaRPr>
          </a:p>
        </p:txBody>
      </p:sp>
      <p:graphicFrame>
        <p:nvGraphicFramePr>
          <p:cNvPr id="5" name="Table 4">
            <a:extLst>
              <a:ext uri="{FF2B5EF4-FFF2-40B4-BE49-F238E27FC236}">
                <a16:creationId xmlns:a16="http://schemas.microsoft.com/office/drawing/2014/main" xmlns="" id="{455F2CA0-8AB1-46F5-A42B-3D4DECC8AA64}"/>
              </a:ext>
            </a:extLst>
          </p:cNvPr>
          <p:cNvGraphicFramePr>
            <a:graphicFrameLocks noGrp="1"/>
          </p:cNvGraphicFramePr>
          <p:nvPr>
            <p:extLst>
              <p:ext uri="{D42A27DB-BD31-4B8C-83A1-F6EECF244321}">
                <p14:modId xmlns:p14="http://schemas.microsoft.com/office/powerpoint/2010/main" val="654711089"/>
              </p:ext>
            </p:extLst>
          </p:nvPr>
        </p:nvGraphicFramePr>
        <p:xfrm>
          <a:off x="2882364" y="6954060"/>
          <a:ext cx="29825448" cy="12313031"/>
        </p:xfrm>
        <a:graphic>
          <a:graphicData uri="http://schemas.openxmlformats.org/drawingml/2006/table">
            <a:tbl>
              <a:tblPr firstRow="1" firstCol="1" bandRow="1">
                <a:tableStyleId>{5C22544A-7EE6-4342-B048-85BDC9FD1C3A}</a:tableStyleId>
              </a:tblPr>
              <a:tblGrid>
                <a:gridCol w="10704704">
                  <a:extLst>
                    <a:ext uri="{9D8B030D-6E8A-4147-A177-3AD203B41FA5}">
                      <a16:colId xmlns:a16="http://schemas.microsoft.com/office/drawing/2014/main" xmlns="" val="1523797708"/>
                    </a:ext>
                  </a:extLst>
                </a:gridCol>
                <a:gridCol w="19120744">
                  <a:extLst>
                    <a:ext uri="{9D8B030D-6E8A-4147-A177-3AD203B41FA5}">
                      <a16:colId xmlns:a16="http://schemas.microsoft.com/office/drawing/2014/main" xmlns="" val="2750207184"/>
                    </a:ext>
                  </a:extLst>
                </a:gridCol>
              </a:tblGrid>
              <a:tr h="684784">
                <a:tc>
                  <a:txBody>
                    <a:bodyPr/>
                    <a:lstStyle/>
                    <a:p>
                      <a:pPr marL="0" marR="0" rtl="0">
                        <a:lnSpc>
                          <a:spcPct val="107000"/>
                        </a:lnSpc>
                        <a:spcBef>
                          <a:spcPts val="0"/>
                        </a:spcBef>
                        <a:spcAft>
                          <a:spcPts val="0"/>
                        </a:spcAft>
                      </a:pPr>
                      <a:r>
                        <a:rPr lang="ru-RU" sz="4200">
                          <a:effectLst/>
                        </a:rPr>
                        <a:t>Название темы</a:t>
                      </a:r>
                    </a:p>
                  </a:txBody>
                  <a:tcPr marL="274320" marR="274320" marT="0" marB="0"/>
                </a:tc>
                <a:tc>
                  <a:txBody>
                    <a:bodyPr/>
                    <a:lstStyle/>
                    <a:p>
                      <a:pPr marL="0" marR="0" rtl="0">
                        <a:lnSpc>
                          <a:spcPct val="107000"/>
                        </a:lnSpc>
                        <a:spcBef>
                          <a:spcPts val="0"/>
                        </a:spcBef>
                        <a:spcAft>
                          <a:spcPts val="0"/>
                        </a:spcAft>
                      </a:pPr>
                      <a:r>
                        <a:rPr lang="ru-RU" sz="4200">
                          <a:effectLst/>
                        </a:rPr>
                        <a:t>Цель темы</a:t>
                      </a:r>
                    </a:p>
                  </a:txBody>
                  <a:tcPr marL="274320" marR="274320" marT="0" marB="0"/>
                </a:tc>
                <a:extLst>
                  <a:ext uri="{0D108BD9-81ED-4DB2-BD59-A6C34878D82A}">
                    <a16:rowId xmlns:a16="http://schemas.microsoft.com/office/drawing/2014/main" xmlns="" val="1874061904"/>
                  </a:ext>
                </a:extLst>
              </a:tr>
              <a:tr h="1661160">
                <a:tc>
                  <a:txBody>
                    <a:bodyPr/>
                    <a:lstStyle/>
                    <a:p>
                      <a:pPr rtl="0" fontAlgn="ctr"/>
                      <a:r>
                        <a:rPr lang="ru-RU" sz="4200" b="1">
                          <a:effectLst/>
                        </a:rPr>
                        <a:t>Введение в технологии беспроводной связи</a:t>
                      </a:r>
                    </a:p>
                  </a:txBody>
                  <a:tcPr marL="190500" marR="190500" marT="190500" marB="190500" anchor="ctr"/>
                </a:tc>
                <a:tc>
                  <a:txBody>
                    <a:bodyPr/>
                    <a:lstStyle/>
                    <a:p>
                      <a:pPr rtl="0" fontAlgn="ctr"/>
                      <a:r>
                        <a:rPr lang="ru-RU" sz="4200" b="0">
                          <a:effectLst/>
                        </a:rPr>
                        <a:t>Перечислить технологии и стандарты создания беспроводных локальных сетей.</a:t>
                      </a:r>
                    </a:p>
                  </a:txBody>
                  <a:tcPr marL="190500" marR="190500" marT="190500" marB="190500" anchor="ctr"/>
                </a:tc>
                <a:extLst>
                  <a:ext uri="{0D108BD9-81ED-4DB2-BD59-A6C34878D82A}">
                    <a16:rowId xmlns:a16="http://schemas.microsoft.com/office/drawing/2014/main" xmlns="" val="1646858405"/>
                  </a:ext>
                </a:extLst>
              </a:tr>
              <a:tr h="1661160">
                <a:tc>
                  <a:txBody>
                    <a:bodyPr/>
                    <a:lstStyle/>
                    <a:p>
                      <a:pPr rtl="0" fontAlgn="ctr"/>
                      <a:r>
                        <a:rPr lang="ru-RU" sz="4200" b="1">
                          <a:effectLst/>
                        </a:rPr>
                        <a:t>Компоненты беспроводных локальных сетей</a:t>
                      </a:r>
                    </a:p>
                  </a:txBody>
                  <a:tcPr marL="190500" marR="190500" marT="190500" marB="190500" anchor="ctr"/>
                </a:tc>
                <a:tc>
                  <a:txBody>
                    <a:bodyPr/>
                    <a:lstStyle/>
                    <a:p>
                      <a:pPr rtl="0" fontAlgn="ctr"/>
                      <a:r>
                        <a:rPr lang="ru-RU" sz="4200" b="0">
                          <a:effectLst/>
                        </a:rPr>
                        <a:t>Описать компоненты инфраструктуры беспроводной локальной сети.</a:t>
                      </a:r>
                    </a:p>
                  </a:txBody>
                  <a:tcPr marL="190500" marR="190500" marT="190500" marB="190500" anchor="ctr"/>
                </a:tc>
                <a:extLst>
                  <a:ext uri="{0D108BD9-81ED-4DB2-BD59-A6C34878D82A}">
                    <a16:rowId xmlns:a16="http://schemas.microsoft.com/office/drawing/2014/main" xmlns="" val="3216917477"/>
                  </a:ext>
                </a:extLst>
              </a:tr>
              <a:tr h="1661160">
                <a:tc>
                  <a:txBody>
                    <a:bodyPr/>
                    <a:lstStyle/>
                    <a:p>
                      <a:pPr rtl="0" fontAlgn="ctr"/>
                      <a:r>
                        <a:rPr lang="ru-RU" sz="4200" b="1">
                          <a:effectLst/>
                        </a:rPr>
                        <a:t>Принципы работы беспроводной локальной сети</a:t>
                      </a:r>
                    </a:p>
                  </a:txBody>
                  <a:tcPr marL="190500" marR="190500" marT="190500" marB="190500" anchor="ctr"/>
                </a:tc>
                <a:tc>
                  <a:txBody>
                    <a:bodyPr/>
                    <a:lstStyle/>
                    <a:p>
                      <a:pPr rtl="0" fontAlgn="ctr"/>
                      <a:r>
                        <a:rPr lang="ru-RU" sz="4200" b="0" dirty="0">
                          <a:effectLst/>
                        </a:rPr>
                        <a:t>Объяснить, какую роль играют технологии беспроводной связи в работе беспроводных локальных сетей.</a:t>
                      </a:r>
                    </a:p>
                  </a:txBody>
                  <a:tcPr marL="190500" marR="190500" marT="190500" marB="190500" anchor="ctr"/>
                </a:tc>
                <a:extLst>
                  <a:ext uri="{0D108BD9-81ED-4DB2-BD59-A6C34878D82A}">
                    <a16:rowId xmlns:a16="http://schemas.microsoft.com/office/drawing/2014/main" xmlns="" val="223668542"/>
                  </a:ext>
                </a:extLst>
              </a:tr>
              <a:tr h="1661160">
                <a:tc>
                  <a:txBody>
                    <a:bodyPr/>
                    <a:lstStyle/>
                    <a:p>
                      <a:pPr rtl="0" fontAlgn="ctr"/>
                      <a:r>
                        <a:rPr lang="ru-RU" sz="4200" b="1">
                          <a:effectLst/>
                        </a:rPr>
                        <a:t>Принципы работы CAPWAP</a:t>
                      </a:r>
                    </a:p>
                  </a:txBody>
                  <a:tcPr marL="190500" marR="190500" marT="190500" marB="190500" anchor="ctr"/>
                </a:tc>
                <a:tc>
                  <a:txBody>
                    <a:bodyPr/>
                    <a:lstStyle/>
                    <a:p>
                      <a:pPr rtl="0" fontAlgn="ctr"/>
                      <a:r>
                        <a:rPr lang="ru-RU" sz="4200" b="0">
                          <a:effectLst/>
                        </a:rPr>
                        <a:t>Объяснить, как контроллеры беспроводных локальных сетей позволяют управлять несколькими точками доступа через CAPWAP.</a:t>
                      </a:r>
                    </a:p>
                  </a:txBody>
                  <a:tcPr marL="190500" marR="190500" marT="190500" marB="190500" anchor="ctr"/>
                </a:tc>
                <a:extLst>
                  <a:ext uri="{0D108BD9-81ED-4DB2-BD59-A6C34878D82A}">
                    <a16:rowId xmlns:a16="http://schemas.microsoft.com/office/drawing/2014/main" xmlns="" val="1435904258"/>
                  </a:ext>
                </a:extLst>
              </a:tr>
              <a:tr h="1661160">
                <a:tc>
                  <a:txBody>
                    <a:bodyPr/>
                    <a:lstStyle/>
                    <a:p>
                      <a:pPr rtl="0" fontAlgn="ctr"/>
                      <a:r>
                        <a:rPr lang="ru-RU" sz="4200" b="1">
                          <a:effectLst/>
                        </a:rPr>
                        <a:t>Управление каналами</a:t>
                      </a:r>
                    </a:p>
                  </a:txBody>
                  <a:tcPr marL="190500" marR="190500" marT="190500" marB="190500" anchor="ctr"/>
                </a:tc>
                <a:tc>
                  <a:txBody>
                    <a:bodyPr/>
                    <a:lstStyle/>
                    <a:p>
                      <a:pPr rtl="0" fontAlgn="ctr"/>
                      <a:r>
                        <a:rPr lang="ru-RU" sz="4200" b="0">
                          <a:effectLst/>
                        </a:rPr>
                        <a:t>Перечислить принципы управления каналами в беспроводных локальных сетях.</a:t>
                      </a:r>
                    </a:p>
                  </a:txBody>
                  <a:tcPr marL="190500" marR="190500" marT="190500" marB="190500" anchor="ctr"/>
                </a:tc>
                <a:extLst>
                  <a:ext uri="{0D108BD9-81ED-4DB2-BD59-A6C34878D82A}">
                    <a16:rowId xmlns:a16="http://schemas.microsoft.com/office/drawing/2014/main" xmlns="" val="131737215"/>
                  </a:ext>
                </a:extLst>
              </a:tr>
              <a:tr h="1661160">
                <a:tc>
                  <a:txBody>
                    <a:bodyPr/>
                    <a:lstStyle/>
                    <a:p>
                      <a:pPr rtl="0" fontAlgn="ctr"/>
                      <a:r>
                        <a:rPr lang="ru-RU" sz="4200" b="1">
                          <a:effectLst/>
                        </a:rPr>
                        <a:t>Угрозы для беспроводных локальных сетей</a:t>
                      </a:r>
                    </a:p>
                  </a:txBody>
                  <a:tcPr marL="190500" marR="190500" marT="190500" marB="190500" anchor="ctr"/>
                </a:tc>
                <a:tc>
                  <a:txBody>
                    <a:bodyPr/>
                    <a:lstStyle/>
                    <a:p>
                      <a:pPr rtl="0" fontAlgn="ctr"/>
                      <a:r>
                        <a:rPr lang="ru-RU" sz="4200" b="0">
                          <a:effectLst/>
                        </a:rPr>
                        <a:t>Перечислить угрозы для беспроводных локальных сетей.</a:t>
                      </a:r>
                    </a:p>
                  </a:txBody>
                  <a:tcPr marL="190500" marR="190500" marT="190500" marB="190500" anchor="ctr"/>
                </a:tc>
                <a:extLst>
                  <a:ext uri="{0D108BD9-81ED-4DB2-BD59-A6C34878D82A}">
                    <a16:rowId xmlns:a16="http://schemas.microsoft.com/office/drawing/2014/main" xmlns="" val="3818444524"/>
                  </a:ext>
                </a:extLst>
              </a:tr>
              <a:tr h="1661160">
                <a:tc>
                  <a:txBody>
                    <a:bodyPr/>
                    <a:lstStyle/>
                    <a:p>
                      <a:pPr rtl="0" fontAlgn="ctr"/>
                      <a:r>
                        <a:rPr lang="ru-RU" sz="4200" b="1">
                          <a:effectLst/>
                        </a:rPr>
                        <a:t>Безопасность беспроводных локальных сетей</a:t>
                      </a:r>
                    </a:p>
                  </a:txBody>
                  <a:tcPr marL="190500" marR="190500" marT="190500" marB="190500" anchor="ctr"/>
                </a:tc>
                <a:tc>
                  <a:txBody>
                    <a:bodyPr/>
                    <a:lstStyle/>
                    <a:p>
                      <a:pPr rtl="0" fontAlgn="ctr"/>
                      <a:r>
                        <a:rPr lang="ru-RU" sz="4200" b="0" dirty="0">
                          <a:effectLst/>
                        </a:rPr>
                        <a:t>Описать механизмы обеспечения безопасности беспроводных локальных сетей.</a:t>
                      </a:r>
                    </a:p>
                  </a:txBody>
                  <a:tcPr marL="190500" marR="190500" marT="190500" marB="190500" anchor="ctr"/>
                </a:tc>
                <a:extLst>
                  <a:ext uri="{0D108BD9-81ED-4DB2-BD59-A6C34878D82A}">
                    <a16:rowId xmlns:a16="http://schemas.microsoft.com/office/drawing/2014/main" xmlns="" val="1846877670"/>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4977352"/>
            <a:ext cx="30392168" cy="5893848"/>
          </a:xfrm>
        </p:spPr>
        <p:txBody>
          <a:bodyPr/>
          <a:lstStyle/>
          <a:p>
            <a:pPr rtl="0"/>
            <a:r>
              <a:rPr lang="ru-RU">
                <a:solidFill>
                  <a:schemeClr val="accent5">
                    <a:lumMod val="40000"/>
                    <a:lumOff val="60000"/>
                  </a:schemeClr>
                </a:solidFill>
              </a:rPr>
              <a:t>12.1 Введение в технологии беспроводной связи</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Введение в технологии беспроводной связи </a:t>
            </a:r>
            <a:r>
              <a:rPr lang="en-US" dirty="0"/>
              <a:t/>
            </a:r>
            <a:br>
              <a:rPr lang="en-US" dirty="0"/>
            </a:br>
            <a:r>
              <a:rPr lang="ru-RU" sz="9600"/>
              <a:t>Преимущества беспроводной связи</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1727888" y="3421676"/>
            <a:ext cx="16560112" cy="12295784"/>
          </a:xfrm>
        </p:spPr>
        <p:txBody>
          <a:bodyPr/>
          <a:lstStyle/>
          <a:p>
            <a:pPr marL="1371600" indent="-1371600" algn="l">
              <a:buFont typeface="Arial" panose="020B0604020202020204" pitchFamily="34" charset="0"/>
              <a:buChar char="•"/>
            </a:pPr>
            <a:r>
              <a:rPr lang="ru-RU" sz="6400">
                <a:solidFill>
                  <a:srgbClr val="000000"/>
                </a:solidFill>
              </a:rPr>
              <a:t>Беспроводная сеть LAN (WLAN) относится к беспроводным сетям, которые обычно используются в домашних, офисных и корпоративных средах.</a:t>
            </a:r>
          </a:p>
          <a:p>
            <a:pPr marL="1371600" indent="-1371600" algn="l">
              <a:buFont typeface="Arial" panose="020B0604020202020204" pitchFamily="34" charset="0"/>
              <a:buChar char="•"/>
            </a:pPr>
            <a:r>
              <a:rPr lang="ru-RU" sz="6400">
                <a:solidFill>
                  <a:srgbClr val="000000"/>
                </a:solidFill>
              </a:rPr>
              <a:t>Но именно WLAN делает возможной мобильность в домашней и деловой среде.</a:t>
            </a:r>
          </a:p>
          <a:p>
            <a:pPr marL="1371600" indent="-1371600" algn="l">
              <a:buFont typeface="Arial" panose="020B0604020202020204" pitchFamily="34" charset="0"/>
              <a:buChar char="•"/>
            </a:pPr>
            <a:r>
              <a:rPr lang="ru-RU" sz="6400">
                <a:solidFill>
                  <a:srgbClr val="000000"/>
                </a:solidFill>
              </a:rPr>
              <a:t>Беспроводная инфраструктура может адаптироваться к быстро меняющимся потребностям и технологиям.</a:t>
            </a: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6" name="Picture 5">
            <a:extLst>
              <a:ext uri="{FF2B5EF4-FFF2-40B4-BE49-F238E27FC236}">
                <a16:creationId xmlns:a16="http://schemas.microsoft.com/office/drawing/2014/main" xmlns="" id="{8E4162D0-8A73-4576-A054-58F967E9BCB6}"/>
              </a:ext>
            </a:extLst>
          </p:cNvPr>
          <p:cNvPicPr>
            <a:picLocks noChangeAspect="1"/>
          </p:cNvPicPr>
          <p:nvPr/>
        </p:nvPicPr>
        <p:blipFill>
          <a:blip r:embed="rId3"/>
          <a:stretch>
            <a:fillRect/>
          </a:stretch>
        </p:blipFill>
        <p:spPr>
          <a:xfrm>
            <a:off x="21672272" y="3421676"/>
            <a:ext cx="11709680" cy="7801576"/>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Введение в технологии беспроводной связи </a:t>
            </a:r>
            <a:r>
              <a:rPr lang="en-US" dirty="0"/>
              <a:t/>
            </a:r>
            <a:br>
              <a:rPr lang="en-US" dirty="0"/>
            </a:br>
            <a:r>
              <a:rPr lang="ru-RU" sz="9600"/>
              <a:t>Преимущества беспроводной связи</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1727888" y="3421676"/>
            <a:ext cx="31654064" cy="12295784"/>
          </a:xfrm>
        </p:spPr>
        <p:txBody>
          <a:bodyPr/>
          <a:lstStyle/>
          <a:p>
            <a:pPr marL="679452" lvl="1" indent="-679452">
              <a:lnSpc>
                <a:spcPct val="100000"/>
              </a:lnSpc>
              <a:spcAft>
                <a:spcPts val="2400"/>
              </a:spcAft>
              <a:buSzPct val="90000"/>
              <a:buFont typeface="Arial" panose="020B0604020202020204" pitchFamily="34" charset="0"/>
              <a:buChar char="•"/>
            </a:pPr>
            <a:r>
              <a:rPr lang="ru-RU" sz="6400" b="1">
                <a:solidFill>
                  <a:srgbClr val="000000"/>
                </a:solidFill>
              </a:rPr>
              <a:t>Wireless Personal-Area Network (WPAN) </a:t>
            </a:r>
            <a:r>
              <a:rPr lang="ru-RU" sz="6400">
                <a:solidFill>
                  <a:srgbClr val="000000"/>
                </a:solidFill>
              </a:rPr>
              <a:t>–Малой мощности и ближнего действия (20-30 футов или 6-9 метров). Основан на стандарте IEEE 802.15 и частоте 2,4 ГГц. Bluetooth и Zigbee являются примерами WPAN.</a:t>
            </a:r>
          </a:p>
          <a:p>
            <a:pPr marL="679452" lvl="1" indent="-679452">
              <a:lnSpc>
                <a:spcPct val="100000"/>
              </a:lnSpc>
              <a:spcAft>
                <a:spcPts val="2400"/>
              </a:spcAft>
              <a:buSzPct val="90000"/>
              <a:buFont typeface="Arial" panose="020B0604020202020204" pitchFamily="34" charset="0"/>
              <a:buChar char="•"/>
            </a:pPr>
            <a:r>
              <a:rPr lang="ru-RU" sz="6400" b="1">
                <a:solidFill>
                  <a:srgbClr val="000000"/>
                </a:solidFill>
              </a:rPr>
              <a:t>Wireless LAN (WLAN) </a:t>
            </a:r>
            <a:r>
              <a:rPr lang="ru-RU" sz="6400">
                <a:solidFill>
                  <a:srgbClr val="000000"/>
                </a:solidFill>
              </a:rPr>
              <a:t>– Сети среднего размера примерно до 300 футов. Основан на стандарте IEEE 802.11 и частоте 2,4 или 5,0 ГГц.</a:t>
            </a:r>
          </a:p>
          <a:p>
            <a:pPr marL="679452" lvl="1" indent="-679452">
              <a:lnSpc>
                <a:spcPct val="100000"/>
              </a:lnSpc>
              <a:spcAft>
                <a:spcPts val="2400"/>
              </a:spcAft>
              <a:buSzPct val="90000"/>
              <a:buFont typeface="Arial" panose="020B0604020202020204" pitchFamily="34" charset="0"/>
              <a:buChar char="•"/>
            </a:pPr>
            <a:r>
              <a:rPr lang="ru-RU" sz="6400" b="1">
                <a:solidFill>
                  <a:srgbClr val="000000"/>
                </a:solidFill>
              </a:rPr>
              <a:t>Wireless MAN (WMAN) </a:t>
            </a:r>
            <a:r>
              <a:rPr lang="ru-RU" sz="6400">
                <a:solidFill>
                  <a:srgbClr val="000000"/>
                </a:solidFill>
              </a:rPr>
              <a:t>– Обширная географическая область, такой как город или район. WMAN используют определенные лицензированные частоты.</a:t>
            </a:r>
          </a:p>
          <a:p>
            <a:pPr marL="679452" lvl="1" indent="-679452">
              <a:lnSpc>
                <a:spcPct val="100000"/>
              </a:lnSpc>
              <a:spcAft>
                <a:spcPts val="2400"/>
              </a:spcAft>
              <a:buSzPct val="90000"/>
              <a:buFont typeface="Arial" panose="020B0604020202020204" pitchFamily="34" charset="0"/>
              <a:buChar char="•"/>
            </a:pPr>
            <a:r>
              <a:rPr lang="ru-RU" sz="6400" b="1">
                <a:solidFill>
                  <a:srgbClr val="000000"/>
                </a:solidFill>
              </a:rPr>
              <a:t>Wireless WAN (WWAN)</a:t>
            </a:r>
            <a:r>
              <a:rPr lang="ru-RU" sz="6400">
                <a:solidFill>
                  <a:srgbClr val="000000"/>
                </a:solidFill>
              </a:rPr>
              <a:t> – Обширная географическая область для национальной или глобальной коммуникации. WMAN используют определенные лицензированные частоты.</a:t>
            </a:r>
          </a:p>
          <a:p>
            <a:pPr marL="679452" lvl="1" indent="-679452">
              <a:lnSpc>
                <a:spcPct val="100000"/>
              </a:lnSpc>
              <a:spcAft>
                <a:spcPts val="2400"/>
              </a:spcAft>
              <a:buSzPct val="90000"/>
              <a:buFont typeface="Arial" panose="020B0604020202020204" pitchFamily="34" charset="0"/>
              <a:buChar char="•"/>
            </a:pPr>
            <a:endParaRPr lang="en-US" sz="6400" b="1" dirty="0">
              <a:solidFill>
                <a:srgbClr val="000000"/>
              </a:solidFill>
            </a:endParaRPr>
          </a:p>
          <a:p>
            <a:pPr marL="679452" indent="-679452" algn="l" defTabSz="2736852" fontAlgn="base">
              <a:spcBef>
                <a:spcPts val="2400"/>
              </a:spcBef>
              <a:spcAft>
                <a:spcPts val="2400"/>
              </a:spcAft>
              <a:buClr>
                <a:schemeClr val="tx2"/>
              </a:buClr>
              <a:buSzPct val="90000"/>
              <a:buFont typeface="Arial" panose="020B0604020202020204" pitchFamily="34" charset="0"/>
              <a:buChar char="•"/>
            </a:pPr>
            <a:endParaRPr lang="en-US" sz="6400" b="1"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spTree>
    <p:extLst>
      <p:ext uri="{BB962C8B-B14F-4D97-AF65-F5344CB8AC3E}">
        <p14:creationId xmlns:p14="http://schemas.microsoft.com/office/powerpoint/2010/main" val="4795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Введение в технологии беспроводной связи </a:t>
            </a:r>
            <a:r>
              <a:rPr lang="en-US" dirty="0"/>
              <a:t/>
            </a:r>
            <a:br>
              <a:rPr lang="en-US" dirty="0"/>
            </a:br>
            <a:r>
              <a:rPr lang="ru-RU" sz="9600"/>
              <a:t>Технологии беспроводной связи</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1727888" y="3421676"/>
            <a:ext cx="16560112" cy="12295784"/>
          </a:xfrm>
        </p:spPr>
        <p:txBody>
          <a:bodyPr/>
          <a:lstStyle/>
          <a:p>
            <a:pPr marL="0" lvl="1" indent="0">
              <a:lnSpc>
                <a:spcPct val="100000"/>
              </a:lnSpc>
              <a:spcAft>
                <a:spcPts val="2400"/>
              </a:spcAft>
              <a:buSzPct val="90000"/>
              <a:buNone/>
            </a:pPr>
            <a:r>
              <a:rPr lang="ru-RU" sz="6400" b="1" dirty="0" err="1">
                <a:solidFill>
                  <a:srgbClr val="000000"/>
                </a:solidFill>
              </a:rPr>
              <a:t>Bluetooth</a:t>
            </a:r>
            <a:r>
              <a:rPr lang="ru-RU" sz="6400" b="1" dirty="0">
                <a:solidFill>
                  <a:srgbClr val="000000"/>
                </a:solidFill>
              </a:rPr>
              <a:t> </a:t>
            </a:r>
            <a:r>
              <a:rPr lang="ru-RU" sz="6400" dirty="0">
                <a:solidFill>
                  <a:srgbClr val="000000"/>
                </a:solidFill>
              </a:rPr>
              <a:t>– Стандарт IEEE WPAN используется для сопряжения устройств на расстоянии до 300 футов (100 м).</a:t>
            </a:r>
          </a:p>
          <a:p>
            <a:pPr marL="971552" lvl="2">
              <a:lnSpc>
                <a:spcPct val="100000"/>
              </a:lnSpc>
              <a:spcAft>
                <a:spcPts val="2400"/>
              </a:spcAft>
              <a:buSzPct val="90000"/>
              <a:buFont typeface="Arial" panose="020B0604020202020204" pitchFamily="34" charset="0"/>
              <a:buChar char="•"/>
            </a:pPr>
            <a:r>
              <a:rPr lang="ru-RU" sz="5600" dirty="0" err="1">
                <a:solidFill>
                  <a:srgbClr val="000000"/>
                </a:solidFill>
              </a:rPr>
              <a:t>Bluetooth</a:t>
            </a:r>
            <a:r>
              <a:rPr lang="ru-RU" sz="5600" dirty="0">
                <a:solidFill>
                  <a:srgbClr val="000000"/>
                </a:solidFill>
              </a:rPr>
              <a:t> </a:t>
            </a:r>
            <a:r>
              <a:rPr lang="ru-RU" sz="5600" dirty="0" err="1">
                <a:solidFill>
                  <a:srgbClr val="000000"/>
                </a:solidFill>
              </a:rPr>
              <a:t>Low</a:t>
            </a:r>
            <a:r>
              <a:rPr lang="ru-RU" sz="5600" dirty="0">
                <a:solidFill>
                  <a:srgbClr val="000000"/>
                </a:solidFill>
              </a:rPr>
              <a:t> </a:t>
            </a:r>
            <a:r>
              <a:rPr lang="ru-RU" sz="5600" dirty="0" err="1">
                <a:solidFill>
                  <a:srgbClr val="000000"/>
                </a:solidFill>
              </a:rPr>
              <a:t>Energy</a:t>
            </a:r>
            <a:r>
              <a:rPr lang="ru-RU" sz="5600" dirty="0">
                <a:solidFill>
                  <a:srgbClr val="000000"/>
                </a:solidFill>
              </a:rPr>
              <a:t> (BLE) - поддерживает несколько сетевых технологий, включая ячеистую топологию для крупномасштабных сетевых устройств.</a:t>
            </a:r>
          </a:p>
          <a:p>
            <a:pPr marL="971552" lvl="2">
              <a:lnSpc>
                <a:spcPct val="100000"/>
              </a:lnSpc>
              <a:spcAft>
                <a:spcPts val="2400"/>
              </a:spcAft>
              <a:buSzPct val="90000"/>
              <a:buFont typeface="Arial" panose="020B0604020202020204" pitchFamily="34" charset="0"/>
              <a:buChar char="•"/>
            </a:pPr>
            <a:r>
              <a:rPr lang="ru-RU" sz="5600" dirty="0" err="1">
                <a:solidFill>
                  <a:srgbClr val="000000"/>
                </a:solidFill>
              </a:rPr>
              <a:t>Bluetooth</a:t>
            </a:r>
            <a:r>
              <a:rPr lang="ru-RU" sz="5600" dirty="0">
                <a:solidFill>
                  <a:srgbClr val="000000"/>
                </a:solidFill>
              </a:rPr>
              <a:t> </a:t>
            </a:r>
            <a:r>
              <a:rPr lang="ru-RU" sz="5600" dirty="0" err="1">
                <a:solidFill>
                  <a:srgbClr val="000000"/>
                </a:solidFill>
              </a:rPr>
              <a:t>Basic</a:t>
            </a:r>
            <a:r>
              <a:rPr lang="ru-RU" sz="5600" dirty="0">
                <a:solidFill>
                  <a:srgbClr val="000000"/>
                </a:solidFill>
              </a:rPr>
              <a:t> </a:t>
            </a:r>
            <a:r>
              <a:rPr lang="ru-RU" sz="5600" dirty="0" err="1">
                <a:solidFill>
                  <a:srgbClr val="000000"/>
                </a:solidFill>
              </a:rPr>
              <a:t>Rate</a:t>
            </a:r>
            <a:r>
              <a:rPr lang="ru-RU" sz="5600" dirty="0">
                <a:solidFill>
                  <a:srgbClr val="000000"/>
                </a:solidFill>
              </a:rPr>
              <a:t>/</a:t>
            </a:r>
            <a:r>
              <a:rPr lang="ru-RU" sz="5600" dirty="0" err="1">
                <a:solidFill>
                  <a:srgbClr val="000000"/>
                </a:solidFill>
              </a:rPr>
              <a:t>Enhanced</a:t>
            </a:r>
            <a:r>
              <a:rPr lang="ru-RU" sz="5600" dirty="0">
                <a:solidFill>
                  <a:srgbClr val="000000"/>
                </a:solidFill>
              </a:rPr>
              <a:t> </a:t>
            </a:r>
            <a:r>
              <a:rPr lang="ru-RU" sz="5600" dirty="0" err="1">
                <a:solidFill>
                  <a:srgbClr val="000000"/>
                </a:solidFill>
              </a:rPr>
              <a:t>Rate</a:t>
            </a:r>
            <a:r>
              <a:rPr lang="ru-RU" sz="5600" dirty="0">
                <a:solidFill>
                  <a:srgbClr val="000000"/>
                </a:solidFill>
              </a:rPr>
              <a:t> (BR/EDR) - поддерживает топологии «точка-точка» и оптимизирована для потоковой передачи звука</a:t>
            </a:r>
            <a:r>
              <a:rPr lang="ru-RU" sz="5600" dirty="0">
                <a:solidFill>
                  <a:srgbClr val="000000"/>
                </a:solidFill>
              </a:rPr>
              <a:t>.</a:t>
            </a:r>
            <a:endParaRPr lang="en-US" sz="5600" dirty="0">
              <a:solidFill>
                <a:srgbClr val="000000"/>
              </a:solidFill>
            </a:endParaRPr>
          </a:p>
          <a:p>
            <a:pPr marL="971552" lvl="2">
              <a:lnSpc>
                <a:spcPct val="100000"/>
              </a:lnSpc>
              <a:spcAft>
                <a:spcPts val="2400"/>
              </a:spcAft>
              <a:buSzPct val="90000"/>
              <a:buFont typeface="Arial" panose="020B0604020202020204" pitchFamily="34" charset="0"/>
              <a:buChar char="•"/>
            </a:pPr>
            <a:r>
              <a:rPr lang="ru-RU" sz="5600" dirty="0" err="1">
                <a:solidFill>
                  <a:srgbClr val="000000"/>
                </a:solidFill>
              </a:rPr>
              <a:t>WiMAX</a:t>
            </a:r>
            <a:r>
              <a:rPr lang="ru-RU" sz="5600" dirty="0">
                <a:solidFill>
                  <a:srgbClr val="000000"/>
                </a:solidFill>
              </a:rPr>
              <a:t> - </a:t>
            </a:r>
            <a:r>
              <a:rPr lang="ru-RU" sz="5600" dirty="0" err="1">
                <a:solidFill>
                  <a:srgbClr val="000000"/>
                </a:solidFill>
              </a:rPr>
              <a:t>WiMAX</a:t>
            </a:r>
            <a:r>
              <a:rPr lang="ru-RU" sz="5600" dirty="0">
                <a:solidFill>
                  <a:srgbClr val="000000"/>
                </a:solidFill>
              </a:rPr>
              <a:t> является альтернативой широкополосным проводным </a:t>
            </a:r>
            <a:r>
              <a:rPr lang="ru-RU" sz="5600" dirty="0" err="1">
                <a:solidFill>
                  <a:srgbClr val="000000"/>
                </a:solidFill>
              </a:rPr>
              <a:t>интернет-соединениям</a:t>
            </a:r>
            <a:r>
              <a:rPr lang="ru-RU" sz="5600" dirty="0">
                <a:solidFill>
                  <a:srgbClr val="000000"/>
                </a:solidFill>
              </a:rPr>
              <a:t>, конкурирующим с DSL и кабелем. Стандарт IEEE 802.16 WLAN на расстояние до 50 миль.</a:t>
            </a:r>
          </a:p>
          <a:p>
            <a:pPr marL="971552" lvl="2">
              <a:lnSpc>
                <a:spcPct val="100000"/>
              </a:lnSpc>
              <a:spcAft>
                <a:spcPts val="2400"/>
              </a:spcAft>
              <a:buSzPct val="90000"/>
              <a:buFont typeface="Arial" panose="020B0604020202020204" pitchFamily="34" charset="0"/>
              <a:buChar char="•"/>
            </a:pPr>
            <a:endParaRPr lang="ru-RU" sz="5600" dirty="0">
              <a:solidFill>
                <a:srgbClr val="000000"/>
              </a:solidFill>
            </a:endParaRPr>
          </a:p>
          <a:p>
            <a:pPr marL="679452" indent="-679452" algn="l" defTabSz="2736852" fontAlgn="base">
              <a:spcBef>
                <a:spcPts val="2400"/>
              </a:spcBef>
              <a:spcAft>
                <a:spcPts val="2400"/>
              </a:spcAft>
              <a:buClr>
                <a:schemeClr val="tx2"/>
              </a:buClr>
              <a:buSzPct val="90000"/>
              <a:buFont typeface="Arial" panose="020B0604020202020204" pitchFamily="34" charset="0"/>
              <a:buChar char="•"/>
            </a:pPr>
            <a:endParaRPr lang="en-US" sz="6400" b="1"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5" name="Picture 4">
            <a:extLst>
              <a:ext uri="{FF2B5EF4-FFF2-40B4-BE49-F238E27FC236}">
                <a16:creationId xmlns:a16="http://schemas.microsoft.com/office/drawing/2014/main" xmlns="" id="{6B53F599-DB97-4883-AB39-15615E1B9014}"/>
              </a:ext>
            </a:extLst>
          </p:cNvPr>
          <p:cNvPicPr>
            <a:picLocks noChangeAspect="1"/>
          </p:cNvPicPr>
          <p:nvPr/>
        </p:nvPicPr>
        <p:blipFill>
          <a:blip r:embed="rId3"/>
          <a:stretch>
            <a:fillRect/>
          </a:stretch>
        </p:blipFill>
        <p:spPr>
          <a:xfrm>
            <a:off x="22540684" y="3792620"/>
            <a:ext cx="10718800" cy="7150072"/>
          </a:xfrm>
          <a:prstGeom prst="rect">
            <a:avLst/>
          </a:prstGeom>
        </p:spPr>
      </p:pic>
      <p:pic>
        <p:nvPicPr>
          <p:cNvPr id="2" name="Picture 1">
            <a:extLst>
              <a:ext uri="{FF2B5EF4-FFF2-40B4-BE49-F238E27FC236}">
                <a16:creationId xmlns:a16="http://schemas.microsoft.com/office/drawing/2014/main" xmlns="" id="{B2ADD9A5-2AC5-404F-BE81-2FC1CCD65CF5}"/>
              </a:ext>
            </a:extLst>
          </p:cNvPr>
          <p:cNvPicPr>
            <a:picLocks noChangeAspect="1"/>
          </p:cNvPicPr>
          <p:nvPr/>
        </p:nvPicPr>
        <p:blipFill>
          <a:blip r:embed="rId4"/>
          <a:stretch>
            <a:fillRect/>
          </a:stretch>
        </p:blipFill>
        <p:spPr>
          <a:xfrm>
            <a:off x="23593528" y="11807964"/>
            <a:ext cx="8613112" cy="6447168"/>
          </a:xfrm>
          <a:prstGeom prst="rect">
            <a:avLst/>
          </a:prstGeom>
        </p:spPr>
      </p:pic>
    </p:spTree>
    <p:extLst>
      <p:ext uri="{BB962C8B-B14F-4D97-AF65-F5344CB8AC3E}">
        <p14:creationId xmlns:p14="http://schemas.microsoft.com/office/powerpoint/2010/main" val="292206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Введение в технологии беспроводной связи </a:t>
            </a:r>
            <a:r>
              <a:rPr lang="en-US" dirty="0"/>
              <a:t/>
            </a:r>
            <a:br>
              <a:rPr lang="en-US" dirty="0"/>
            </a:br>
            <a:r>
              <a:rPr lang="ru-RU" sz="9600"/>
              <a:t>Технологии беспроводной связи (продолжение)</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1727890" y="3421676"/>
            <a:ext cx="16921852" cy="12295784"/>
          </a:xfrm>
        </p:spPr>
        <p:txBody>
          <a:bodyPr/>
          <a:lstStyle/>
          <a:p>
            <a:pPr marL="0" lvl="1" indent="0">
              <a:lnSpc>
                <a:spcPct val="100000"/>
              </a:lnSpc>
              <a:spcAft>
                <a:spcPts val="2400"/>
              </a:spcAft>
              <a:buSzPct val="90000"/>
              <a:buNone/>
            </a:pPr>
            <a:r>
              <a:rPr lang="ru-RU" b="1" dirty="0">
                <a:solidFill>
                  <a:srgbClr val="000000"/>
                </a:solidFill>
              </a:rPr>
              <a:t>Сотовая  широкополосная связь  </a:t>
            </a:r>
            <a:r>
              <a:rPr lang="ru-RU" dirty="0">
                <a:solidFill>
                  <a:srgbClr val="000000"/>
                </a:solidFill>
              </a:rPr>
              <a:t>– Передает как голосовую </a:t>
            </a:r>
            <a:r>
              <a:rPr lang="ru-RU" dirty="0" err="1">
                <a:solidFill>
                  <a:srgbClr val="000000"/>
                </a:solidFill>
              </a:rPr>
              <a:t>свзяь</a:t>
            </a:r>
            <a:r>
              <a:rPr lang="ru-RU" dirty="0">
                <a:solidFill>
                  <a:srgbClr val="000000"/>
                </a:solidFill>
              </a:rPr>
              <a:t> так и данные. Используется телефонами, автомобилями, планшетами и ноутбуками.</a:t>
            </a:r>
          </a:p>
          <a:p>
            <a:pPr marL="971552" lvl="2">
              <a:lnSpc>
                <a:spcPct val="100000"/>
              </a:lnSpc>
              <a:spcAft>
                <a:spcPts val="2400"/>
              </a:spcAft>
              <a:buSzPct val="90000"/>
              <a:buFont typeface="Arial" panose="020B0604020202020204" pitchFamily="34" charset="0"/>
              <a:buChar char="•"/>
            </a:pPr>
            <a:r>
              <a:rPr lang="ru-RU" dirty="0">
                <a:solidFill>
                  <a:srgbClr val="000000"/>
                </a:solidFill>
              </a:rPr>
              <a:t>Глобальная система мобильной связи (GSM) - международный стандарт</a:t>
            </a:r>
          </a:p>
          <a:p>
            <a:pPr marL="971552" lvl="2">
              <a:lnSpc>
                <a:spcPct val="100000"/>
              </a:lnSpc>
              <a:spcAft>
                <a:spcPts val="2400"/>
              </a:spcAft>
              <a:buSzPct val="90000"/>
              <a:buFont typeface="Arial" panose="020B0604020202020204" pitchFamily="34" charset="0"/>
              <a:buChar char="•"/>
            </a:pPr>
            <a:r>
              <a:rPr lang="ru-RU" dirty="0">
                <a:solidFill>
                  <a:srgbClr val="000000"/>
                </a:solidFill>
              </a:rPr>
              <a:t>Множественный доступ с кодовым разделением (CDMA) - в основном используется в США.</a:t>
            </a:r>
          </a:p>
          <a:p>
            <a:pPr marL="0" lvl="1" indent="0">
              <a:lnSpc>
                <a:spcPct val="100000"/>
              </a:lnSpc>
              <a:spcAft>
                <a:spcPts val="2400"/>
              </a:spcAft>
              <a:buSzPct val="90000"/>
              <a:buNone/>
            </a:pPr>
            <a:r>
              <a:rPr lang="ru-RU" b="1" dirty="0">
                <a:solidFill>
                  <a:srgbClr val="000000"/>
                </a:solidFill>
              </a:rPr>
              <a:t>Спутниковая связь </a:t>
            </a:r>
            <a:r>
              <a:rPr lang="ru-RU" dirty="0">
                <a:solidFill>
                  <a:srgbClr val="000000"/>
                </a:solidFill>
              </a:rPr>
              <a:t>– Использует направленную спутниковую антенну, выровненную со спутником на геостационарной орбите. Нужна чистая прямая видимость. Обычно используется в сельской местности, где кабель и DSL недоступны.</a:t>
            </a:r>
          </a:p>
          <a:p>
            <a:pPr marL="679452" lvl="1" indent="-679452">
              <a:lnSpc>
                <a:spcPct val="100000"/>
              </a:lnSpc>
              <a:spcAft>
                <a:spcPts val="2400"/>
              </a:spcAft>
              <a:buSzPct val="90000"/>
              <a:buFont typeface="Arial" panose="020B0604020202020204" pitchFamily="34" charset="0"/>
              <a:buChar char="•"/>
            </a:pPr>
            <a:endParaRPr lang="en-US" b="1" dirty="0">
              <a:solidFill>
                <a:srgbClr val="000000"/>
              </a:solidFill>
            </a:endParaRPr>
          </a:p>
          <a:p>
            <a:pPr marL="679452" indent="-679452" algn="l" defTabSz="2736852" fontAlgn="base">
              <a:spcBef>
                <a:spcPts val="2400"/>
              </a:spcBef>
              <a:spcAft>
                <a:spcPts val="2400"/>
              </a:spcAft>
              <a:buClr>
                <a:schemeClr val="tx2"/>
              </a:buClr>
              <a:buSzPct val="90000"/>
              <a:buFont typeface="Arial" panose="020B0604020202020204" pitchFamily="34" charset="0"/>
              <a:buChar char="•"/>
            </a:pPr>
            <a:endParaRPr lang="en-US" sz="5600" b="1"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p:txBody>
      </p:sp>
      <p:pic>
        <p:nvPicPr>
          <p:cNvPr id="6" name="Picture 5">
            <a:extLst>
              <a:ext uri="{FF2B5EF4-FFF2-40B4-BE49-F238E27FC236}">
                <a16:creationId xmlns:a16="http://schemas.microsoft.com/office/drawing/2014/main" xmlns="" id="{42BEAC26-14B8-4E2B-8026-703C1CE4B475}"/>
              </a:ext>
            </a:extLst>
          </p:cNvPr>
          <p:cNvPicPr>
            <a:picLocks noChangeAspect="1"/>
          </p:cNvPicPr>
          <p:nvPr/>
        </p:nvPicPr>
        <p:blipFill>
          <a:blip r:embed="rId3"/>
          <a:stretch>
            <a:fillRect/>
          </a:stretch>
        </p:blipFill>
        <p:spPr>
          <a:xfrm>
            <a:off x="23298158" y="1463672"/>
            <a:ext cx="6652628" cy="10003136"/>
          </a:xfrm>
          <a:prstGeom prst="rect">
            <a:avLst/>
          </a:prstGeom>
        </p:spPr>
      </p:pic>
      <p:pic>
        <p:nvPicPr>
          <p:cNvPr id="5" name="Picture 4">
            <a:extLst>
              <a:ext uri="{FF2B5EF4-FFF2-40B4-BE49-F238E27FC236}">
                <a16:creationId xmlns:a16="http://schemas.microsoft.com/office/drawing/2014/main" xmlns="" id="{563E78BE-4C5B-4338-8ABA-850FE58165A8}"/>
              </a:ext>
            </a:extLst>
          </p:cNvPr>
          <p:cNvPicPr>
            <a:picLocks noChangeAspect="1"/>
          </p:cNvPicPr>
          <p:nvPr/>
        </p:nvPicPr>
        <p:blipFill>
          <a:blip r:embed="rId4"/>
          <a:stretch>
            <a:fillRect/>
          </a:stretch>
        </p:blipFill>
        <p:spPr>
          <a:xfrm>
            <a:off x="22357268" y="12394176"/>
            <a:ext cx="8534400" cy="5669280"/>
          </a:xfrm>
          <a:prstGeom prst="rect">
            <a:avLst/>
          </a:prstGeom>
        </p:spPr>
      </p:pic>
    </p:spTree>
    <p:extLst>
      <p:ext uri="{BB962C8B-B14F-4D97-AF65-F5344CB8AC3E}">
        <p14:creationId xmlns:p14="http://schemas.microsoft.com/office/powerpoint/2010/main" val="7404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Введение в технологии беспроводной связи </a:t>
            </a:r>
            <a:r>
              <a:rPr lang="en-US" dirty="0"/>
              <a:t/>
            </a:r>
            <a:br>
              <a:rPr lang="en-US" dirty="0"/>
            </a:br>
            <a:r>
              <a:rPr lang="ru-RU" sz="9600"/>
              <a:t>Стандарты 802.11 </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1760256" y="2927350"/>
            <a:ext cx="31654064" cy="1136652"/>
          </a:xfrm>
        </p:spPr>
        <p:txBody>
          <a:bodyPr/>
          <a:lstStyle/>
          <a:p>
            <a:pPr marL="0" lvl="1" indent="0">
              <a:lnSpc>
                <a:spcPct val="100000"/>
              </a:lnSpc>
              <a:spcAft>
                <a:spcPts val="2400"/>
              </a:spcAft>
              <a:buSzPct val="90000"/>
              <a:buNone/>
            </a:pPr>
            <a:r>
              <a:rPr lang="ru-RU" sz="4800" dirty="0">
                <a:solidFill>
                  <a:srgbClr val="000000"/>
                </a:solidFill>
              </a:rPr>
              <a:t>Эти стандарты IEEE 802.11 определяют, как радиочастоты используются для беспроводных каналов.</a:t>
            </a:r>
          </a:p>
        </p:txBody>
      </p:sp>
      <p:graphicFrame>
        <p:nvGraphicFramePr>
          <p:cNvPr id="7" name="Content Placeholder 6">
            <a:extLst>
              <a:ext uri="{FF2B5EF4-FFF2-40B4-BE49-F238E27FC236}">
                <a16:creationId xmlns:a16="http://schemas.microsoft.com/office/drawing/2014/main" xmlns="" id="{943EF9E4-E8EF-49D5-BCA2-E3BCF72CD015}"/>
              </a:ext>
            </a:extLst>
          </p:cNvPr>
          <p:cNvGraphicFramePr>
            <a:graphicFrameLocks/>
          </p:cNvGraphicFramePr>
          <p:nvPr>
            <p:extLst>
              <p:ext uri="{D42A27DB-BD31-4B8C-83A1-F6EECF244321}">
                <p14:modId xmlns:p14="http://schemas.microsoft.com/office/powerpoint/2010/main" val="1249493078"/>
              </p:ext>
            </p:extLst>
          </p:nvPr>
        </p:nvGraphicFramePr>
        <p:xfrm>
          <a:off x="1760258" y="4391026"/>
          <a:ext cx="32949460" cy="14234180"/>
        </p:xfrm>
        <a:graphic>
          <a:graphicData uri="http://schemas.openxmlformats.org/drawingml/2006/table">
            <a:tbl>
              <a:tblPr firstRow="1" bandRow="1">
                <a:tableStyleId>{5C22544A-7EE6-4342-B048-85BDC9FD1C3A}</a:tableStyleId>
              </a:tblPr>
              <a:tblGrid>
                <a:gridCol w="6331780">
                  <a:extLst>
                    <a:ext uri="{9D8B030D-6E8A-4147-A177-3AD203B41FA5}">
                      <a16:colId xmlns:a16="http://schemas.microsoft.com/office/drawing/2014/main" xmlns="" val="3729139006"/>
                    </a:ext>
                  </a:extLst>
                </a:gridCol>
                <a:gridCol w="7606512">
                  <a:extLst>
                    <a:ext uri="{9D8B030D-6E8A-4147-A177-3AD203B41FA5}">
                      <a16:colId xmlns:a16="http://schemas.microsoft.com/office/drawing/2014/main" xmlns="" val="817269429"/>
                    </a:ext>
                  </a:extLst>
                </a:gridCol>
                <a:gridCol w="19011168">
                  <a:extLst>
                    <a:ext uri="{9D8B030D-6E8A-4147-A177-3AD203B41FA5}">
                      <a16:colId xmlns:a16="http://schemas.microsoft.com/office/drawing/2014/main" xmlns="" val="1988913492"/>
                    </a:ext>
                  </a:extLst>
                </a:gridCol>
              </a:tblGrid>
              <a:tr h="1432580">
                <a:tc>
                  <a:txBody>
                    <a:bodyPr/>
                    <a:lstStyle/>
                    <a:p>
                      <a:pPr rtl="0"/>
                      <a:r>
                        <a:rPr lang="ru-RU" sz="4800"/>
                        <a:t>Стандарт IEEE</a:t>
                      </a:r>
                    </a:p>
                  </a:txBody>
                  <a:tcPr marL="365760" marR="365760" marT="182880" marB="182880"/>
                </a:tc>
                <a:tc>
                  <a:txBody>
                    <a:bodyPr/>
                    <a:lstStyle/>
                    <a:p>
                      <a:pPr rtl="0"/>
                      <a:r>
                        <a:rPr lang="ru-RU" sz="4800"/>
                        <a:t>Радиочастота, РЧ</a:t>
                      </a:r>
                    </a:p>
                  </a:txBody>
                  <a:tcPr marL="365760" marR="365760" marT="182880" marB="182880"/>
                </a:tc>
                <a:tc>
                  <a:txBody>
                    <a:bodyPr/>
                    <a:lstStyle/>
                    <a:p>
                      <a:pPr rtl="0"/>
                      <a:r>
                        <a:rPr lang="ru-RU" sz="4800"/>
                        <a:t>Описание</a:t>
                      </a:r>
                    </a:p>
                  </a:txBody>
                  <a:tcPr marL="365760" marR="365760" marT="182880" marB="182880"/>
                </a:tc>
                <a:extLst>
                  <a:ext uri="{0D108BD9-81ED-4DB2-BD59-A6C34878D82A}">
                    <a16:rowId xmlns:a16="http://schemas.microsoft.com/office/drawing/2014/main" xmlns="" val="2583676789"/>
                  </a:ext>
                </a:extLst>
              </a:tr>
              <a:tr h="1097280">
                <a:tc>
                  <a:txBody>
                    <a:bodyPr/>
                    <a:lstStyle/>
                    <a:p>
                      <a:pPr rtl="0"/>
                      <a:r>
                        <a:rPr lang="ru-RU" sz="4800">
                          <a:solidFill>
                            <a:srgbClr val="000000"/>
                          </a:solidFill>
                        </a:rPr>
                        <a:t>802.11</a:t>
                      </a:r>
                    </a:p>
                  </a:txBody>
                  <a:tcPr marL="365760" marR="365760" marT="182880" marB="182880"/>
                </a:tc>
                <a:tc>
                  <a:txBody>
                    <a:bodyPr/>
                    <a:lstStyle/>
                    <a:p>
                      <a:pPr rtl="0"/>
                      <a:r>
                        <a:rPr lang="ru-RU" sz="4800">
                          <a:solidFill>
                            <a:srgbClr val="000000"/>
                          </a:solidFill>
                        </a:rPr>
                        <a:t>2,4 ГГц</a:t>
                      </a:r>
                    </a:p>
                  </a:txBody>
                  <a:tcPr marL="365760" marR="365760" marT="182880" marB="182880"/>
                </a:tc>
                <a:tc>
                  <a:txBody>
                    <a:bodyPr/>
                    <a:lstStyle/>
                    <a:p>
                      <a:pPr rtl="0"/>
                      <a:r>
                        <a:rPr lang="ru-RU" sz="4800">
                          <a:solidFill>
                            <a:srgbClr val="000000"/>
                          </a:solidFill>
                        </a:rPr>
                        <a:t>Скорость переведачи до 2 Mb/s</a:t>
                      </a:r>
                    </a:p>
                  </a:txBody>
                  <a:tcPr marL="365760" marR="365760" marT="182880" marB="182880"/>
                </a:tc>
                <a:extLst>
                  <a:ext uri="{0D108BD9-81ED-4DB2-BD59-A6C34878D82A}">
                    <a16:rowId xmlns:a16="http://schemas.microsoft.com/office/drawing/2014/main" xmlns="" val="3849654457"/>
                  </a:ext>
                </a:extLst>
              </a:tr>
              <a:tr h="18288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802.11a</a:t>
                      </a:r>
                    </a:p>
                  </a:txBody>
                  <a:tcPr marL="365760" marR="365760" marT="182880" marB="18288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5 ГГц</a:t>
                      </a:r>
                    </a:p>
                  </a:txBody>
                  <a:tcPr marL="365760" marR="365760" marT="182880" marB="182880"/>
                </a:tc>
                <a:tc>
                  <a:txBody>
                    <a:bodyPr/>
                    <a:lstStyle/>
                    <a:p>
                      <a:pPr rtl="0"/>
                      <a:r>
                        <a:rPr lang="ru-RU" sz="4800">
                          <a:solidFill>
                            <a:srgbClr val="000000"/>
                          </a:solidFill>
                        </a:rPr>
                        <a:t>Скорость переведачи до 54 Mb/s</a:t>
                      </a:r>
                    </a:p>
                    <a:p>
                      <a:pPr rtl="0"/>
                      <a:r>
                        <a:rPr lang="ru-RU" sz="4800">
                          <a:solidFill>
                            <a:srgbClr val="000000"/>
                          </a:solidFill>
                        </a:rPr>
                        <a:t>не совместим с 802.11b и 802.11g</a:t>
                      </a:r>
                    </a:p>
                  </a:txBody>
                  <a:tcPr marL="365760" marR="365760" marT="182880" marB="182880"/>
                </a:tc>
                <a:extLst>
                  <a:ext uri="{0D108BD9-81ED-4DB2-BD59-A6C34878D82A}">
                    <a16:rowId xmlns:a16="http://schemas.microsoft.com/office/drawing/2014/main" xmlns="" val="235735172"/>
                  </a:ext>
                </a:extLst>
              </a:tr>
              <a:tr h="256032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802.11b</a:t>
                      </a:r>
                    </a:p>
                  </a:txBody>
                  <a:tcPr marL="365760" marR="365760" marT="182880" marB="18288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2,4 ГГц</a:t>
                      </a:r>
                    </a:p>
                  </a:txBody>
                  <a:tcPr marL="365760" marR="365760" marT="182880" marB="182880"/>
                </a:tc>
                <a:tc>
                  <a:txBody>
                    <a:bodyPr/>
                    <a:lstStyle/>
                    <a:p>
                      <a:pPr rtl="0"/>
                      <a:r>
                        <a:rPr lang="ru-RU" sz="4800">
                          <a:solidFill>
                            <a:srgbClr val="000000"/>
                          </a:solidFill>
                        </a:rPr>
                        <a:t>Скорость переведачи до 11 Mb/s</a:t>
                      </a:r>
                    </a:p>
                    <a:p>
                      <a:pPr rtl="0"/>
                      <a:r>
                        <a:rPr lang="ru-RU" sz="4800">
                          <a:solidFill>
                            <a:srgbClr val="000000"/>
                          </a:solidFill>
                        </a:rPr>
                        <a:t>Больша дальность действия по сравнению с 802.11a и лучшая способность проникать в строительные конструкции</a:t>
                      </a:r>
                    </a:p>
                  </a:txBody>
                  <a:tcPr marL="365760" marR="365760" marT="182880" marB="182880"/>
                </a:tc>
                <a:extLst>
                  <a:ext uri="{0D108BD9-81ED-4DB2-BD59-A6C34878D82A}">
                    <a16:rowId xmlns:a16="http://schemas.microsoft.com/office/drawing/2014/main" xmlns="" val="1458107787"/>
                  </a:ext>
                </a:extLst>
              </a:tr>
              <a:tr h="18288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802.11g</a:t>
                      </a:r>
                    </a:p>
                  </a:txBody>
                  <a:tcPr marL="365760" marR="365760" marT="182880" marB="18288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2,4 ГГц</a:t>
                      </a:r>
                    </a:p>
                  </a:txBody>
                  <a:tcPr marL="365760" marR="365760" marT="182880" marB="182880"/>
                </a:tc>
                <a:tc>
                  <a:txBody>
                    <a:bodyPr/>
                    <a:lstStyle/>
                    <a:p>
                      <a:pPr rtl="0"/>
                      <a:r>
                        <a:rPr lang="ru-RU" sz="4800">
                          <a:solidFill>
                            <a:srgbClr val="000000"/>
                          </a:solidFill>
                        </a:rPr>
                        <a:t>Скорость переведачи до 54 Mb/s</a:t>
                      </a:r>
                    </a:p>
                    <a:p>
                      <a:pPr rtl="0"/>
                      <a:r>
                        <a:rPr lang="ru-RU" sz="4800">
                          <a:solidFill>
                            <a:srgbClr val="000000"/>
                          </a:solidFill>
                        </a:rPr>
                        <a:t>Обратно совместим с  802.11</a:t>
                      </a:r>
                    </a:p>
                  </a:txBody>
                  <a:tcPr marL="365760" marR="365760" marT="182880" marB="182880"/>
                </a:tc>
                <a:extLst>
                  <a:ext uri="{0D108BD9-81ED-4DB2-BD59-A6C34878D82A}">
                    <a16:rowId xmlns:a16="http://schemas.microsoft.com/office/drawing/2014/main" xmlns="" val="2495454272"/>
                  </a:ext>
                </a:extLst>
              </a:tr>
              <a:tr h="18288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802.11n</a:t>
                      </a:r>
                    </a:p>
                  </a:txBody>
                  <a:tcPr marL="365760" marR="365760" marT="182880" marB="18288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2,4 ГГц и 5 ГГц</a:t>
                      </a:r>
                    </a:p>
                  </a:txBody>
                  <a:tcPr marL="365760" marR="365760" marT="182880" marB="182880"/>
                </a:tc>
                <a:tc>
                  <a:txBody>
                    <a:bodyPr/>
                    <a:lstStyle/>
                    <a:p>
                      <a:pPr rtl="0"/>
                      <a:r>
                        <a:rPr lang="ru-RU" sz="4800">
                          <a:solidFill>
                            <a:srgbClr val="000000"/>
                          </a:solidFill>
                        </a:rPr>
                        <a:t>Скорость передачи данных 150 – 600 Mb/s</a:t>
                      </a:r>
                    </a:p>
                    <a:p>
                      <a:pPr rtl="0"/>
                      <a:r>
                        <a:rPr lang="ru-RU" sz="4800">
                          <a:solidFill>
                            <a:srgbClr val="000000"/>
                          </a:solidFill>
                        </a:rPr>
                        <a:t>Требуется несколько антенн с технологией MIMO</a:t>
                      </a:r>
                    </a:p>
                  </a:txBody>
                  <a:tcPr marL="365760" marR="365760" marT="182880" marB="182880"/>
                </a:tc>
                <a:extLst>
                  <a:ext uri="{0D108BD9-81ED-4DB2-BD59-A6C34878D82A}">
                    <a16:rowId xmlns:a16="http://schemas.microsoft.com/office/drawing/2014/main" xmlns="" val="256317317"/>
                  </a:ext>
                </a:extLst>
              </a:tr>
              <a:tr h="18288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802.11ac</a:t>
                      </a:r>
                    </a:p>
                  </a:txBody>
                  <a:tcPr marL="365760" marR="365760" marT="182880" marB="18288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5 ГГц</a:t>
                      </a:r>
                    </a:p>
                  </a:txBody>
                  <a:tcPr marL="365760" marR="365760" marT="182880" marB="18288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Скорость передачи данных 450 Mb/s – 1.3 Gb/s</a:t>
                      </a:r>
                    </a:p>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Поддерживает до восьми антенн</a:t>
                      </a:r>
                    </a:p>
                  </a:txBody>
                  <a:tcPr marL="365760" marR="365760" marT="182880" marB="182880"/>
                </a:tc>
                <a:extLst>
                  <a:ext uri="{0D108BD9-81ED-4DB2-BD59-A6C34878D82A}">
                    <a16:rowId xmlns:a16="http://schemas.microsoft.com/office/drawing/2014/main" xmlns="" val="705643232"/>
                  </a:ext>
                </a:extLst>
              </a:tr>
              <a:tr h="182880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802.11ax</a:t>
                      </a:r>
                    </a:p>
                  </a:txBody>
                  <a:tcPr marL="365760" marR="365760" marT="182880" marB="18288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dirty="0">
                          <a:solidFill>
                            <a:srgbClr val="000000"/>
                          </a:solidFill>
                        </a:rPr>
                        <a:t>2,4 ГГц и 5 ГГц</a:t>
                      </a:r>
                    </a:p>
                  </a:txBody>
                  <a:tcPr marL="365760" marR="365760" marT="182880" marB="182880"/>
                </a:tc>
                <a:tc>
                  <a:txBody>
                    <a:bodyPr/>
                    <a:lstStyle/>
                    <a:p>
                      <a:pPr rtl="0"/>
                      <a:r>
                        <a:rPr lang="ru-RU" sz="4800" dirty="0">
                          <a:solidFill>
                            <a:srgbClr val="000000"/>
                          </a:solidFill>
                        </a:rPr>
                        <a:t>также известный как высокоэффективный беспроводной (HEW)</a:t>
                      </a:r>
                    </a:p>
                    <a:p>
                      <a:pPr rtl="0"/>
                      <a:r>
                        <a:rPr lang="ru-RU" sz="4800" dirty="0">
                          <a:solidFill>
                            <a:srgbClr val="000000"/>
                          </a:solidFill>
                        </a:rPr>
                        <a:t>Возможность </a:t>
                      </a:r>
                      <a:r>
                        <a:rPr lang="ru-RU" sz="4800" dirty="0" err="1">
                          <a:solidFill>
                            <a:srgbClr val="000000"/>
                          </a:solidFill>
                        </a:rPr>
                        <a:t>исползования</a:t>
                      </a:r>
                      <a:r>
                        <a:rPr lang="ru-RU" sz="4800" dirty="0">
                          <a:solidFill>
                            <a:srgbClr val="000000"/>
                          </a:solidFill>
                        </a:rPr>
                        <a:t>  частот 1 </a:t>
                      </a:r>
                      <a:r>
                        <a:rPr lang="ru-RU" sz="4800" dirty="0" err="1">
                          <a:solidFill>
                            <a:srgbClr val="000000"/>
                          </a:solidFill>
                        </a:rPr>
                        <a:t>GHz</a:t>
                      </a:r>
                      <a:r>
                        <a:rPr lang="ru-RU" sz="4800" dirty="0">
                          <a:solidFill>
                            <a:srgbClr val="000000"/>
                          </a:solidFill>
                        </a:rPr>
                        <a:t> и 7 </a:t>
                      </a:r>
                      <a:r>
                        <a:rPr lang="ru-RU" sz="4800" dirty="0" err="1">
                          <a:solidFill>
                            <a:srgbClr val="000000"/>
                          </a:solidFill>
                        </a:rPr>
                        <a:t>GHz</a:t>
                      </a:r>
                      <a:endParaRPr lang="ru-RU" sz="4800" dirty="0">
                        <a:solidFill>
                          <a:srgbClr val="000000"/>
                        </a:solidFill>
                      </a:endParaRPr>
                    </a:p>
                  </a:txBody>
                  <a:tcPr marL="365760" marR="365760" marT="182880" marB="182880"/>
                </a:tc>
                <a:extLst>
                  <a:ext uri="{0D108BD9-81ED-4DB2-BD59-A6C34878D82A}">
                    <a16:rowId xmlns:a16="http://schemas.microsoft.com/office/drawing/2014/main" xmlns="" val="798378294"/>
                  </a:ext>
                </a:extLst>
              </a:tr>
            </a:tbl>
          </a:graphicData>
        </a:graphic>
      </p:graphicFrame>
    </p:spTree>
    <p:extLst>
      <p:ext uri="{BB962C8B-B14F-4D97-AF65-F5344CB8AC3E}">
        <p14:creationId xmlns:p14="http://schemas.microsoft.com/office/powerpoint/2010/main" val="37003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4" y="202518"/>
            <a:ext cx="36576000" cy="3030204"/>
          </a:xfrm>
        </p:spPr>
        <p:txBody>
          <a:bodyPr/>
          <a:lstStyle/>
          <a:p>
            <a:r>
              <a:rPr lang="ru-RU" spc="-4" dirty="0">
                <a:solidFill>
                  <a:srgbClr val="367187"/>
                </a:solidFill>
                <a:ea typeface="ＭＳ Ｐゴシック"/>
              </a:rPr>
              <a:t>Материалы для инструктора– Модуль </a:t>
            </a:r>
            <a:r>
              <a:rPr lang="ru-RU" spc="-4" dirty="0">
                <a:solidFill>
                  <a:srgbClr val="367187"/>
                </a:solidFill>
                <a:ea typeface="ＭＳ Ｐゴシック"/>
              </a:rPr>
              <a:t>12 </a:t>
            </a:r>
            <a:r>
              <a:rPr lang="en-US" spc="-4" dirty="0" err="1">
                <a:solidFill>
                  <a:srgbClr val="367187"/>
                </a:solidFill>
                <a:ea typeface="ＭＳ Ｐゴシック"/>
              </a:rPr>
              <a:t>Руководство</a:t>
            </a:r>
            <a:r>
              <a:rPr lang="en-US" spc="-4" dirty="0">
                <a:solidFill>
                  <a:srgbClr val="367187"/>
                </a:solidFill>
                <a:ea typeface="ＭＳ Ｐゴシック"/>
              </a:rPr>
              <a:t> </a:t>
            </a:r>
            <a:r>
              <a:rPr lang="en-US" spc="-4" dirty="0" err="1">
                <a:solidFill>
                  <a:srgbClr val="367187"/>
                </a:solidFill>
                <a:ea typeface="ＭＳ Ｐゴシック"/>
              </a:rPr>
              <a:t>по</a:t>
            </a:r>
            <a:r>
              <a:rPr lang="en-US" spc="-4" dirty="0">
                <a:solidFill>
                  <a:srgbClr val="367187"/>
                </a:solidFill>
                <a:ea typeface="ＭＳ Ｐゴシック"/>
              </a:rPr>
              <a:t> </a:t>
            </a:r>
            <a:r>
              <a:rPr lang="en-US" spc="-4" dirty="0" err="1">
                <a:solidFill>
                  <a:srgbClr val="367187"/>
                </a:solidFill>
                <a:ea typeface="ＭＳ Ｐゴシック"/>
              </a:rPr>
              <a:t>планированию</a:t>
            </a:r>
            <a:endParaRPr lang="ru-RU" spc="-4" dirty="0"/>
          </a:p>
        </p:txBody>
      </p:sp>
      <p:sp>
        <p:nvSpPr>
          <p:cNvPr id="4099" name="Rectangle 34"/>
          <p:cNvSpPr>
            <a:spLocks noGrp="1" noChangeArrowheads="1"/>
          </p:cNvSpPr>
          <p:nvPr>
            <p:ph idx="1"/>
          </p:nvPr>
        </p:nvSpPr>
        <p:spPr>
          <a:xfrm>
            <a:off x="581430" y="3232720"/>
            <a:ext cx="33845260" cy="15275616"/>
          </a:xfrm>
        </p:spPr>
        <p:txBody>
          <a:bodyPr/>
          <a:lstStyle/>
          <a:p>
            <a:pPr>
              <a:spcBef>
                <a:spcPts val="2404"/>
              </a:spcBef>
              <a:spcAft>
                <a:spcPts val="2404"/>
              </a:spcAft>
            </a:pPr>
            <a:r>
              <a:rPr lang="ru-RU" spc="-4" dirty="0">
                <a:ea typeface="ＭＳ Ｐゴシック"/>
              </a:rPr>
              <a:t>Эта</a:t>
            </a:r>
            <a:r>
              <a:rPr lang="en-US" spc="-4" dirty="0">
                <a:ea typeface="ＭＳ Ｐゴシック"/>
              </a:rPr>
              <a:t> </a:t>
            </a:r>
            <a:r>
              <a:rPr lang="en-US" spc="-4" dirty="0" err="1">
                <a:ea typeface="ＭＳ Ｐゴシック"/>
              </a:rPr>
              <a:t>презентация</a:t>
            </a:r>
            <a:r>
              <a:rPr lang="en-US" spc="-4" dirty="0">
                <a:ea typeface="ＭＳ Ｐゴシック"/>
              </a:rPr>
              <a:t> PowerPoint </a:t>
            </a:r>
            <a:r>
              <a:rPr lang="en-US" spc="-4" dirty="0" err="1">
                <a:ea typeface="ＭＳ Ｐゴシック"/>
              </a:rPr>
              <a:t>состоит</a:t>
            </a:r>
            <a:r>
              <a:rPr lang="en-US" spc="-4" dirty="0">
                <a:ea typeface="ＭＳ Ｐゴシック"/>
              </a:rPr>
              <a:t> </a:t>
            </a:r>
            <a:r>
              <a:rPr lang="en-US" spc="-4" dirty="0" err="1">
                <a:ea typeface="ＭＳ Ｐゴシック"/>
              </a:rPr>
              <a:t>из</a:t>
            </a:r>
            <a:r>
              <a:rPr lang="en-US" spc="-4" dirty="0">
                <a:ea typeface="ＭＳ Ｐゴシック"/>
              </a:rPr>
              <a:t> </a:t>
            </a:r>
            <a:r>
              <a:rPr lang="en-US" spc="-4" dirty="0" err="1">
                <a:ea typeface="ＭＳ Ｐゴシック"/>
              </a:rPr>
              <a:t>двух</a:t>
            </a:r>
            <a:r>
              <a:rPr lang="en-US" spc="-4" dirty="0">
                <a:ea typeface="ＭＳ Ｐゴシック"/>
              </a:rPr>
              <a:t> </a:t>
            </a:r>
            <a:r>
              <a:rPr lang="en-US" spc="-4" dirty="0" err="1">
                <a:ea typeface="ＭＳ Ｐゴシック"/>
              </a:rPr>
              <a:t>частей</a:t>
            </a:r>
            <a:r>
              <a:rPr lang="en-US" spc="-4" dirty="0">
                <a:ea typeface="ＭＳ Ｐゴシック"/>
              </a:rPr>
              <a:t>:</a:t>
            </a:r>
            <a:endParaRPr lang="ru-RU" spc="-4" dirty="0"/>
          </a:p>
          <a:p>
            <a:pPr>
              <a:spcBef>
                <a:spcPts val="2404"/>
              </a:spcBef>
              <a:spcAft>
                <a:spcPts val="2404"/>
              </a:spcAft>
            </a:pPr>
            <a:r>
              <a:rPr lang="en-US" spc="-4" dirty="0" err="1">
                <a:ea typeface="ＭＳ Ｐゴシック"/>
              </a:rPr>
              <a:t>Руководство</a:t>
            </a:r>
            <a:r>
              <a:rPr lang="en-US" spc="-4" dirty="0">
                <a:ea typeface="ＭＳ Ｐゴシック"/>
              </a:rPr>
              <a:t> </a:t>
            </a:r>
            <a:r>
              <a:rPr lang="en-US" spc="-4" dirty="0" err="1">
                <a:ea typeface="ＭＳ Ｐゴシック"/>
              </a:rPr>
              <a:t>по</a:t>
            </a:r>
            <a:r>
              <a:rPr lang="en-US" spc="-4" dirty="0">
                <a:ea typeface="ＭＳ Ｐゴシック"/>
              </a:rPr>
              <a:t> </a:t>
            </a:r>
            <a:r>
              <a:rPr lang="en-US" spc="-4" dirty="0" err="1">
                <a:ea typeface="ＭＳ Ｐゴシック"/>
              </a:rPr>
              <a:t>планированию</a:t>
            </a:r>
            <a:r>
              <a:rPr lang="en-US" spc="-4" dirty="0">
                <a:ea typeface="ＭＳ Ｐゴシック"/>
              </a:rPr>
              <a:t> </a:t>
            </a:r>
            <a:r>
              <a:rPr lang="en-US" spc="-4" dirty="0" err="1">
                <a:ea typeface="ＭＳ Ｐゴシック"/>
              </a:rPr>
              <a:t>для</a:t>
            </a:r>
            <a:r>
              <a:rPr lang="en-US" spc="-4" dirty="0">
                <a:ea typeface="ＭＳ Ｐゴシック"/>
              </a:rPr>
              <a:t> </a:t>
            </a:r>
            <a:r>
              <a:rPr lang="en-US" spc="-4" dirty="0" err="1">
                <a:ea typeface="ＭＳ Ｐゴシック"/>
              </a:rPr>
              <a:t>инструкторов</a:t>
            </a:r>
            <a:endParaRPr lang="ru-RU" spc="-4" dirty="0"/>
          </a:p>
          <a:p>
            <a:pPr>
              <a:spcBef>
                <a:spcPts val="1200"/>
              </a:spcBef>
              <a:spcAft>
                <a:spcPts val="1200"/>
              </a:spcAft>
            </a:pPr>
            <a:r>
              <a:rPr lang="en-US" sz="5600" spc="-4" dirty="0" err="1">
                <a:ea typeface="ＭＳ Ｐゴシック"/>
              </a:rPr>
              <a:t>Ознакомительная</a:t>
            </a:r>
            <a:r>
              <a:rPr lang="en-US" sz="5600" spc="-4" dirty="0">
                <a:ea typeface="ＭＳ Ｐゴシック"/>
              </a:rPr>
              <a:t> </a:t>
            </a:r>
            <a:r>
              <a:rPr lang="en-US" sz="5600" spc="-4" dirty="0" err="1">
                <a:ea typeface="ＭＳ Ｐゴシック"/>
              </a:rPr>
              <a:t>информация</a:t>
            </a:r>
            <a:r>
              <a:rPr lang="en-US" sz="5600" spc="-4" dirty="0">
                <a:ea typeface="ＭＳ Ｐゴシック"/>
              </a:rPr>
              <a:t> </a:t>
            </a:r>
            <a:r>
              <a:rPr lang="en-US" sz="5600" spc="-4" dirty="0" err="1">
                <a:ea typeface="ＭＳ Ｐゴシック"/>
              </a:rPr>
              <a:t>по</a:t>
            </a:r>
            <a:r>
              <a:rPr lang="en-US" sz="5600" spc="-4" dirty="0">
                <a:ea typeface="ＭＳ Ｐゴシック"/>
              </a:rPr>
              <a:t> </a:t>
            </a:r>
            <a:r>
              <a:rPr lang="en-US" sz="5600" spc="-4" dirty="0" err="1">
                <a:ea typeface="ＭＳ Ｐゴシック"/>
              </a:rPr>
              <a:t>главе</a:t>
            </a:r>
            <a:endParaRPr lang="ru-RU" sz="5600" spc="-4" dirty="0"/>
          </a:p>
          <a:p>
            <a:pPr>
              <a:spcBef>
                <a:spcPts val="1200"/>
              </a:spcBef>
              <a:spcAft>
                <a:spcPts val="1200"/>
              </a:spcAft>
            </a:pPr>
            <a:r>
              <a:rPr lang="en-US" sz="5600" spc="-4" dirty="0" err="1">
                <a:ea typeface="ＭＳ Ｐゴシック"/>
              </a:rPr>
              <a:t>Методические</a:t>
            </a:r>
            <a:r>
              <a:rPr lang="en-US" sz="5600" spc="-4" dirty="0">
                <a:ea typeface="ＭＳ Ｐゴシック"/>
              </a:rPr>
              <a:t> </a:t>
            </a:r>
            <a:r>
              <a:rPr lang="en-US" sz="5600" spc="-4" dirty="0" err="1">
                <a:ea typeface="ＭＳ Ｐゴシック"/>
              </a:rPr>
              <a:t>пособия</a:t>
            </a:r>
            <a:endParaRPr lang="ru-RU" sz="5600" spc="-4" dirty="0"/>
          </a:p>
          <a:p>
            <a:pPr>
              <a:spcBef>
                <a:spcPts val="2404"/>
              </a:spcBef>
              <a:spcAft>
                <a:spcPts val="2404"/>
              </a:spcAft>
            </a:pPr>
            <a:r>
              <a:rPr lang="en-US" spc="-4" dirty="0" err="1">
                <a:ea typeface="ＭＳ Ｐゴシック"/>
              </a:rPr>
              <a:t>Презентация</a:t>
            </a:r>
            <a:r>
              <a:rPr lang="en-US" spc="-4" dirty="0">
                <a:ea typeface="ＭＳ Ｐゴシック"/>
              </a:rPr>
              <a:t> </a:t>
            </a:r>
            <a:r>
              <a:rPr lang="en-US" spc="-4" dirty="0" err="1">
                <a:ea typeface="ＭＳ Ｐゴシック"/>
              </a:rPr>
              <a:t>перед</a:t>
            </a:r>
            <a:r>
              <a:rPr lang="en-US" spc="-4" dirty="0">
                <a:ea typeface="ＭＳ Ｐゴシック"/>
              </a:rPr>
              <a:t> </a:t>
            </a:r>
            <a:r>
              <a:rPr lang="en-US" spc="-4" dirty="0" err="1">
                <a:ea typeface="ＭＳ Ｐゴシック"/>
              </a:rPr>
              <a:t>классом</a:t>
            </a:r>
            <a:r>
              <a:rPr lang="en-US" spc="-4" dirty="0">
                <a:ea typeface="ＭＳ Ｐゴシック"/>
              </a:rPr>
              <a:t> </a:t>
            </a:r>
            <a:r>
              <a:rPr lang="en-US" spc="-4" dirty="0" err="1">
                <a:ea typeface="ＭＳ Ｐゴシック"/>
              </a:rPr>
              <a:t>для</a:t>
            </a:r>
            <a:r>
              <a:rPr lang="en-US" spc="-4" dirty="0">
                <a:ea typeface="ＭＳ Ｐゴシック"/>
              </a:rPr>
              <a:t> </a:t>
            </a:r>
            <a:r>
              <a:rPr lang="en-US" spc="-4" dirty="0" err="1">
                <a:ea typeface="ＭＳ Ｐゴシック"/>
              </a:rPr>
              <a:t>инструктора</a:t>
            </a:r>
            <a:endParaRPr lang="ru-RU" spc="-4" dirty="0"/>
          </a:p>
          <a:p>
            <a:pPr>
              <a:spcBef>
                <a:spcPts val="1200"/>
              </a:spcBef>
              <a:spcAft>
                <a:spcPts val="1200"/>
              </a:spcAft>
            </a:pPr>
            <a:r>
              <a:rPr lang="ru-RU" sz="5600" spc="-4" dirty="0">
                <a:ea typeface="ＭＳ Ｐゴシック"/>
              </a:rPr>
              <a:t>Дополнительные</a:t>
            </a:r>
            <a:r>
              <a:rPr lang="en-US" sz="5600" spc="-4" dirty="0">
                <a:ea typeface="ＭＳ Ｐゴシック"/>
              </a:rPr>
              <a:t> </a:t>
            </a:r>
            <a:r>
              <a:rPr lang="en-US" sz="5600" spc="-4" dirty="0" err="1">
                <a:ea typeface="ＭＳ Ｐゴシック"/>
              </a:rPr>
              <a:t>слайды</a:t>
            </a:r>
            <a:r>
              <a:rPr lang="en-US" sz="5600" spc="-4" dirty="0">
                <a:ea typeface="ＭＳ Ｐゴシック"/>
              </a:rPr>
              <a:t>, </a:t>
            </a:r>
            <a:r>
              <a:rPr lang="en-US" sz="5600" spc="-4" dirty="0" err="1">
                <a:ea typeface="ＭＳ Ｐゴシック"/>
              </a:rPr>
              <a:t>которые</a:t>
            </a:r>
            <a:r>
              <a:rPr lang="en-US" sz="5600" spc="-4" dirty="0">
                <a:ea typeface="ＭＳ Ｐゴシック"/>
              </a:rPr>
              <a:t> </a:t>
            </a:r>
            <a:r>
              <a:rPr lang="en-US" sz="5600" spc="-4" dirty="0" err="1">
                <a:ea typeface="ＭＳ Ｐゴシック"/>
              </a:rPr>
              <a:t>можно</a:t>
            </a:r>
            <a:r>
              <a:rPr lang="en-US" sz="5600" spc="-4" dirty="0">
                <a:ea typeface="ＭＳ Ｐゴシック"/>
              </a:rPr>
              <a:t> </a:t>
            </a:r>
            <a:r>
              <a:rPr lang="en-US" sz="5600" spc="-4" dirty="0" err="1">
                <a:ea typeface="ＭＳ Ｐゴシック"/>
              </a:rPr>
              <a:t>использовать</a:t>
            </a:r>
            <a:r>
              <a:rPr lang="en-US" sz="5600" spc="-4" dirty="0">
                <a:ea typeface="ＭＳ Ｐゴシック"/>
              </a:rPr>
              <a:t> в </a:t>
            </a:r>
            <a:r>
              <a:rPr lang="en-US" sz="5600" spc="-4" dirty="0" err="1">
                <a:ea typeface="ＭＳ Ｐゴシック"/>
              </a:rPr>
              <a:t>классе</a:t>
            </a:r>
            <a:endParaRPr lang="ru-RU" sz="5600" spc="-4" dirty="0"/>
          </a:p>
          <a:p>
            <a:pPr>
              <a:spcBef>
                <a:spcPts val="2404"/>
              </a:spcBef>
              <a:spcAft>
                <a:spcPts val="2404"/>
              </a:spcAft>
            </a:pPr>
            <a:r>
              <a:rPr lang="en-US" sz="5600" spc="-4" dirty="0" err="1">
                <a:ea typeface="ＭＳ Ｐゴシック"/>
              </a:rPr>
              <a:t>Начало</a:t>
            </a:r>
            <a:r>
              <a:rPr lang="en-US" sz="5600" spc="-4" dirty="0">
                <a:ea typeface="ＭＳ Ｐゴシック"/>
              </a:rPr>
              <a:t> </a:t>
            </a:r>
            <a:r>
              <a:rPr lang="en-US" sz="5600" spc="-4" dirty="0" err="1">
                <a:ea typeface="ＭＳ Ｐゴシック"/>
              </a:rPr>
              <a:t>на</a:t>
            </a:r>
            <a:r>
              <a:rPr lang="en-US" sz="5600" spc="-4" dirty="0">
                <a:ea typeface="ＭＳ Ｐゴシック"/>
              </a:rPr>
              <a:t> </a:t>
            </a:r>
            <a:r>
              <a:rPr lang="en-US" sz="5600" spc="-4" dirty="0" err="1">
                <a:ea typeface="ＭＳ Ｐゴシック"/>
              </a:rPr>
              <a:t>слайде</a:t>
            </a:r>
            <a:r>
              <a:rPr lang="en-US" sz="5600" spc="-4" dirty="0">
                <a:ea typeface="ＭＳ Ｐゴシック"/>
              </a:rPr>
              <a:t> № </a:t>
            </a:r>
            <a:r>
              <a:rPr lang="ru-RU" sz="5600" spc="-4" dirty="0">
                <a:ea typeface="ＭＳ Ｐゴシック"/>
              </a:rPr>
              <a:t>12</a:t>
            </a:r>
            <a:endParaRPr lang="ru-RU" sz="5600" spc="-4" dirty="0"/>
          </a:p>
          <a:p>
            <a:pPr marL="571680" algn="ctr">
              <a:spcBef>
                <a:spcPts val="1200"/>
              </a:spcBef>
              <a:spcAft>
                <a:spcPts val="1200"/>
              </a:spcAft>
            </a:pPr>
            <a:r>
              <a:rPr lang="en-US" sz="6400" b="1" spc="-4" dirty="0" err="1">
                <a:ea typeface="ＭＳ Ｐゴシック"/>
              </a:rPr>
              <a:t>Примечание</a:t>
            </a:r>
            <a:r>
              <a:rPr lang="en-US" sz="6400" b="1" spc="-4" dirty="0">
                <a:ea typeface="ＭＳ Ｐゴシック"/>
              </a:rPr>
              <a:t>.</a:t>
            </a:r>
            <a:r>
              <a:rPr lang="en-US" sz="6400" spc="-4" dirty="0">
                <a:ea typeface="ＭＳ Ｐゴシック"/>
              </a:rPr>
              <a:t> </a:t>
            </a:r>
            <a:r>
              <a:rPr lang="en-US" sz="6400" spc="-4" dirty="0" err="1">
                <a:ea typeface="ＭＳ Ｐゴシック"/>
              </a:rPr>
              <a:t>Перед</a:t>
            </a:r>
            <a:r>
              <a:rPr lang="en-US" sz="6400" spc="-4" dirty="0">
                <a:ea typeface="ＭＳ Ｐゴシック"/>
              </a:rPr>
              <a:t> </a:t>
            </a:r>
            <a:r>
              <a:rPr lang="en-US" sz="6400" spc="-4" dirty="0" err="1">
                <a:ea typeface="ＭＳ Ｐゴシック"/>
              </a:rPr>
              <a:t>предоставлением</a:t>
            </a:r>
            <a:r>
              <a:rPr lang="en-US" sz="6400" spc="-4" dirty="0">
                <a:ea typeface="ＭＳ Ｐゴシック"/>
              </a:rPr>
              <a:t> </a:t>
            </a:r>
            <a:r>
              <a:rPr lang="en-US" sz="6400" spc="-4" dirty="0" err="1">
                <a:ea typeface="ＭＳ Ｐゴシック"/>
              </a:rPr>
              <a:t>общего</a:t>
            </a:r>
            <a:r>
              <a:rPr lang="en-US" sz="6400" spc="-4" dirty="0">
                <a:ea typeface="ＭＳ Ｐゴシック"/>
              </a:rPr>
              <a:t> </a:t>
            </a:r>
            <a:r>
              <a:rPr lang="en-US" sz="6400" spc="-4" dirty="0" err="1">
                <a:ea typeface="ＭＳ Ｐゴシック"/>
              </a:rPr>
              <a:t>доступа</a:t>
            </a:r>
            <a:r>
              <a:rPr lang="en-US" sz="6400" spc="-4" dirty="0">
                <a:ea typeface="ＭＳ Ｐゴシック"/>
              </a:rPr>
              <a:t> </a:t>
            </a:r>
            <a:r>
              <a:rPr lang="en-US" sz="6400" spc="-4" dirty="0" err="1">
                <a:ea typeface="ＭＳ Ｐゴシック"/>
              </a:rPr>
              <a:t>удалите</a:t>
            </a:r>
            <a:r>
              <a:rPr lang="en-US" sz="6400" spc="-4" dirty="0">
                <a:ea typeface="ＭＳ Ｐゴシック"/>
              </a:rPr>
              <a:t> </a:t>
            </a:r>
            <a:r>
              <a:rPr lang="en-US" sz="6400" spc="-4" dirty="0" err="1">
                <a:ea typeface="ＭＳ Ｐゴシック"/>
              </a:rPr>
              <a:t>руководство</a:t>
            </a:r>
            <a:r>
              <a:rPr lang="en-US" sz="6400" spc="-4" dirty="0">
                <a:ea typeface="ＭＳ Ｐゴシック"/>
              </a:rPr>
              <a:t> </a:t>
            </a:r>
            <a:r>
              <a:rPr lang="en-US" sz="6400" spc="-4" dirty="0" err="1">
                <a:ea typeface="ＭＳ Ｐゴシック"/>
              </a:rPr>
              <a:t>по</a:t>
            </a:r>
            <a:r>
              <a:rPr lang="en-US" sz="6400" spc="-4" dirty="0">
                <a:ea typeface="ＭＳ Ｐゴシック"/>
              </a:rPr>
              <a:t> </a:t>
            </a:r>
            <a:r>
              <a:rPr lang="en-US" sz="6400" spc="-4" dirty="0" err="1">
                <a:ea typeface="ＭＳ Ｐゴシック"/>
              </a:rPr>
              <a:t>планированию</a:t>
            </a:r>
            <a:r>
              <a:rPr lang="en-US" sz="6400" spc="-4" dirty="0">
                <a:ea typeface="ＭＳ Ｐゴシック"/>
              </a:rPr>
              <a:t> </a:t>
            </a:r>
            <a:r>
              <a:rPr lang="en-US" sz="6400" spc="-4" dirty="0" err="1">
                <a:ea typeface="ＭＳ Ｐゴシック"/>
              </a:rPr>
              <a:t>из</a:t>
            </a:r>
            <a:r>
              <a:rPr lang="en-US" sz="6400" spc="-4" dirty="0">
                <a:ea typeface="ＭＳ Ｐゴシック"/>
              </a:rPr>
              <a:t> </a:t>
            </a:r>
            <a:r>
              <a:rPr lang="en-US" sz="6400" spc="-4" dirty="0" err="1">
                <a:ea typeface="ＭＳ Ｐゴシック"/>
              </a:rPr>
              <a:t>данной</a:t>
            </a:r>
            <a:r>
              <a:rPr lang="en-US" sz="6400" spc="-4" dirty="0">
                <a:ea typeface="ＭＳ Ｐゴシック"/>
              </a:rPr>
              <a:t> </a:t>
            </a:r>
            <a:r>
              <a:rPr lang="en-US" sz="6400" spc="-4" dirty="0" err="1">
                <a:ea typeface="ＭＳ Ｐゴシック"/>
              </a:rPr>
              <a:t>презентации</a:t>
            </a:r>
            <a:r>
              <a:rPr lang="en-US" spc="-4" dirty="0">
                <a:ea typeface="ＭＳ Ｐゴシック"/>
              </a:rPr>
              <a:t>.</a:t>
            </a:r>
            <a:endParaRPr lang="ru-RU" spc="-4" dirty="0"/>
          </a:p>
          <a:p>
            <a:pPr marL="571680">
              <a:spcBef>
                <a:spcPts val="2404"/>
              </a:spcBef>
              <a:spcAft>
                <a:spcPts val="2404"/>
              </a:spcAft>
            </a:pPr>
            <a:r>
              <a:rPr lang="en-US" sz="5600" b="1" spc="-4" dirty="0" err="1">
                <a:solidFill>
                  <a:srgbClr val="367187"/>
                </a:solidFill>
                <a:ea typeface="ＭＳ Ｐゴシック"/>
              </a:rPr>
              <a:t>Для</a:t>
            </a:r>
            <a:r>
              <a:rPr lang="en-US" sz="5600" b="1" spc="-4" dirty="0">
                <a:solidFill>
                  <a:srgbClr val="367187"/>
                </a:solidFill>
                <a:ea typeface="ＭＳ Ｐゴシック"/>
              </a:rPr>
              <a:t> </a:t>
            </a:r>
            <a:r>
              <a:rPr lang="en-US" sz="5600" b="1" spc="-4" dirty="0" err="1">
                <a:solidFill>
                  <a:srgbClr val="367187"/>
                </a:solidFill>
                <a:ea typeface="ＭＳ Ｐゴシック"/>
              </a:rPr>
              <a:t>получения</a:t>
            </a:r>
            <a:r>
              <a:rPr lang="en-US" sz="5600" b="1" spc="-4" dirty="0">
                <a:solidFill>
                  <a:srgbClr val="367187"/>
                </a:solidFill>
                <a:ea typeface="ＭＳ Ｐゴシック"/>
              </a:rPr>
              <a:t> </a:t>
            </a:r>
            <a:r>
              <a:rPr lang="en-US" sz="5600" b="1" spc="-4" dirty="0" err="1">
                <a:solidFill>
                  <a:srgbClr val="367187"/>
                </a:solidFill>
                <a:ea typeface="ＭＳ Ｐゴシック"/>
              </a:rPr>
              <a:t>дополнительной</a:t>
            </a:r>
            <a:r>
              <a:rPr lang="en-US" sz="5600" b="1" spc="-4" dirty="0">
                <a:solidFill>
                  <a:srgbClr val="367187"/>
                </a:solidFill>
                <a:ea typeface="ＭＳ Ｐゴシック"/>
              </a:rPr>
              <a:t> </a:t>
            </a:r>
            <a:r>
              <a:rPr lang="en-US" sz="5600" b="1" spc="-4" dirty="0" err="1">
                <a:solidFill>
                  <a:srgbClr val="367187"/>
                </a:solidFill>
                <a:ea typeface="ＭＳ Ｐゴシック"/>
              </a:rPr>
              <a:t>помощи</a:t>
            </a:r>
            <a:r>
              <a:rPr lang="en-US" sz="5600" b="1" spc="-4" dirty="0">
                <a:solidFill>
                  <a:srgbClr val="367187"/>
                </a:solidFill>
                <a:ea typeface="ＭＳ Ｐゴシック"/>
              </a:rPr>
              <a:t> и </a:t>
            </a:r>
            <a:r>
              <a:rPr lang="en-US" sz="5600" b="1" spc="-4" dirty="0" err="1">
                <a:solidFill>
                  <a:srgbClr val="367187"/>
                </a:solidFill>
                <a:ea typeface="ＭＳ Ｐゴシック"/>
              </a:rPr>
              <a:t>ресурсов</a:t>
            </a:r>
            <a:r>
              <a:rPr lang="en-US" sz="5600" b="1" spc="-4" dirty="0">
                <a:solidFill>
                  <a:srgbClr val="367187"/>
                </a:solidFill>
                <a:ea typeface="ＭＳ Ｐゴシック"/>
              </a:rPr>
              <a:t> </a:t>
            </a:r>
            <a:r>
              <a:rPr lang="en-US" sz="5600" b="1" spc="-4" dirty="0" err="1">
                <a:solidFill>
                  <a:srgbClr val="367187"/>
                </a:solidFill>
                <a:ea typeface="ＭＳ Ｐゴシック"/>
              </a:rPr>
              <a:t>перейдите</a:t>
            </a:r>
            <a:r>
              <a:rPr lang="en-US" sz="5600" b="1" spc="-4" dirty="0">
                <a:solidFill>
                  <a:srgbClr val="367187"/>
                </a:solidFill>
                <a:ea typeface="ＭＳ Ｐゴシック"/>
              </a:rPr>
              <a:t> </a:t>
            </a:r>
            <a:r>
              <a:rPr lang="en-US" sz="5600" b="1" spc="-4" dirty="0" err="1">
                <a:solidFill>
                  <a:srgbClr val="367187"/>
                </a:solidFill>
                <a:ea typeface="ＭＳ Ｐゴシック"/>
              </a:rPr>
              <a:t>на</a:t>
            </a:r>
            <a:r>
              <a:rPr lang="en-US" sz="5600" b="1" spc="-4" dirty="0">
                <a:solidFill>
                  <a:srgbClr val="367187"/>
                </a:solidFill>
                <a:ea typeface="ＭＳ Ｐゴシック"/>
              </a:rPr>
              <a:t> </a:t>
            </a:r>
            <a:r>
              <a:rPr lang="en-US" sz="5600" b="1" spc="-4" dirty="0" err="1">
                <a:solidFill>
                  <a:srgbClr val="367187"/>
                </a:solidFill>
                <a:ea typeface="ＭＳ Ｐゴシック"/>
              </a:rPr>
              <a:t>домашнюю</a:t>
            </a:r>
            <a:r>
              <a:rPr lang="en-US" sz="5600" b="1" spc="-4" dirty="0">
                <a:solidFill>
                  <a:srgbClr val="367187"/>
                </a:solidFill>
                <a:ea typeface="ＭＳ Ｐゴシック"/>
              </a:rPr>
              <a:t> </a:t>
            </a:r>
            <a:r>
              <a:rPr lang="en-US" sz="5600" b="1" spc="-4" dirty="0" err="1">
                <a:solidFill>
                  <a:srgbClr val="367187"/>
                </a:solidFill>
                <a:ea typeface="ＭＳ Ｐゴシック"/>
              </a:rPr>
              <a:t>страницу</a:t>
            </a:r>
            <a:r>
              <a:rPr lang="en-US" sz="5600" b="1" spc="-4" dirty="0">
                <a:solidFill>
                  <a:srgbClr val="367187"/>
                </a:solidFill>
                <a:ea typeface="ＭＳ Ｐゴシック"/>
              </a:rPr>
              <a:t> </a:t>
            </a:r>
            <a:r>
              <a:rPr lang="en-US" sz="5600" b="1" spc="-4" dirty="0" err="1">
                <a:solidFill>
                  <a:srgbClr val="367187"/>
                </a:solidFill>
                <a:ea typeface="ＭＳ Ｐゴシック"/>
              </a:rPr>
              <a:t>инструктора</a:t>
            </a:r>
            <a:r>
              <a:rPr lang="en-US" sz="5600" b="1" spc="-4" dirty="0">
                <a:solidFill>
                  <a:srgbClr val="367187"/>
                </a:solidFill>
                <a:ea typeface="ＭＳ Ｐゴシック"/>
              </a:rPr>
              <a:t> и </a:t>
            </a:r>
            <a:r>
              <a:rPr lang="en-US" sz="5600" b="1" spc="-4" dirty="0" err="1">
                <a:solidFill>
                  <a:srgbClr val="367187"/>
                </a:solidFill>
                <a:ea typeface="ＭＳ Ｐゴシック"/>
              </a:rPr>
              <a:t>ресурсы</a:t>
            </a:r>
            <a:r>
              <a:rPr lang="en-US" sz="5600" b="1" spc="-4" dirty="0">
                <a:solidFill>
                  <a:srgbClr val="367187"/>
                </a:solidFill>
                <a:ea typeface="ＭＳ Ｐゴシック"/>
              </a:rPr>
              <a:t> </a:t>
            </a:r>
            <a:r>
              <a:rPr lang="en-US" sz="5600" b="1" spc="-4" dirty="0" err="1">
                <a:solidFill>
                  <a:srgbClr val="367187"/>
                </a:solidFill>
                <a:ea typeface="ＭＳ Ｐゴシック"/>
              </a:rPr>
              <a:t>курса</a:t>
            </a:r>
            <a:r>
              <a:rPr lang="en-US" sz="5600" b="1" spc="-4" dirty="0">
                <a:solidFill>
                  <a:srgbClr val="367187"/>
                </a:solidFill>
                <a:ea typeface="ＭＳ Ｐゴシック"/>
              </a:rPr>
              <a:t> </a:t>
            </a:r>
            <a:r>
              <a:rPr lang="en-US" sz="5600" b="1" spc="-4" dirty="0" err="1">
                <a:solidFill>
                  <a:srgbClr val="367187"/>
                </a:solidFill>
                <a:ea typeface="ＭＳ Ｐゴシック"/>
              </a:rPr>
              <a:t>для</a:t>
            </a:r>
            <a:r>
              <a:rPr lang="en-US" sz="5600" b="1" spc="-4" dirty="0">
                <a:solidFill>
                  <a:srgbClr val="367187"/>
                </a:solidFill>
                <a:ea typeface="ＭＳ Ｐゴシック"/>
              </a:rPr>
              <a:t> </a:t>
            </a:r>
            <a:r>
              <a:rPr lang="en-US" sz="5600" b="1" spc="-4" dirty="0" err="1">
                <a:solidFill>
                  <a:srgbClr val="367187"/>
                </a:solidFill>
                <a:ea typeface="ＭＳ Ｐゴシック"/>
              </a:rPr>
              <a:t>этого</a:t>
            </a:r>
            <a:r>
              <a:rPr lang="en-US" sz="5600" b="1" spc="-4" dirty="0">
                <a:solidFill>
                  <a:srgbClr val="367187"/>
                </a:solidFill>
                <a:ea typeface="ＭＳ Ｐゴシック"/>
              </a:rPr>
              <a:t> </a:t>
            </a:r>
            <a:r>
              <a:rPr lang="en-US" sz="5600" b="1" spc="-4" dirty="0" err="1">
                <a:solidFill>
                  <a:srgbClr val="367187"/>
                </a:solidFill>
                <a:ea typeface="ＭＳ Ｐゴシック"/>
              </a:rPr>
              <a:t>курса</a:t>
            </a:r>
            <a:r>
              <a:rPr lang="en-US" sz="5600" b="1" spc="-4" dirty="0">
                <a:solidFill>
                  <a:srgbClr val="367187"/>
                </a:solidFill>
                <a:ea typeface="ＭＳ Ｐゴシック"/>
              </a:rPr>
              <a:t>. </a:t>
            </a:r>
            <a:r>
              <a:rPr lang="en-US" sz="5600" b="1" spc="-4" dirty="0" err="1">
                <a:solidFill>
                  <a:srgbClr val="367187"/>
                </a:solidFill>
                <a:ea typeface="ＭＳ Ｐゴシック"/>
              </a:rPr>
              <a:t>Вы</a:t>
            </a:r>
            <a:r>
              <a:rPr lang="en-US" sz="5600" b="1" spc="-4" dirty="0">
                <a:solidFill>
                  <a:srgbClr val="367187"/>
                </a:solidFill>
                <a:ea typeface="ＭＳ Ｐゴシック"/>
              </a:rPr>
              <a:t> </a:t>
            </a:r>
            <a:r>
              <a:rPr lang="en-US" sz="5600" b="1" spc="-4" dirty="0" err="1">
                <a:solidFill>
                  <a:srgbClr val="367187"/>
                </a:solidFill>
                <a:ea typeface="ＭＳ Ｐゴシック"/>
              </a:rPr>
              <a:t>также</a:t>
            </a:r>
            <a:r>
              <a:rPr lang="en-US" sz="5600" b="1" spc="-4" dirty="0">
                <a:solidFill>
                  <a:srgbClr val="367187"/>
                </a:solidFill>
                <a:ea typeface="ＭＳ Ｐゴシック"/>
              </a:rPr>
              <a:t> </a:t>
            </a:r>
            <a:r>
              <a:rPr lang="en-US" sz="5600" b="1" spc="-4" dirty="0" err="1">
                <a:solidFill>
                  <a:srgbClr val="367187"/>
                </a:solidFill>
                <a:ea typeface="ＭＳ Ｐゴシック"/>
              </a:rPr>
              <a:t>можете</a:t>
            </a:r>
            <a:r>
              <a:rPr lang="en-US" sz="5600" b="1" spc="-4" dirty="0">
                <a:solidFill>
                  <a:srgbClr val="367187"/>
                </a:solidFill>
                <a:ea typeface="ＭＳ Ｐゴシック"/>
              </a:rPr>
              <a:t> </a:t>
            </a:r>
            <a:r>
              <a:rPr lang="en-US" sz="5600" b="1" spc="-4" dirty="0" err="1">
                <a:solidFill>
                  <a:srgbClr val="367187"/>
                </a:solidFill>
                <a:ea typeface="ＭＳ Ｐゴシック"/>
              </a:rPr>
              <a:t>посетить</a:t>
            </a:r>
            <a:r>
              <a:rPr lang="en-US" sz="5600" b="1" spc="-4" dirty="0">
                <a:solidFill>
                  <a:srgbClr val="367187"/>
                </a:solidFill>
                <a:ea typeface="ＭＳ Ｐゴシック"/>
              </a:rPr>
              <a:t> </a:t>
            </a:r>
            <a:r>
              <a:rPr lang="en-US" sz="5600" b="1" spc="-4" dirty="0" err="1">
                <a:solidFill>
                  <a:srgbClr val="367187"/>
                </a:solidFill>
                <a:ea typeface="ＭＳ Ｐゴシック"/>
              </a:rPr>
              <a:t>сайт</a:t>
            </a:r>
            <a:r>
              <a:rPr lang="en-US" sz="5600" b="1" spc="-4" dirty="0">
                <a:solidFill>
                  <a:srgbClr val="367187"/>
                </a:solidFill>
                <a:ea typeface="ＭＳ Ｐゴシック"/>
              </a:rPr>
              <a:t> </a:t>
            </a:r>
            <a:r>
              <a:rPr lang="en-US" sz="5600" b="1" spc="-4" dirty="0" err="1">
                <a:solidFill>
                  <a:srgbClr val="367187"/>
                </a:solidFill>
                <a:ea typeface="ＭＳ Ｐゴシック"/>
              </a:rPr>
              <a:t>профессионального</a:t>
            </a:r>
            <a:r>
              <a:rPr lang="en-US" sz="5600" b="1" spc="-4" dirty="0">
                <a:solidFill>
                  <a:srgbClr val="367187"/>
                </a:solidFill>
                <a:ea typeface="ＭＳ Ｐゴシック"/>
              </a:rPr>
              <a:t> </a:t>
            </a:r>
            <a:r>
              <a:rPr lang="en-US" sz="5600" b="1" spc="-4" dirty="0" err="1">
                <a:solidFill>
                  <a:srgbClr val="367187"/>
                </a:solidFill>
                <a:ea typeface="ＭＳ Ｐゴシック"/>
              </a:rPr>
              <a:t>развития</a:t>
            </a:r>
            <a:r>
              <a:rPr lang="en-US" sz="5600" b="1" spc="-4" dirty="0">
                <a:solidFill>
                  <a:srgbClr val="367187"/>
                </a:solidFill>
                <a:ea typeface="ＭＳ Ｐゴシック"/>
              </a:rPr>
              <a:t> </a:t>
            </a:r>
            <a:r>
              <a:rPr lang="en-US" sz="5600" b="1" spc="-4" dirty="0" err="1">
                <a:solidFill>
                  <a:srgbClr val="367187"/>
                </a:solidFill>
                <a:ea typeface="ＭＳ Ｐゴシック"/>
              </a:rPr>
              <a:t>на</a:t>
            </a:r>
            <a:r>
              <a:rPr lang="en-US" sz="5600" b="1" spc="-4" dirty="0">
                <a:solidFill>
                  <a:srgbClr val="367187"/>
                </a:solidFill>
                <a:ea typeface="ＭＳ Ｐゴシック"/>
              </a:rPr>
              <a:t> netacad.com, </a:t>
            </a:r>
            <a:r>
              <a:rPr lang="en-US" sz="5600" b="1" spc="-4" dirty="0" err="1">
                <a:solidFill>
                  <a:srgbClr val="367187"/>
                </a:solidFill>
                <a:ea typeface="ＭＳ Ｐゴシック"/>
              </a:rPr>
              <a:t>официальную</a:t>
            </a:r>
            <a:r>
              <a:rPr lang="en-US" sz="5600" b="1" spc="-4" dirty="0">
                <a:solidFill>
                  <a:srgbClr val="367187"/>
                </a:solidFill>
                <a:ea typeface="ＭＳ Ｐゴシック"/>
              </a:rPr>
              <a:t> </a:t>
            </a:r>
            <a:r>
              <a:rPr lang="en-US" sz="5600" b="1" spc="-4" dirty="0" err="1">
                <a:solidFill>
                  <a:srgbClr val="367187"/>
                </a:solidFill>
                <a:ea typeface="ＭＳ Ｐゴシック"/>
              </a:rPr>
              <a:t>страницу</a:t>
            </a:r>
            <a:r>
              <a:rPr lang="en-US" sz="5600" b="1" spc="-4" dirty="0">
                <a:solidFill>
                  <a:srgbClr val="367187"/>
                </a:solidFill>
                <a:ea typeface="ＭＳ Ｐゴシック"/>
              </a:rPr>
              <a:t> Cisco Networking Academy в Facebook </a:t>
            </a:r>
            <a:r>
              <a:rPr lang="en-US" sz="5600" b="1" spc="-4" dirty="0" err="1">
                <a:solidFill>
                  <a:srgbClr val="367187"/>
                </a:solidFill>
                <a:ea typeface="ＭＳ Ｐゴシック"/>
              </a:rPr>
              <a:t>или</a:t>
            </a:r>
            <a:r>
              <a:rPr lang="en-US" sz="5600" b="1" spc="-4" dirty="0">
                <a:solidFill>
                  <a:srgbClr val="367187"/>
                </a:solidFill>
                <a:ea typeface="ＭＳ Ｐゴシック"/>
              </a:rPr>
              <a:t> </a:t>
            </a:r>
            <a:r>
              <a:rPr lang="en-US" sz="5600" b="1" spc="-4" dirty="0" err="1">
                <a:solidFill>
                  <a:srgbClr val="367187"/>
                </a:solidFill>
                <a:ea typeface="ＭＳ Ｐゴシック"/>
              </a:rPr>
              <a:t>группу</a:t>
            </a:r>
            <a:r>
              <a:rPr lang="en-US" sz="5600" b="1" spc="-4" dirty="0">
                <a:solidFill>
                  <a:srgbClr val="367187"/>
                </a:solidFill>
                <a:ea typeface="ＭＳ Ｐゴシック"/>
              </a:rPr>
              <a:t> FB </a:t>
            </a:r>
            <a:r>
              <a:rPr lang="en-US" sz="5600" b="1" spc="-4" dirty="0" err="1">
                <a:solidFill>
                  <a:srgbClr val="367187"/>
                </a:solidFill>
                <a:ea typeface="ＭＳ Ｐゴシック"/>
              </a:rPr>
              <a:t>только</a:t>
            </a:r>
            <a:r>
              <a:rPr lang="en-US" sz="5600" b="1" spc="-4" dirty="0">
                <a:solidFill>
                  <a:srgbClr val="367187"/>
                </a:solidFill>
                <a:ea typeface="ＭＳ Ｐゴシック"/>
              </a:rPr>
              <a:t> </a:t>
            </a:r>
            <a:r>
              <a:rPr lang="en-US" sz="5600" b="1" spc="-4" dirty="0" err="1">
                <a:solidFill>
                  <a:srgbClr val="367187"/>
                </a:solidFill>
                <a:ea typeface="ＭＳ Ｐゴシック"/>
              </a:rPr>
              <a:t>для</a:t>
            </a:r>
            <a:r>
              <a:rPr lang="en-US" sz="5600" b="1" spc="-4" dirty="0">
                <a:solidFill>
                  <a:srgbClr val="367187"/>
                </a:solidFill>
                <a:ea typeface="ＭＳ Ｐゴシック"/>
              </a:rPr>
              <a:t> </a:t>
            </a:r>
            <a:r>
              <a:rPr lang="en-US" sz="5600" b="1" spc="-4" dirty="0" err="1">
                <a:solidFill>
                  <a:srgbClr val="367187"/>
                </a:solidFill>
                <a:ea typeface="ＭＳ Ｐゴシック"/>
              </a:rPr>
              <a:t>инструкторов</a:t>
            </a:r>
            <a:r>
              <a:rPr lang="en-US" sz="5600" b="1" spc="-4" dirty="0">
                <a:solidFill>
                  <a:srgbClr val="367187"/>
                </a:solidFill>
                <a:ea typeface="ＭＳ Ｐゴシック"/>
              </a:rPr>
              <a:t>.</a:t>
            </a:r>
            <a:endParaRPr lang="ru-RU" sz="5600" spc="-4" dirty="0"/>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Введение в технологии беспроводной связи </a:t>
            </a:r>
            <a:r>
              <a:rPr lang="en-US" dirty="0"/>
              <a:t/>
            </a:r>
            <a:br>
              <a:rPr lang="en-US" dirty="0"/>
            </a:br>
            <a:r>
              <a:rPr lang="ru-RU" sz="9600"/>
              <a:t>Радиочастоты</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1727888" y="3421678"/>
            <a:ext cx="31654064" cy="4956236"/>
          </a:xfrm>
        </p:spPr>
        <p:txBody>
          <a:bodyPr/>
          <a:lstStyle/>
          <a:p>
            <a:pPr marL="0" lvl="1" indent="0">
              <a:lnSpc>
                <a:spcPct val="100000"/>
              </a:lnSpc>
              <a:spcAft>
                <a:spcPts val="2400"/>
              </a:spcAft>
              <a:buSzPct val="90000"/>
              <a:buNone/>
            </a:pPr>
            <a:r>
              <a:rPr lang="ru-RU" sz="6400">
                <a:solidFill>
                  <a:srgbClr val="000000"/>
                </a:solidFill>
              </a:rPr>
              <a:t>Все беспроводные устройства работают в диапазоне электромагнитного спектра. Сети WLAN работают в диапазоне частот 2,4 ГГц и в диапазоне 5 ГГц.</a:t>
            </a:r>
          </a:p>
          <a:p>
            <a:pPr lvl="1">
              <a:lnSpc>
                <a:spcPct val="85000"/>
              </a:lnSpc>
              <a:spcBef>
                <a:spcPct val="30000"/>
              </a:spcBef>
              <a:spcAft>
                <a:spcPts val="1200"/>
              </a:spcAft>
              <a:buSzPct val="90000"/>
            </a:pPr>
            <a:r>
              <a:rPr lang="ru-RU" sz="6400">
                <a:solidFill>
                  <a:srgbClr val="000000"/>
                </a:solidFill>
              </a:rPr>
              <a:t>2.4 GHz (UHF) - 802.11b/g/n/ax</a:t>
            </a:r>
          </a:p>
          <a:p>
            <a:pPr lvl="1">
              <a:lnSpc>
                <a:spcPct val="85000"/>
              </a:lnSpc>
              <a:spcBef>
                <a:spcPct val="30000"/>
              </a:spcBef>
              <a:spcAft>
                <a:spcPts val="1200"/>
              </a:spcAft>
              <a:buSzPct val="90000"/>
            </a:pPr>
            <a:r>
              <a:rPr lang="ru-RU" sz="6400">
                <a:solidFill>
                  <a:srgbClr val="000000"/>
                </a:solidFill>
              </a:rPr>
              <a:t>5 GHz (SHF) - 802.11a/n/ac/ax</a:t>
            </a:r>
          </a:p>
        </p:txBody>
      </p:sp>
      <p:pic>
        <p:nvPicPr>
          <p:cNvPr id="2" name="Picture 1">
            <a:extLst>
              <a:ext uri="{FF2B5EF4-FFF2-40B4-BE49-F238E27FC236}">
                <a16:creationId xmlns:a16="http://schemas.microsoft.com/office/drawing/2014/main" xmlns="" id="{09CC3460-9779-49AD-8799-DC8EB8867E9D}"/>
              </a:ext>
            </a:extLst>
          </p:cNvPr>
          <p:cNvPicPr>
            <a:picLocks noChangeAspect="1"/>
          </p:cNvPicPr>
          <p:nvPr/>
        </p:nvPicPr>
        <p:blipFill>
          <a:blip r:embed="rId3"/>
          <a:stretch>
            <a:fillRect/>
          </a:stretch>
        </p:blipFill>
        <p:spPr>
          <a:xfrm>
            <a:off x="5265342" y="9190714"/>
            <a:ext cx="23392564" cy="9793540"/>
          </a:xfrm>
          <a:prstGeom prst="rect">
            <a:avLst/>
          </a:prstGeom>
        </p:spPr>
      </p:pic>
    </p:spTree>
    <p:extLst>
      <p:ext uri="{BB962C8B-B14F-4D97-AF65-F5344CB8AC3E}">
        <p14:creationId xmlns:p14="http://schemas.microsoft.com/office/powerpoint/2010/main" val="21618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Введение в технологии беспроводной связи </a:t>
            </a:r>
            <a:r>
              <a:rPr lang="en-US" dirty="0"/>
              <a:t/>
            </a:r>
            <a:br>
              <a:rPr lang="en-US" dirty="0"/>
            </a:br>
            <a:r>
              <a:rPr lang="ru-RU" sz="9600"/>
              <a:t>Организации по беспроводным стандартам</a:t>
            </a:r>
          </a:p>
        </p:txBody>
      </p:sp>
      <p:sp>
        <p:nvSpPr>
          <p:cNvPr id="4" name="Content Placeholder 3">
            <a:extLst>
              <a:ext uri="{FF2B5EF4-FFF2-40B4-BE49-F238E27FC236}">
                <a16:creationId xmlns:a16="http://schemas.microsoft.com/office/drawing/2014/main" xmlns="" id="{50693879-5816-3444-9D50-A12F1F37F5DE}"/>
              </a:ext>
            </a:extLst>
          </p:cNvPr>
          <p:cNvSpPr>
            <a:spLocks noGrp="1"/>
          </p:cNvSpPr>
          <p:nvPr>
            <p:ph idx="1"/>
          </p:nvPr>
        </p:nvSpPr>
        <p:spPr>
          <a:xfrm>
            <a:off x="1727888" y="3421676"/>
            <a:ext cx="31654064" cy="11784456"/>
          </a:xfrm>
        </p:spPr>
        <p:txBody>
          <a:bodyPr/>
          <a:lstStyle/>
          <a:p>
            <a:pPr marL="0" lvl="1" indent="0">
              <a:lnSpc>
                <a:spcPct val="100000"/>
              </a:lnSpc>
              <a:spcAft>
                <a:spcPts val="2400"/>
              </a:spcAft>
              <a:buSzPct val="90000"/>
              <a:buNone/>
            </a:pPr>
            <a:r>
              <a:rPr lang="ru-RU" sz="6400">
                <a:solidFill>
                  <a:srgbClr val="000000"/>
                </a:solidFill>
              </a:rPr>
              <a:t>Стандарты обеспечивают совместимость между устройствами разных производителей. На международном уровне тремя организациями, влияющими на стандарты WLAN, являются МСЭ-R, IEEE и Wi-Fi Alliance. </a:t>
            </a:r>
          </a:p>
          <a:p>
            <a:pPr lvl="1">
              <a:lnSpc>
                <a:spcPct val="85000"/>
              </a:lnSpc>
              <a:spcBef>
                <a:spcPct val="30000"/>
              </a:spcBef>
              <a:spcAft>
                <a:spcPts val="1200"/>
              </a:spcAft>
              <a:buSzPct val="90000"/>
            </a:pPr>
            <a:r>
              <a:rPr lang="ru-RU" sz="6400" b="1">
                <a:solidFill>
                  <a:srgbClr val="000000"/>
                </a:solidFill>
              </a:rPr>
              <a:t>Международный союз электросвязи (МСЭ) -</a:t>
            </a:r>
            <a:r>
              <a:rPr lang="ru-RU" sz="6400">
                <a:solidFill>
                  <a:srgbClr val="000000"/>
                </a:solidFill>
              </a:rPr>
              <a:t> регулирует распределение радиоспектра и спутниковых орбит.</a:t>
            </a:r>
          </a:p>
          <a:p>
            <a:pPr lvl="1">
              <a:lnSpc>
                <a:spcPct val="85000"/>
              </a:lnSpc>
              <a:spcBef>
                <a:spcPct val="30000"/>
              </a:spcBef>
              <a:spcAft>
                <a:spcPts val="1200"/>
              </a:spcAft>
              <a:buSzPct val="90000"/>
            </a:pPr>
            <a:r>
              <a:rPr lang="ru-RU" sz="6400" b="1">
                <a:solidFill>
                  <a:srgbClr val="000000"/>
                </a:solidFill>
              </a:rPr>
              <a:t>Институт инженеров по электротехнике и электронике (IEEE) </a:t>
            </a:r>
            <a:r>
              <a:rPr lang="ru-RU" sz="6400">
                <a:solidFill>
                  <a:srgbClr val="000000"/>
                </a:solidFill>
              </a:rPr>
              <a:t>– определяет, как радиочастота модулируется для передачи информации. Поддерживает стандарты для локальных и городских сетей (MAN) с семейством стандартов IEEE 802 LAN / MAN.</a:t>
            </a:r>
            <a:r>
              <a:rPr lang="ru-RU" sz="6400" b="1">
                <a:solidFill>
                  <a:srgbClr val="000000"/>
                </a:solidFill>
              </a:rPr>
              <a:t> </a:t>
            </a:r>
          </a:p>
          <a:p>
            <a:pPr lvl="1">
              <a:lnSpc>
                <a:spcPct val="85000"/>
              </a:lnSpc>
              <a:spcBef>
                <a:spcPct val="30000"/>
              </a:spcBef>
              <a:spcAft>
                <a:spcPts val="1200"/>
              </a:spcAft>
              <a:buSzPct val="90000"/>
            </a:pPr>
            <a:r>
              <a:rPr lang="ru-RU" sz="6400" b="1">
                <a:solidFill>
                  <a:srgbClr val="000000"/>
                </a:solidFill>
              </a:rPr>
              <a:t>Wi-Fi Alliance </a:t>
            </a:r>
            <a:r>
              <a:rPr lang="ru-RU" sz="6400">
                <a:solidFill>
                  <a:srgbClr val="000000"/>
                </a:solidFill>
              </a:rPr>
              <a:t>– способствует росту и принятию сетей WLAN. Это ассоциация поставщиков, целью которой является улучшение совместимости продуктов, основанных на стандарте 802.11.</a:t>
            </a:r>
          </a:p>
        </p:txBody>
      </p:sp>
    </p:spTree>
    <p:extLst>
      <p:ext uri="{BB962C8B-B14F-4D97-AF65-F5344CB8AC3E}">
        <p14:creationId xmlns:p14="http://schemas.microsoft.com/office/powerpoint/2010/main" val="352381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7152640"/>
            <a:ext cx="31393376" cy="3718560"/>
          </a:xfrm>
        </p:spPr>
        <p:txBody>
          <a:bodyPr/>
          <a:lstStyle/>
          <a:p>
            <a:pPr rtl="0"/>
            <a:r>
              <a:rPr lang="ru-RU">
                <a:solidFill>
                  <a:schemeClr val="accent5">
                    <a:lumMod val="40000"/>
                    <a:lumOff val="60000"/>
                  </a:schemeClr>
                </a:solidFill>
              </a:rPr>
              <a:t>12.2 – Компоненты WLAN</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Компоненты WLAN</a:t>
            </a:r>
            <a:r>
              <a:rPr lang="en-US" dirty="0"/>
              <a:t/>
            </a:r>
            <a:br>
              <a:rPr lang="en-US" dirty="0"/>
            </a:br>
            <a:r>
              <a:rPr lang="ru-RU" sz="9600"/>
              <a:t>Видео – Компоненты WLAN</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200"/>
            <a:ext cx="33121600" cy="12293600"/>
          </a:xfrm>
        </p:spPr>
        <p:txBody>
          <a:bodyPr/>
          <a:lstStyle/>
          <a:p>
            <a:pPr marL="0" indent="0" algn="l" defTabSz="2736852" fontAlgn="base">
              <a:spcBef>
                <a:spcPts val="0"/>
              </a:spcBef>
              <a:buClr>
                <a:schemeClr val="tx2"/>
              </a:buClr>
              <a:buSzPct val="90000"/>
            </a:pPr>
            <a:r>
              <a:rPr lang="ru-RU" sz="7200">
                <a:solidFill>
                  <a:srgbClr val="000000"/>
                </a:solidFill>
              </a:rPr>
              <a:t>Это видео будет охватывать следующее: </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Антенны</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Беспроводной маршрутизатор</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Порт подключения к сети Интернет</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Точка беспроводного доступа</a:t>
            </a:r>
          </a:p>
          <a:p>
            <a:pPr marL="1435340" lvl="1" indent="-1143000">
              <a:spcBef>
                <a:spcPts val="0"/>
              </a:spcBef>
              <a:spcAft>
                <a:spcPts val="0"/>
              </a:spcAft>
              <a:buSzPct val="90000"/>
              <a:buFont typeface="Arial" panose="020B0604020202020204" pitchFamily="34" charset="0"/>
              <a:buChar char="•"/>
            </a:pPr>
            <a:r>
              <a:rPr lang="ru-RU" sz="7200">
                <a:solidFill>
                  <a:srgbClr val="000000"/>
                </a:solidFill>
              </a:rPr>
              <a:t>Автономные точки доступа и точки доступа на базе контроллера</a:t>
            </a:r>
          </a:p>
          <a:p>
            <a:pPr marL="1371600" indent="-1371600" algn="l">
              <a:buFont typeface="Arial" panose="020B0604020202020204" pitchFamily="34" charset="0"/>
              <a:buChar char="•"/>
            </a:pPr>
            <a:endParaRPr lang="en-US" sz="6400" dirty="0">
              <a:solidFill>
                <a:srgbClr val="000000"/>
              </a:solidFill>
            </a:endParaRPr>
          </a:p>
          <a:p>
            <a:pPr marL="1956040" lvl="2" indent="-1371600">
              <a:buFont typeface="Arial" panose="020B0604020202020204" pitchFamily="34" charset="0"/>
              <a:buChar char="•"/>
            </a:pPr>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Компоненты WLAN </a:t>
            </a:r>
            <a:r>
              <a:rPr lang="en-US" dirty="0"/>
              <a:t/>
            </a:r>
            <a:br>
              <a:rPr lang="en-US" dirty="0"/>
            </a:br>
            <a:r>
              <a:rPr lang="ru-RU" sz="9600"/>
              <a:t>Беспроводные сетевые карты</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200"/>
            <a:ext cx="16560800" cy="12293600"/>
          </a:xfrm>
        </p:spPr>
        <p:txBody>
          <a:bodyPr/>
          <a:lstStyle/>
          <a:p>
            <a:pPr marL="0" indent="0" algn="l" defTabSz="2736852" fontAlgn="base">
              <a:spcBef>
                <a:spcPts val="2400"/>
              </a:spcBef>
              <a:spcAft>
                <a:spcPts val="2400"/>
              </a:spcAft>
              <a:buClr>
                <a:schemeClr val="tx2"/>
              </a:buClr>
              <a:buSzPct val="90000"/>
            </a:pPr>
            <a:r>
              <a:rPr lang="ru-RU" sz="6400">
                <a:solidFill>
                  <a:srgbClr val="000000"/>
                </a:solidFill>
              </a:rPr>
              <a:t>Для беспроводной связи ноутбуки, планшеты, смартфоны и даже новейшие автомобили оснащены встроенными беспроводными сетевыми картами, которые включают в себя радиопередатчик/приемник.</a:t>
            </a:r>
          </a:p>
          <a:p>
            <a:pPr marL="0" indent="0" algn="l" defTabSz="2736852" fontAlgn="base">
              <a:spcBef>
                <a:spcPts val="2400"/>
              </a:spcBef>
              <a:spcAft>
                <a:spcPts val="2400"/>
              </a:spcAft>
              <a:buClr>
                <a:schemeClr val="tx2"/>
              </a:buClr>
              <a:buSzPct val="90000"/>
            </a:pPr>
            <a:r>
              <a:rPr lang="ru-RU" sz="6400">
                <a:solidFill>
                  <a:srgbClr val="000000"/>
                </a:solidFill>
              </a:rPr>
              <a:t>Однако, если устройство не имеет встроенного беспроводного сетевого адаптера, можно использовать беспроводной адаптер USB, как показано на рисунке.</a:t>
            </a:r>
          </a:p>
          <a:p>
            <a:pPr marL="0" indent="0" algn="l" defTabSz="2736852" fontAlgn="base">
              <a:spcBef>
                <a:spcPts val="2400"/>
              </a:spcBef>
              <a:spcAft>
                <a:spcPts val="2400"/>
              </a:spcAft>
              <a:buClr>
                <a:schemeClr val="tx2"/>
              </a:buClr>
              <a:buSzPct val="90000"/>
            </a:pPr>
            <a:endParaRPr lang="en-US" sz="6400" dirty="0">
              <a:solidFill>
                <a:srgbClr val="000000"/>
              </a:solidFill>
            </a:endParaRPr>
          </a:p>
          <a:p>
            <a:pPr marL="1956040" lvl="2" indent="-1371600">
              <a:buFont typeface="Arial" panose="020B0604020202020204" pitchFamily="34" charset="0"/>
              <a:buChar char="•"/>
            </a:pPr>
            <a:endParaRPr lang="en-US" sz="8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2" name="Picture 1">
            <a:extLst>
              <a:ext uri="{FF2B5EF4-FFF2-40B4-BE49-F238E27FC236}">
                <a16:creationId xmlns:a16="http://schemas.microsoft.com/office/drawing/2014/main" xmlns="" id="{DD2501A0-D7A6-4CBC-8591-0D7178F2CBF6}"/>
              </a:ext>
            </a:extLst>
          </p:cNvPr>
          <p:cNvPicPr>
            <a:picLocks noChangeAspect="1"/>
          </p:cNvPicPr>
          <p:nvPr/>
        </p:nvPicPr>
        <p:blipFill>
          <a:blip r:embed="rId3"/>
          <a:stretch>
            <a:fillRect/>
          </a:stretch>
        </p:blipFill>
        <p:spPr>
          <a:xfrm>
            <a:off x="20802600" y="4140202"/>
            <a:ext cx="14046200" cy="9504596"/>
          </a:xfrm>
          <a:prstGeom prst="rect">
            <a:avLst/>
          </a:prstGeom>
        </p:spPr>
      </p:pic>
    </p:spTree>
    <p:extLst>
      <p:ext uri="{BB962C8B-B14F-4D97-AF65-F5344CB8AC3E}">
        <p14:creationId xmlns:p14="http://schemas.microsoft.com/office/powerpoint/2010/main" val="37031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Компоненты WLAN </a:t>
            </a:r>
            <a:r>
              <a:rPr lang="en-US" dirty="0"/>
              <a:t/>
            </a:r>
            <a:br>
              <a:rPr lang="en-US" dirty="0"/>
            </a:br>
            <a:r>
              <a:rPr lang="ru-RU" sz="9600"/>
              <a:t>Беспроводной домашний маршрутизатор</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200"/>
            <a:ext cx="16560800" cy="12293600"/>
          </a:xfrm>
        </p:spPr>
        <p:txBody>
          <a:bodyPr/>
          <a:lstStyle/>
          <a:p>
            <a:pPr marL="0" indent="0" algn="l" defTabSz="2736852" fontAlgn="base">
              <a:spcBef>
                <a:spcPts val="2400"/>
              </a:spcBef>
              <a:spcAft>
                <a:spcPts val="2400"/>
              </a:spcAft>
              <a:buClr>
                <a:schemeClr val="tx2"/>
              </a:buClr>
              <a:buSzPct val="90000"/>
            </a:pPr>
            <a:r>
              <a:rPr lang="ru-RU" sz="6400">
                <a:solidFill>
                  <a:srgbClr val="000000"/>
                </a:solidFill>
              </a:rPr>
              <a:t>Например, домашний пользователь обычно подключает беспроводные устройства с помощью небольшого беспроводного маршрутизатора, как показано на рисунке.</a:t>
            </a:r>
          </a:p>
          <a:p>
            <a:pPr marL="0" indent="0" algn="l" defTabSz="2736852" fontAlgn="base">
              <a:spcBef>
                <a:spcPts val="2400"/>
              </a:spcBef>
              <a:spcAft>
                <a:spcPts val="2400"/>
              </a:spcAft>
              <a:buClr>
                <a:schemeClr val="tx2"/>
              </a:buClr>
              <a:buSzPct val="90000"/>
            </a:pPr>
            <a:r>
              <a:rPr lang="ru-RU" sz="6400">
                <a:solidFill>
                  <a:srgbClr val="000000"/>
                </a:solidFill>
              </a:rPr>
              <a:t>Беспроводные маршрутизаторы служат следующим образом:</a:t>
            </a:r>
          </a:p>
          <a:p>
            <a:pPr marL="292340" lvl="1" indent="0">
              <a:spcAft>
                <a:spcPts val="2400"/>
              </a:spcAft>
              <a:buSzPct val="90000"/>
            </a:pPr>
            <a:r>
              <a:rPr lang="ru-RU" b="1">
                <a:solidFill>
                  <a:srgbClr val="000000"/>
                </a:solidFill>
              </a:rPr>
              <a:t>Точка доступа -</a:t>
            </a:r>
            <a:r>
              <a:rPr lang="ru-RU">
                <a:solidFill>
                  <a:srgbClr val="000000"/>
                </a:solidFill>
              </a:rPr>
              <a:t> для обеспечения беспроводного доступа </a:t>
            </a:r>
          </a:p>
          <a:p>
            <a:pPr marL="292340" lvl="1" indent="0">
              <a:spcAft>
                <a:spcPts val="2400"/>
              </a:spcAft>
              <a:buSzPct val="90000"/>
            </a:pPr>
            <a:r>
              <a:rPr lang="ru-RU" b="1">
                <a:solidFill>
                  <a:srgbClr val="000000"/>
                </a:solidFill>
              </a:rPr>
              <a:t>Switch - </a:t>
            </a:r>
            <a:r>
              <a:rPr lang="ru-RU">
                <a:solidFill>
                  <a:srgbClr val="000000"/>
                </a:solidFill>
              </a:rPr>
              <a:t>для подключения проводных устройств</a:t>
            </a:r>
          </a:p>
          <a:p>
            <a:pPr marL="292340" lvl="1" indent="0">
              <a:spcAft>
                <a:spcPts val="2400"/>
              </a:spcAft>
              <a:buSzPct val="90000"/>
            </a:pPr>
            <a:r>
              <a:rPr lang="ru-RU" b="1">
                <a:solidFill>
                  <a:srgbClr val="000000"/>
                </a:solidFill>
              </a:rPr>
              <a:t>Маршрутизатор. </a:t>
            </a:r>
            <a:r>
              <a:rPr lang="ru-RU">
                <a:solidFill>
                  <a:srgbClr val="000000"/>
                </a:solidFill>
              </a:rPr>
              <a:t>Предоставление шлюза по умолчанию для других сетей и Интернета.</a:t>
            </a:r>
          </a:p>
          <a:p>
            <a:pPr marL="0" indent="0" algn="l" defTabSz="2736852" fontAlgn="base">
              <a:spcBef>
                <a:spcPts val="2400"/>
              </a:spcBef>
              <a:spcAft>
                <a:spcPts val="2400"/>
              </a:spcAft>
              <a:buClr>
                <a:schemeClr val="tx2"/>
              </a:buClr>
              <a:buSzPct val="90000"/>
            </a:pPr>
            <a:endParaRPr lang="en-US" sz="6400" dirty="0">
              <a:solidFill>
                <a:srgbClr val="000000"/>
              </a:solidFill>
            </a:endParaRPr>
          </a:p>
          <a:p>
            <a:pPr marL="1956040" lvl="2" indent="-1371600">
              <a:buFont typeface="Arial" panose="020B0604020202020204" pitchFamily="34" charset="0"/>
              <a:buChar char="•"/>
            </a:pPr>
            <a:endParaRPr lang="en-US" sz="8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5" name="Picture 4">
            <a:extLst>
              <a:ext uri="{FF2B5EF4-FFF2-40B4-BE49-F238E27FC236}">
                <a16:creationId xmlns:a16="http://schemas.microsoft.com/office/drawing/2014/main" xmlns="" id="{35A8C0D2-BFDB-4636-B2AA-80305C85BC0A}"/>
              </a:ext>
            </a:extLst>
          </p:cNvPr>
          <p:cNvPicPr>
            <a:picLocks noChangeAspect="1"/>
          </p:cNvPicPr>
          <p:nvPr/>
        </p:nvPicPr>
        <p:blipFill>
          <a:blip r:embed="rId3"/>
          <a:stretch>
            <a:fillRect/>
          </a:stretch>
        </p:blipFill>
        <p:spPr>
          <a:xfrm flipH="1">
            <a:off x="21816342" y="6496050"/>
            <a:ext cx="11565612" cy="7581900"/>
          </a:xfrm>
          <a:prstGeom prst="rect">
            <a:avLst/>
          </a:prstGeom>
        </p:spPr>
      </p:pic>
    </p:spTree>
    <p:extLst>
      <p:ext uri="{BB962C8B-B14F-4D97-AF65-F5344CB8AC3E}">
        <p14:creationId xmlns:p14="http://schemas.microsoft.com/office/powerpoint/2010/main" val="63081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Компоненты WLAN </a:t>
            </a:r>
            <a:r>
              <a:rPr lang="en-US" dirty="0"/>
              <a:t/>
            </a:r>
            <a:br>
              <a:rPr lang="en-US" dirty="0"/>
            </a:br>
            <a:r>
              <a:rPr lang="ru-RU" sz="9600"/>
              <a:t>Беспроводые точки доступа</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200"/>
            <a:ext cx="16560800" cy="12293600"/>
          </a:xfrm>
        </p:spPr>
        <p:txBody>
          <a:bodyPr/>
          <a:lstStyle/>
          <a:p>
            <a:pPr marL="0" indent="0" algn="l" defTabSz="2736852" fontAlgn="base">
              <a:spcBef>
                <a:spcPts val="2400"/>
              </a:spcBef>
              <a:spcAft>
                <a:spcPts val="2400"/>
              </a:spcAft>
              <a:buClr>
                <a:schemeClr val="tx2"/>
              </a:buClr>
              <a:buSzPct val="90000"/>
            </a:pPr>
            <a:r>
              <a:rPr lang="ru-RU" sz="6400">
                <a:solidFill>
                  <a:srgbClr val="000000"/>
                </a:solidFill>
              </a:rPr>
              <a:t>Беспроводные клиенты используют свою беспроводную сетевую карту для обнаружения близлежащих точек доступа (AP).</a:t>
            </a:r>
          </a:p>
          <a:p>
            <a:pPr marL="0" indent="0" algn="l" defTabSz="2736852" fontAlgn="base">
              <a:spcBef>
                <a:spcPts val="2400"/>
              </a:spcBef>
              <a:spcAft>
                <a:spcPts val="2400"/>
              </a:spcAft>
              <a:buClr>
                <a:schemeClr val="tx2"/>
              </a:buClr>
              <a:buSzPct val="90000"/>
            </a:pPr>
            <a:r>
              <a:rPr lang="ru-RU" sz="6400">
                <a:solidFill>
                  <a:srgbClr val="000000"/>
                </a:solidFill>
              </a:rPr>
              <a:t>Затем клиенты пытаются связаться и аутентифицироваться с AP.</a:t>
            </a:r>
          </a:p>
          <a:p>
            <a:pPr marL="0" indent="0" algn="l" defTabSz="2736852" fontAlgn="base">
              <a:spcBef>
                <a:spcPts val="2400"/>
              </a:spcBef>
              <a:spcAft>
                <a:spcPts val="2400"/>
              </a:spcAft>
              <a:buClr>
                <a:schemeClr val="tx2"/>
              </a:buClr>
              <a:buSzPct val="90000"/>
            </a:pPr>
            <a:r>
              <a:rPr lang="ru-RU" sz="6400">
                <a:solidFill>
                  <a:srgbClr val="000000"/>
                </a:solidFill>
              </a:rPr>
              <a:t>После прохождения аутентификации пользователи беспроводной сети получают доступ к ресурсам сети.</a:t>
            </a:r>
          </a:p>
          <a:p>
            <a:pPr marL="1956040" lvl="2" indent="-1371600">
              <a:buFont typeface="Arial" panose="020B0604020202020204" pitchFamily="34" charset="0"/>
              <a:buChar char="•"/>
            </a:pPr>
            <a:endParaRPr lang="en-US" sz="8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2" name="Picture 1">
            <a:extLst>
              <a:ext uri="{FF2B5EF4-FFF2-40B4-BE49-F238E27FC236}">
                <a16:creationId xmlns:a16="http://schemas.microsoft.com/office/drawing/2014/main" xmlns="" id="{729FB420-8A3E-4E9B-88B2-6BEE25FE1B95}"/>
              </a:ext>
            </a:extLst>
          </p:cNvPr>
          <p:cNvPicPr>
            <a:picLocks noChangeAspect="1"/>
          </p:cNvPicPr>
          <p:nvPr/>
        </p:nvPicPr>
        <p:blipFill>
          <a:blip r:embed="rId3"/>
          <a:stretch>
            <a:fillRect/>
          </a:stretch>
        </p:blipFill>
        <p:spPr>
          <a:xfrm>
            <a:off x="21327676" y="4140200"/>
            <a:ext cx="13039816" cy="9144000"/>
          </a:xfrm>
          <a:prstGeom prst="rect">
            <a:avLst/>
          </a:prstGeom>
        </p:spPr>
      </p:pic>
      <p:sp>
        <p:nvSpPr>
          <p:cNvPr id="7" name="Rectangle 6">
            <a:extLst>
              <a:ext uri="{FF2B5EF4-FFF2-40B4-BE49-F238E27FC236}">
                <a16:creationId xmlns:a16="http://schemas.microsoft.com/office/drawing/2014/main" xmlns="" id="{6894DCB4-3AD6-48A0-AF26-0058899C8C3E}"/>
              </a:ext>
            </a:extLst>
          </p:cNvPr>
          <p:cNvSpPr/>
          <p:nvPr/>
        </p:nvSpPr>
        <p:spPr>
          <a:xfrm>
            <a:off x="23067246" y="13284202"/>
            <a:ext cx="10314708" cy="1815882"/>
          </a:xfrm>
          <a:prstGeom prst="rect">
            <a:avLst/>
          </a:prstGeom>
        </p:spPr>
        <p:txBody>
          <a:bodyPr wrap="square">
            <a:spAutoFit/>
          </a:bodyPr>
          <a:lstStyle/>
          <a:p>
            <a:pPr rtl="0"/>
            <a:r>
              <a:rPr lang="ru-RU" sz="5600">
                <a:solidFill>
                  <a:srgbClr val="000000"/>
                </a:solidFill>
                <a:latin typeface="CiscoSans"/>
              </a:rPr>
              <a:t>Точки доступа Cisco Meraki MR</a:t>
            </a:r>
          </a:p>
        </p:txBody>
      </p:sp>
    </p:spTree>
    <p:extLst>
      <p:ext uri="{BB962C8B-B14F-4D97-AF65-F5344CB8AC3E}">
        <p14:creationId xmlns:p14="http://schemas.microsoft.com/office/powerpoint/2010/main" val="402316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Компоненты WLAN </a:t>
            </a:r>
            <a:r>
              <a:rPr lang="en-US" dirty="0"/>
              <a:t/>
            </a:r>
            <a:br>
              <a:rPr lang="en-US" dirty="0"/>
            </a:br>
            <a:r>
              <a:rPr lang="ru-RU" sz="9600"/>
              <a:t>Категории точек доступа</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889344" y="3086942"/>
            <a:ext cx="17056096" cy="15466468"/>
          </a:xfrm>
        </p:spPr>
        <p:txBody>
          <a:bodyPr/>
          <a:lstStyle/>
          <a:p>
            <a:pPr marL="0" indent="0" algn="l"/>
            <a:r>
              <a:rPr lang="ru-RU" sz="5600" dirty="0">
                <a:solidFill>
                  <a:srgbClr val="000000"/>
                </a:solidFill>
              </a:rPr>
              <a:t>Точки доступа могут быть автономными и управляемыми контроллером. </a:t>
            </a:r>
          </a:p>
          <a:p>
            <a:pPr marL="1663940" lvl="1" indent="-1371600">
              <a:buFont typeface="Arial" panose="020B0604020202020204" pitchFamily="34" charset="0"/>
              <a:buChar char="•"/>
            </a:pPr>
            <a:r>
              <a:rPr lang="ru-RU" b="1" dirty="0">
                <a:solidFill>
                  <a:srgbClr val="000000"/>
                </a:solidFill>
              </a:rPr>
              <a:t>Автономные точки доступа -</a:t>
            </a:r>
            <a:r>
              <a:rPr lang="ru-RU" dirty="0">
                <a:solidFill>
                  <a:srgbClr val="000000"/>
                </a:solidFill>
              </a:rPr>
              <a:t>– автономные устройства, настроенные через интерфейс командной строки или графический интерфейс. Каждая автономная точка доступа действует независимо от других и настраивается и управляется вручную администратором.</a:t>
            </a:r>
          </a:p>
          <a:p>
            <a:pPr marL="1663940" lvl="1" indent="-1371600">
              <a:buFont typeface="Arial" panose="020B0604020202020204" pitchFamily="34" charset="0"/>
              <a:buChar char="•"/>
            </a:pPr>
            <a:r>
              <a:rPr lang="ru-RU" b="1" dirty="0">
                <a:solidFill>
                  <a:srgbClr val="000000"/>
                </a:solidFill>
              </a:rPr>
              <a:t>AP на основе контроллера -</a:t>
            </a:r>
            <a:r>
              <a:rPr lang="ru-RU" dirty="0">
                <a:solidFill>
                  <a:srgbClr val="000000"/>
                </a:solidFill>
              </a:rPr>
              <a:t>– также известные как облегченные AP (LAP). LAP используют протокол облегченной точки доступа (LWAPP) для связи с контроллером WLAN (WLC), как показано на следующем рисунке. Поскольку больше AP добавлено, каждый AP автоматически настраивается и управляется WLC.</a:t>
            </a:r>
          </a:p>
          <a:p>
            <a:pPr marL="0" indent="0" algn="l"/>
            <a:endParaRPr lang="en-US" sz="5600" dirty="0">
              <a:solidFill>
                <a:srgbClr val="000000"/>
              </a:solidFill>
            </a:endParaRPr>
          </a:p>
          <a:p>
            <a:pPr marL="1956040" lvl="2" indent="-1371600">
              <a:buFont typeface="Arial" panose="020B0604020202020204" pitchFamily="34" charset="0"/>
              <a:buChar char="•"/>
            </a:pPr>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a:p>
            <a:pPr marL="0" indent="0" algn="l"/>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p:txBody>
      </p:sp>
      <p:pic>
        <p:nvPicPr>
          <p:cNvPr id="4" name="Picture 3">
            <a:extLst>
              <a:ext uri="{FF2B5EF4-FFF2-40B4-BE49-F238E27FC236}">
                <a16:creationId xmlns:a16="http://schemas.microsoft.com/office/drawing/2014/main" xmlns="" id="{0E774174-7E9B-4BEF-ADFE-30B8BDEB171C}"/>
              </a:ext>
            </a:extLst>
          </p:cNvPr>
          <p:cNvPicPr>
            <a:picLocks noChangeAspect="1"/>
          </p:cNvPicPr>
          <p:nvPr/>
        </p:nvPicPr>
        <p:blipFill>
          <a:blip r:embed="rId3"/>
          <a:stretch>
            <a:fillRect/>
          </a:stretch>
        </p:blipFill>
        <p:spPr>
          <a:xfrm>
            <a:off x="21761022" y="2927348"/>
            <a:ext cx="9741756" cy="7575560"/>
          </a:xfrm>
          <a:prstGeom prst="rect">
            <a:avLst/>
          </a:prstGeom>
          <a:ln>
            <a:solidFill>
              <a:srgbClr val="000000"/>
            </a:solidFill>
          </a:ln>
        </p:spPr>
      </p:pic>
      <p:pic>
        <p:nvPicPr>
          <p:cNvPr id="2" name="Picture 1">
            <a:extLst>
              <a:ext uri="{FF2B5EF4-FFF2-40B4-BE49-F238E27FC236}">
                <a16:creationId xmlns:a16="http://schemas.microsoft.com/office/drawing/2014/main" xmlns="" id="{49A5A1C4-9C15-459C-9605-9788B3C5712B}"/>
              </a:ext>
            </a:extLst>
          </p:cNvPr>
          <p:cNvPicPr>
            <a:picLocks noChangeAspect="1"/>
          </p:cNvPicPr>
          <p:nvPr/>
        </p:nvPicPr>
        <p:blipFill>
          <a:blip r:embed="rId4"/>
          <a:stretch>
            <a:fillRect/>
          </a:stretch>
        </p:blipFill>
        <p:spPr>
          <a:xfrm>
            <a:off x="21297900" y="11507262"/>
            <a:ext cx="10668000" cy="7046148"/>
          </a:xfrm>
          <a:prstGeom prst="rect">
            <a:avLst/>
          </a:prstGeom>
          <a:ln>
            <a:solidFill>
              <a:srgbClr val="000000"/>
            </a:solidFill>
          </a:ln>
        </p:spPr>
      </p:pic>
    </p:spTree>
    <p:extLst>
      <p:ext uri="{BB962C8B-B14F-4D97-AF65-F5344CB8AC3E}">
        <p14:creationId xmlns:p14="http://schemas.microsoft.com/office/powerpoint/2010/main" val="410665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Компоненты WLAN </a:t>
            </a:r>
            <a:r>
              <a:rPr lang="en-US" dirty="0"/>
              <a:t/>
            </a:r>
            <a:br>
              <a:rPr lang="en-US" dirty="0"/>
            </a:br>
            <a:r>
              <a:rPr lang="ru-RU" sz="9600"/>
              <a:t>Беспровоные антенны</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880534" y="3774030"/>
            <a:ext cx="17902772" cy="15466468"/>
          </a:xfrm>
        </p:spPr>
        <p:txBody>
          <a:bodyPr/>
          <a:lstStyle/>
          <a:p>
            <a:pPr marL="0" indent="0" algn="l"/>
            <a:r>
              <a:rPr lang="ru-RU" sz="7200">
                <a:solidFill>
                  <a:srgbClr val="000000"/>
                </a:solidFill>
              </a:rPr>
              <a:t>Типы внешних антенн:</a:t>
            </a:r>
          </a:p>
          <a:p>
            <a:pPr marL="1663940" lvl="1" indent="-1371600">
              <a:buFont typeface="Arial" panose="020B0604020202020204" pitchFamily="34" charset="0"/>
              <a:buChar char="•"/>
            </a:pPr>
            <a:r>
              <a:rPr lang="ru-RU" sz="6400" b="1">
                <a:solidFill>
                  <a:srgbClr val="000000"/>
                </a:solidFill>
              </a:rPr>
              <a:t>Всенаправленная </a:t>
            </a:r>
            <a:r>
              <a:rPr lang="ru-RU" sz="6400">
                <a:solidFill>
                  <a:srgbClr val="000000"/>
                </a:solidFill>
              </a:rPr>
              <a:t>– Обеспечивает 360-градусное покрытие. Идеально в домах и офисах.</a:t>
            </a:r>
          </a:p>
          <a:p>
            <a:pPr marL="1663940" lvl="1" indent="-1371600">
              <a:buFont typeface="Arial" panose="020B0604020202020204" pitchFamily="34" charset="0"/>
              <a:buChar char="•"/>
            </a:pPr>
            <a:r>
              <a:rPr lang="ru-RU" sz="6400" b="1">
                <a:solidFill>
                  <a:srgbClr val="000000"/>
                </a:solidFill>
              </a:rPr>
              <a:t>Направленные антенны </a:t>
            </a:r>
            <a:r>
              <a:rPr lang="ru-RU" sz="6400">
                <a:solidFill>
                  <a:srgbClr val="000000"/>
                </a:solidFill>
              </a:rPr>
              <a:t>– фокусируют радиосигнал в заданном направлении. Примерами являются Yagi и параболическая антена.</a:t>
            </a:r>
          </a:p>
          <a:p>
            <a:pPr marL="1663940" lvl="1" indent="-1371600">
              <a:buFont typeface="Arial" panose="020B0604020202020204" pitchFamily="34" charset="0"/>
              <a:buChar char="•"/>
            </a:pPr>
            <a:r>
              <a:rPr lang="ru-RU" sz="6400" b="1">
                <a:solidFill>
                  <a:srgbClr val="000000"/>
                </a:solidFill>
              </a:rPr>
              <a:t>Multiple Input Multiple Output (MIMO)</a:t>
            </a:r>
            <a:r>
              <a:rPr lang="ru-RU" sz="6400">
                <a:solidFill>
                  <a:srgbClr val="000000"/>
                </a:solidFill>
              </a:rPr>
              <a:t> –Использует несколько антенн (до восьми) для увеличения пропускной способности. </a:t>
            </a:r>
          </a:p>
          <a:p>
            <a:pPr marL="0" indent="0" algn="l"/>
            <a:endParaRPr lang="en-US" sz="6400" dirty="0">
              <a:solidFill>
                <a:srgbClr val="000000"/>
              </a:solidFill>
            </a:endParaRPr>
          </a:p>
          <a:p>
            <a:pPr marL="1956040" lvl="2" indent="-1371600">
              <a:buFont typeface="Arial" panose="020B0604020202020204" pitchFamily="34" charset="0"/>
              <a:buChar char="•"/>
            </a:pPr>
            <a:endParaRPr lang="en-US" sz="8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5" name="Picture 4">
            <a:extLst>
              <a:ext uri="{FF2B5EF4-FFF2-40B4-BE49-F238E27FC236}">
                <a16:creationId xmlns:a16="http://schemas.microsoft.com/office/drawing/2014/main" xmlns="" id="{4A89DA13-F944-4C7B-A3BB-782DF48E1B50}"/>
              </a:ext>
            </a:extLst>
          </p:cNvPr>
          <p:cNvPicPr>
            <a:picLocks noChangeAspect="1"/>
          </p:cNvPicPr>
          <p:nvPr/>
        </p:nvPicPr>
        <p:blipFill>
          <a:blip r:embed="rId3"/>
          <a:stretch>
            <a:fillRect/>
          </a:stretch>
        </p:blipFill>
        <p:spPr>
          <a:xfrm>
            <a:off x="21824448" y="2927348"/>
            <a:ext cx="3357032" cy="5035552"/>
          </a:xfrm>
          <a:prstGeom prst="rect">
            <a:avLst/>
          </a:prstGeom>
        </p:spPr>
      </p:pic>
      <p:pic>
        <p:nvPicPr>
          <p:cNvPr id="8" name="Picture 7">
            <a:extLst>
              <a:ext uri="{FF2B5EF4-FFF2-40B4-BE49-F238E27FC236}">
                <a16:creationId xmlns:a16="http://schemas.microsoft.com/office/drawing/2014/main" xmlns="" id="{D7D40741-58CE-4793-8B60-9D0E0BCA0793}"/>
              </a:ext>
            </a:extLst>
          </p:cNvPr>
          <p:cNvPicPr>
            <a:picLocks noChangeAspect="1"/>
          </p:cNvPicPr>
          <p:nvPr/>
        </p:nvPicPr>
        <p:blipFill>
          <a:blip r:embed="rId4"/>
          <a:stretch>
            <a:fillRect/>
          </a:stretch>
        </p:blipFill>
        <p:spPr>
          <a:xfrm>
            <a:off x="28222630" y="8420630"/>
            <a:ext cx="6626164" cy="3732740"/>
          </a:xfrm>
          <a:prstGeom prst="rect">
            <a:avLst/>
          </a:prstGeom>
        </p:spPr>
      </p:pic>
      <p:pic>
        <p:nvPicPr>
          <p:cNvPr id="9" name="Picture 8">
            <a:extLst>
              <a:ext uri="{FF2B5EF4-FFF2-40B4-BE49-F238E27FC236}">
                <a16:creationId xmlns:a16="http://schemas.microsoft.com/office/drawing/2014/main" xmlns="" id="{63BEDC29-4FDC-4633-974E-A9296C1D71D9}"/>
              </a:ext>
            </a:extLst>
          </p:cNvPr>
          <p:cNvPicPr>
            <a:picLocks noChangeAspect="1"/>
          </p:cNvPicPr>
          <p:nvPr/>
        </p:nvPicPr>
        <p:blipFill>
          <a:blip r:embed="rId5"/>
          <a:stretch>
            <a:fillRect/>
          </a:stretch>
        </p:blipFill>
        <p:spPr>
          <a:xfrm flipH="1">
            <a:off x="20535898" y="13150852"/>
            <a:ext cx="6743700" cy="4495800"/>
          </a:xfrm>
          <a:prstGeom prst="rect">
            <a:avLst/>
          </a:prstGeom>
        </p:spPr>
      </p:pic>
    </p:spTree>
    <p:extLst>
      <p:ext uri="{BB962C8B-B14F-4D97-AF65-F5344CB8AC3E}">
        <p14:creationId xmlns:p14="http://schemas.microsoft.com/office/powerpoint/2010/main" val="240605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7152640"/>
            <a:ext cx="31393376" cy="3718560"/>
          </a:xfrm>
        </p:spPr>
        <p:txBody>
          <a:bodyPr/>
          <a:lstStyle/>
          <a:p>
            <a:pPr rtl="0"/>
            <a:r>
              <a:rPr lang="ru-RU">
                <a:solidFill>
                  <a:schemeClr val="accent5">
                    <a:lumMod val="40000"/>
                    <a:lumOff val="60000"/>
                  </a:schemeClr>
                </a:solidFill>
              </a:rPr>
              <a:t>12.3 – Принципы работы беспроводной локальной сети</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9" name="TextShape 1"/>
          <p:cNvSpPr txBox="1"/>
          <p:nvPr/>
        </p:nvSpPr>
        <p:spPr>
          <a:xfrm>
            <a:off x="1383700" y="757440"/>
            <a:ext cx="36574560" cy="2437920"/>
          </a:xfrm>
          <a:prstGeom prst="rect">
            <a:avLst/>
          </a:prstGeom>
          <a:noFill/>
          <a:ln>
            <a:noFill/>
          </a:ln>
        </p:spPr>
        <p:txBody>
          <a:bodyPr anchor="ctr">
            <a:noAutofit/>
          </a:bodyPr>
          <a:lstStyle/>
          <a:p>
            <a:pPr>
              <a:lnSpc>
                <a:spcPct val="100000"/>
              </a:lnSpc>
            </a:pPr>
            <a:r>
              <a:rPr lang="en-US" sz="9600" spc="-4" dirty="0">
                <a:solidFill>
                  <a:srgbClr val="367187"/>
                </a:solidFill>
                <a:ea typeface="ＭＳ Ｐゴシック"/>
              </a:rPr>
              <a:t>Что </a:t>
            </a:r>
            <a:r>
              <a:rPr lang="en-US" sz="9600" spc="-4" dirty="0" err="1">
                <a:solidFill>
                  <a:srgbClr val="367187"/>
                </a:solidFill>
                <a:ea typeface="ＭＳ Ｐゴシック"/>
              </a:rPr>
              <a:t>будет</a:t>
            </a:r>
            <a:r>
              <a:rPr lang="en-US" sz="9600" spc="-4" dirty="0">
                <a:solidFill>
                  <a:srgbClr val="367187"/>
                </a:solidFill>
                <a:ea typeface="ＭＳ Ｐゴシック"/>
              </a:rPr>
              <a:t> в </a:t>
            </a:r>
            <a:r>
              <a:rPr lang="en-US" sz="9600" spc="-4" dirty="0" err="1">
                <a:solidFill>
                  <a:srgbClr val="367187"/>
                </a:solidFill>
                <a:ea typeface="ＭＳ Ｐゴシック"/>
              </a:rPr>
              <a:t>этом</a:t>
            </a:r>
            <a:r>
              <a:rPr lang="en-US" sz="9600" spc="-4" dirty="0">
                <a:solidFill>
                  <a:srgbClr val="367187"/>
                </a:solidFill>
                <a:ea typeface="ＭＳ Ｐゴシック"/>
              </a:rPr>
              <a:t> </a:t>
            </a:r>
            <a:r>
              <a:rPr lang="en-US" sz="9600" spc="-4" dirty="0" err="1">
                <a:solidFill>
                  <a:srgbClr val="367187"/>
                </a:solidFill>
                <a:ea typeface="ＭＳ Ｐゴシック"/>
              </a:rPr>
              <a:t>модуле</a:t>
            </a:r>
            <a:endParaRPr lang="ru-RU" sz="9600" spc="-4" dirty="0"/>
          </a:p>
        </p:txBody>
      </p:sp>
      <p:sp>
        <p:nvSpPr>
          <p:cNvPr id="340" name="TextShape 2"/>
          <p:cNvSpPr txBox="1"/>
          <p:nvPr/>
        </p:nvSpPr>
        <p:spPr>
          <a:xfrm>
            <a:off x="792580" y="3195360"/>
            <a:ext cx="35411040" cy="1383840"/>
          </a:xfrm>
          <a:prstGeom prst="rect">
            <a:avLst/>
          </a:prstGeom>
          <a:noFill/>
          <a:ln>
            <a:noFill/>
          </a:ln>
        </p:spPr>
        <p:txBody>
          <a:bodyPr rIns="731520">
            <a:noAutofit/>
          </a:bodyPr>
          <a:lstStyle/>
          <a:p>
            <a:pPr>
              <a:spcBef>
                <a:spcPts val="2404"/>
              </a:spcBef>
              <a:spcAft>
                <a:spcPts val="2404"/>
              </a:spcAft>
            </a:pPr>
            <a:r>
              <a:rPr lang="en-US" sz="6000" spc="-4" dirty="0" err="1">
                <a:solidFill>
                  <a:srgbClr val="000000"/>
                </a:solidFill>
                <a:ea typeface="ＭＳ Ｐゴシック"/>
              </a:rPr>
              <a:t>Для</a:t>
            </a:r>
            <a:r>
              <a:rPr lang="en-US" sz="6000" spc="-4" dirty="0">
                <a:solidFill>
                  <a:srgbClr val="000000"/>
                </a:solidFill>
                <a:ea typeface="ＭＳ Ｐゴシック"/>
              </a:rPr>
              <a:t> </a:t>
            </a:r>
            <a:r>
              <a:rPr lang="en-US" sz="6000" spc="-4" dirty="0" err="1">
                <a:solidFill>
                  <a:srgbClr val="000000"/>
                </a:solidFill>
                <a:ea typeface="ＭＳ Ｐゴシック"/>
              </a:rPr>
              <a:t>облегчения</a:t>
            </a:r>
            <a:r>
              <a:rPr lang="en-US" sz="6000" spc="-4" dirty="0">
                <a:solidFill>
                  <a:srgbClr val="000000"/>
                </a:solidFill>
                <a:ea typeface="ＭＳ Ｐゴシック"/>
              </a:rPr>
              <a:t> </a:t>
            </a:r>
            <a:r>
              <a:rPr lang="en-US" sz="6000" spc="-4" dirty="0" err="1">
                <a:solidFill>
                  <a:srgbClr val="000000"/>
                </a:solidFill>
                <a:ea typeface="ＭＳ Ｐゴシック"/>
              </a:rPr>
              <a:t>обучения</a:t>
            </a:r>
            <a:r>
              <a:rPr lang="en-US" sz="6000" spc="-4" dirty="0">
                <a:solidFill>
                  <a:srgbClr val="000000"/>
                </a:solidFill>
                <a:ea typeface="ＭＳ Ｐゴシック"/>
              </a:rPr>
              <a:t> в </a:t>
            </a:r>
            <a:r>
              <a:rPr lang="en-US" sz="6000" spc="-4" dirty="0" err="1">
                <a:solidFill>
                  <a:srgbClr val="000000"/>
                </a:solidFill>
                <a:ea typeface="ＭＳ Ｐゴシック"/>
              </a:rPr>
              <a:t>этот</a:t>
            </a:r>
            <a:r>
              <a:rPr lang="en-US" sz="6000" spc="-4" dirty="0">
                <a:solidFill>
                  <a:srgbClr val="000000"/>
                </a:solidFill>
                <a:ea typeface="ＭＳ Ｐゴシック"/>
              </a:rPr>
              <a:t> </a:t>
            </a:r>
            <a:r>
              <a:rPr lang="en-US" sz="6000" spc="-4" dirty="0" err="1">
                <a:solidFill>
                  <a:srgbClr val="000000"/>
                </a:solidFill>
                <a:ea typeface="ＭＳ Ｐゴシック"/>
              </a:rPr>
              <a:t>модуль</a:t>
            </a:r>
            <a:r>
              <a:rPr lang="en-US" sz="6000" spc="-4" dirty="0">
                <a:solidFill>
                  <a:srgbClr val="000000"/>
                </a:solidFill>
                <a:ea typeface="ＭＳ Ｐゴシック"/>
              </a:rPr>
              <a:t> </a:t>
            </a:r>
            <a:r>
              <a:rPr lang="en-US" sz="6000" spc="-4" dirty="0" err="1">
                <a:solidFill>
                  <a:srgbClr val="000000"/>
                </a:solidFill>
                <a:ea typeface="ＭＳ Ｐゴシック"/>
              </a:rPr>
              <a:t>могут</a:t>
            </a:r>
            <a:r>
              <a:rPr lang="en-US" sz="6000" spc="-4" dirty="0">
                <a:solidFill>
                  <a:srgbClr val="000000"/>
                </a:solidFill>
                <a:ea typeface="ＭＳ Ｐゴシック"/>
              </a:rPr>
              <a:t> </a:t>
            </a:r>
            <a:r>
              <a:rPr lang="en-US" sz="6000" spc="-4" dirty="0" err="1">
                <a:solidFill>
                  <a:srgbClr val="000000"/>
                </a:solidFill>
                <a:ea typeface="ＭＳ Ｐゴシック"/>
              </a:rPr>
              <a:t>быть</a:t>
            </a:r>
            <a:r>
              <a:rPr lang="en-US" sz="6000" spc="-4" dirty="0">
                <a:solidFill>
                  <a:srgbClr val="000000"/>
                </a:solidFill>
                <a:ea typeface="ＭＳ Ｐゴシック"/>
              </a:rPr>
              <a:t> </a:t>
            </a:r>
            <a:r>
              <a:rPr lang="en-US" sz="6000" spc="-4" dirty="0" err="1">
                <a:solidFill>
                  <a:srgbClr val="000000"/>
                </a:solidFill>
                <a:ea typeface="ＭＳ Ｐゴシック"/>
              </a:rPr>
              <a:t>включены</a:t>
            </a:r>
            <a:r>
              <a:rPr lang="en-US" sz="6000" spc="-4" dirty="0">
                <a:solidFill>
                  <a:srgbClr val="000000"/>
                </a:solidFill>
                <a:ea typeface="ＭＳ Ｐゴシック"/>
              </a:rPr>
              <a:t> </a:t>
            </a:r>
            <a:r>
              <a:rPr lang="en-US" sz="6000" spc="-4" dirty="0" err="1">
                <a:solidFill>
                  <a:srgbClr val="000000"/>
                </a:solidFill>
                <a:ea typeface="ＭＳ Ｐゴシック"/>
              </a:rPr>
              <a:t>следующие</a:t>
            </a:r>
            <a:r>
              <a:rPr lang="en-US" sz="6000" spc="-4" dirty="0">
                <a:solidFill>
                  <a:srgbClr val="000000"/>
                </a:solidFill>
                <a:ea typeface="ＭＳ Ｐゴシック"/>
              </a:rPr>
              <a:t> </a:t>
            </a:r>
            <a:r>
              <a:rPr lang="en-US" sz="6000" spc="-4" dirty="0" err="1">
                <a:solidFill>
                  <a:srgbClr val="000000"/>
                </a:solidFill>
                <a:ea typeface="ＭＳ Ｐゴシック"/>
              </a:rPr>
              <a:t>функции</a:t>
            </a:r>
            <a:r>
              <a:rPr lang="en-US" sz="6000" spc="-4" dirty="0">
                <a:solidFill>
                  <a:srgbClr val="000000"/>
                </a:solidFill>
                <a:ea typeface="ＭＳ Ｐゴシック"/>
              </a:rPr>
              <a:t> в GUI:</a:t>
            </a:r>
            <a:endParaRPr lang="ru-RU" sz="6000" spc="-4" dirty="0"/>
          </a:p>
          <a:p>
            <a:pPr>
              <a:spcBef>
                <a:spcPts val="2404"/>
              </a:spcBef>
              <a:spcAft>
                <a:spcPts val="2404"/>
              </a:spcAft>
            </a:pPr>
            <a:endParaRPr lang="ru-RU" sz="6000" spc="-4" dirty="0"/>
          </a:p>
          <a:p>
            <a:pPr>
              <a:spcBef>
                <a:spcPts val="2404"/>
              </a:spcBef>
              <a:spcAft>
                <a:spcPts val="2404"/>
              </a:spcAft>
            </a:pPr>
            <a:endParaRPr lang="ru-RU" sz="6000" spc="-4" dirty="0"/>
          </a:p>
          <a:p>
            <a:pPr>
              <a:spcBef>
                <a:spcPts val="2404"/>
              </a:spcBef>
              <a:spcAft>
                <a:spcPts val="2404"/>
              </a:spcAft>
            </a:pPr>
            <a:endParaRPr lang="ru-RU" sz="6000" spc="-4" dirty="0"/>
          </a:p>
        </p:txBody>
      </p:sp>
      <p:graphicFrame>
        <p:nvGraphicFramePr>
          <p:cNvPr id="6" name="Table 3"/>
          <p:cNvGraphicFramePr/>
          <p:nvPr/>
        </p:nvGraphicFramePr>
        <p:xfrm>
          <a:off x="1383700" y="5551988"/>
          <a:ext cx="34228800" cy="11948160"/>
        </p:xfrm>
        <a:graphic>
          <a:graphicData uri="http://schemas.openxmlformats.org/drawingml/2006/table">
            <a:tbl>
              <a:tblPr/>
              <a:tblGrid>
                <a:gridCol w="8560800">
                  <a:extLst>
                    <a:ext uri="{9D8B030D-6E8A-4147-A177-3AD203B41FA5}">
                      <a16:colId xmlns:a16="http://schemas.microsoft.com/office/drawing/2014/main" xmlns="" val="20000"/>
                    </a:ext>
                  </a:extLst>
                </a:gridCol>
                <a:gridCol w="25668000">
                  <a:extLst>
                    <a:ext uri="{9D8B030D-6E8A-4147-A177-3AD203B41FA5}">
                      <a16:colId xmlns:a16="http://schemas.microsoft.com/office/drawing/2014/main" xmlns="" val="20001"/>
                    </a:ext>
                  </a:extLst>
                </a:gridCol>
              </a:tblGrid>
              <a:tr h="1219200">
                <a:tc>
                  <a:txBody>
                    <a:bodyPr/>
                    <a:lstStyle/>
                    <a:p>
                      <a:pPr>
                        <a:lnSpc>
                          <a:spcPct val="100000"/>
                        </a:lnSpc>
                      </a:pPr>
                      <a:r>
                        <a:rPr lang="ru-RU" sz="5600" b="1" strike="noStrike" spc="-1" dirty="0">
                          <a:solidFill>
                            <a:srgbClr val="FFFFFF"/>
                          </a:solidFill>
                          <a:latin typeface="Arial"/>
                        </a:rPr>
                        <a:t>Функционал</a:t>
                      </a:r>
                      <a:endParaRPr lang="ru-RU" sz="5600" b="0" strike="noStrike" spc="-1" dirty="0">
                        <a:latin typeface="Arial"/>
                      </a:endParaRPr>
                    </a:p>
                  </a:txBody>
                  <a:tcPr marL="365760" marR="365760" marT="182880" marB="182880">
                    <a:lnL w="12240">
                      <a:solidFill>
                        <a:srgbClr val="FFFFFF"/>
                      </a:solidFill>
                    </a:lnL>
                    <a:lnR w="12240">
                      <a:solidFill>
                        <a:srgbClr val="FFFFFF"/>
                      </a:solidFill>
                    </a:lnR>
                    <a:lnT w="12240">
                      <a:solidFill>
                        <a:srgbClr val="FFFFFF"/>
                      </a:solidFill>
                    </a:lnT>
                    <a:lnB w="38160">
                      <a:solidFill>
                        <a:srgbClr val="FFFFFF"/>
                      </a:solidFill>
                    </a:lnB>
                    <a:solidFill>
                      <a:srgbClr val="004C69"/>
                    </a:solidFill>
                  </a:tcPr>
                </a:tc>
                <a:tc>
                  <a:txBody>
                    <a:bodyPr/>
                    <a:lstStyle/>
                    <a:p>
                      <a:pPr>
                        <a:lnSpc>
                          <a:spcPct val="100000"/>
                        </a:lnSpc>
                      </a:pPr>
                      <a:r>
                        <a:rPr lang="ru-RU" sz="5600" b="1" strike="noStrike" spc="-1" dirty="0">
                          <a:solidFill>
                            <a:srgbClr val="FFFFFF"/>
                          </a:solidFill>
                          <a:latin typeface="Arial"/>
                        </a:rPr>
                        <a:t>Описание</a:t>
                      </a:r>
                      <a:endParaRPr lang="ru-RU" sz="5600" b="0" strike="noStrike" spc="-1" dirty="0">
                        <a:latin typeface="Arial"/>
                      </a:endParaRPr>
                    </a:p>
                  </a:txBody>
                  <a:tcPr marL="365760" marR="365760" marT="182880" marB="182880">
                    <a:lnL w="12240">
                      <a:solidFill>
                        <a:srgbClr val="FFFFFF"/>
                      </a:solidFill>
                    </a:lnL>
                    <a:lnR w="12240">
                      <a:solidFill>
                        <a:srgbClr val="FFFFFF"/>
                      </a:solidFill>
                    </a:lnR>
                    <a:lnT w="12240">
                      <a:solidFill>
                        <a:srgbClr val="FFFFFF"/>
                      </a:solidFill>
                    </a:lnT>
                    <a:lnB w="38160">
                      <a:solidFill>
                        <a:srgbClr val="FFFFFF"/>
                      </a:solidFill>
                    </a:lnB>
                    <a:solidFill>
                      <a:srgbClr val="004C69"/>
                    </a:solidFill>
                  </a:tcPr>
                </a:tc>
                <a:extLst>
                  <a:ext uri="{0D108BD9-81ED-4DB2-BD59-A6C34878D82A}">
                    <a16:rowId xmlns:a16="http://schemas.microsoft.com/office/drawing/2014/main" xmlns="" val="10000"/>
                  </a:ext>
                </a:extLst>
              </a:tr>
              <a:tr h="1219200">
                <a:tc>
                  <a:txBody>
                    <a:bodyPr/>
                    <a:lstStyle/>
                    <a:p>
                      <a:pPr>
                        <a:lnSpc>
                          <a:spcPct val="100000"/>
                        </a:lnSpc>
                      </a:pPr>
                      <a:r>
                        <a:rPr lang="ru-RU" sz="5600" b="0" strike="noStrike" spc="-1" dirty="0">
                          <a:solidFill>
                            <a:srgbClr val="000000"/>
                          </a:solidFill>
                          <a:latin typeface="Arial"/>
                        </a:rPr>
                        <a:t>Мультипликация </a:t>
                      </a:r>
                      <a:endParaRPr lang="ru-RU" sz="5600" b="0" strike="noStrike" spc="-1" dirty="0">
                        <a:latin typeface="Arial"/>
                      </a:endParaRPr>
                    </a:p>
                  </a:txBody>
                  <a:tcPr marL="37440" marR="37440" marT="182880" marB="18288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3"/>
                    </a:solidFill>
                  </a:tcPr>
                </a:tc>
                <a:tc>
                  <a:txBody>
                    <a:bodyPr/>
                    <a:lstStyle/>
                    <a:p>
                      <a:pPr>
                        <a:lnSpc>
                          <a:spcPct val="100000"/>
                        </a:lnSpc>
                      </a:pPr>
                      <a:r>
                        <a:rPr lang="ru-RU" sz="5600" b="0" strike="noStrike" spc="-1">
                          <a:solidFill>
                            <a:srgbClr val="58585B"/>
                          </a:solidFill>
                          <a:latin typeface="Arial"/>
                        </a:rPr>
                        <a:t>Познакомить учащихся с новыми навыками и концепциями.</a:t>
                      </a:r>
                      <a:endParaRPr lang="ru-RU" sz="5600" b="0" strike="noStrike" spc="-1">
                        <a:latin typeface="Arial"/>
                      </a:endParaRPr>
                    </a:p>
                  </a:txBody>
                  <a:tcPr marL="365760" marR="365760" marT="182880" marB="18288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3"/>
                    </a:solidFill>
                  </a:tcPr>
                </a:tc>
                <a:extLst>
                  <a:ext uri="{0D108BD9-81ED-4DB2-BD59-A6C34878D82A}">
                    <a16:rowId xmlns:a16="http://schemas.microsoft.com/office/drawing/2014/main" xmlns="" val="10001"/>
                  </a:ext>
                </a:extLst>
              </a:tr>
              <a:tr h="1219200">
                <a:tc>
                  <a:txBody>
                    <a:bodyPr/>
                    <a:lstStyle/>
                    <a:p>
                      <a:pPr>
                        <a:lnSpc>
                          <a:spcPct val="100000"/>
                        </a:lnSpc>
                      </a:pPr>
                      <a:r>
                        <a:rPr lang="ru-RU" sz="5600" b="0" strike="noStrike" spc="-1" dirty="0">
                          <a:solidFill>
                            <a:srgbClr val="000000"/>
                          </a:solidFill>
                          <a:latin typeface="Arial"/>
                        </a:rPr>
                        <a:t>Видео</a:t>
                      </a:r>
                      <a:endParaRPr lang="ru-RU" sz="5600" b="0" strike="noStrike" spc="-1" dirty="0">
                        <a:latin typeface="Arial"/>
                      </a:endParaRPr>
                    </a:p>
                  </a:txBody>
                  <a:tcPr marL="37440" marR="37440" marT="182880" marB="182880">
                    <a:lnL w="12240">
                      <a:solidFill>
                        <a:srgbClr val="FFFFFF"/>
                      </a:solidFill>
                    </a:lnL>
                    <a:lnR w="12240">
                      <a:solidFill>
                        <a:srgbClr val="FFFFFF"/>
                      </a:solidFill>
                    </a:lnR>
                    <a:lnT w="12240">
                      <a:solidFill>
                        <a:srgbClr val="FFFFFF"/>
                      </a:solidFill>
                    </a:lnT>
                    <a:lnB w="12240">
                      <a:solidFill>
                        <a:srgbClr val="FFFFFF"/>
                      </a:solidFill>
                    </a:lnB>
                    <a:solidFill>
                      <a:srgbClr val="E7E8EA"/>
                    </a:solidFill>
                  </a:tcPr>
                </a:tc>
                <a:tc>
                  <a:txBody>
                    <a:bodyPr/>
                    <a:lstStyle/>
                    <a:p>
                      <a:pPr>
                        <a:lnSpc>
                          <a:spcPct val="100000"/>
                        </a:lnSpc>
                      </a:pPr>
                      <a:r>
                        <a:rPr lang="ru-RU" sz="5600" b="0" strike="noStrike" spc="-1">
                          <a:solidFill>
                            <a:srgbClr val="58585B"/>
                          </a:solidFill>
                          <a:latin typeface="Arial"/>
                        </a:rPr>
                        <a:t>Познакомить учащихся с новыми навыками и концепциями.</a:t>
                      </a:r>
                      <a:endParaRPr lang="ru-RU" sz="5600" b="0" strike="noStrike" spc="-1">
                        <a:latin typeface="Arial"/>
                      </a:endParaRPr>
                    </a:p>
                  </a:txBody>
                  <a:tcPr marL="365760" marR="365760" marT="182880" marB="182880">
                    <a:lnL w="12240">
                      <a:solidFill>
                        <a:srgbClr val="FFFFFF"/>
                      </a:solidFill>
                    </a:lnL>
                    <a:lnR w="12240">
                      <a:solidFill>
                        <a:srgbClr val="FFFFFF"/>
                      </a:solidFill>
                    </a:lnR>
                    <a:lnT w="12240">
                      <a:solidFill>
                        <a:srgbClr val="FFFFFF"/>
                      </a:solidFill>
                    </a:lnT>
                    <a:lnB w="12240">
                      <a:solidFill>
                        <a:srgbClr val="FFFFFF"/>
                      </a:solidFill>
                    </a:lnB>
                    <a:solidFill>
                      <a:srgbClr val="E7E8EA"/>
                    </a:solidFill>
                  </a:tcPr>
                </a:tc>
                <a:extLst>
                  <a:ext uri="{0D108BD9-81ED-4DB2-BD59-A6C34878D82A}">
                    <a16:rowId xmlns:a16="http://schemas.microsoft.com/office/drawing/2014/main" xmlns="" val="10002"/>
                  </a:ext>
                </a:extLst>
              </a:tr>
              <a:tr h="2926080">
                <a:tc>
                  <a:txBody>
                    <a:bodyPr/>
                    <a:lstStyle/>
                    <a:p>
                      <a:pPr>
                        <a:lnSpc>
                          <a:spcPct val="100000"/>
                        </a:lnSpc>
                      </a:pPr>
                      <a:r>
                        <a:rPr lang="ru-RU" sz="5600" b="0" strike="noStrike" spc="-1" dirty="0">
                          <a:solidFill>
                            <a:srgbClr val="000000"/>
                          </a:solidFill>
                          <a:latin typeface="Arial"/>
                        </a:rPr>
                        <a:t>Проверьте свое понимание темы(CYU)</a:t>
                      </a:r>
                      <a:endParaRPr lang="ru-RU" sz="5600" b="0" strike="noStrike" spc="-1" dirty="0">
                        <a:latin typeface="Arial"/>
                      </a:endParaRPr>
                    </a:p>
                    <a:p>
                      <a:pPr>
                        <a:lnSpc>
                          <a:spcPct val="100000"/>
                        </a:lnSpc>
                      </a:pPr>
                      <a:endParaRPr lang="ru-RU" sz="5600" b="0" strike="noStrike" spc="-1" dirty="0">
                        <a:latin typeface="Arial"/>
                      </a:endParaRPr>
                    </a:p>
                  </a:txBody>
                  <a:tcPr marL="37440" marR="37440" marT="182880" marB="182880">
                    <a:lnL w="12240">
                      <a:solidFill>
                        <a:srgbClr val="FFFFFF"/>
                      </a:solidFill>
                    </a:lnL>
                    <a:lnR w="12240">
                      <a:solidFill>
                        <a:srgbClr val="FFFFFF"/>
                      </a:solidFill>
                    </a:lnR>
                    <a:lnT w="12240">
                      <a:solidFill>
                        <a:srgbClr val="FFFFFF"/>
                      </a:solidFill>
                    </a:lnT>
                    <a:lnB w="12240">
                      <a:solidFill>
                        <a:srgbClr val="FFFFFF"/>
                      </a:solidFill>
                    </a:lnB>
                    <a:solidFill>
                      <a:srgbClr val="CCCFD3"/>
                    </a:solidFill>
                  </a:tcPr>
                </a:tc>
                <a:tc>
                  <a:txBody>
                    <a:bodyPr/>
                    <a:lstStyle/>
                    <a:p>
                      <a:pPr>
                        <a:lnSpc>
                          <a:spcPct val="100000"/>
                        </a:lnSpc>
                      </a:pPr>
                      <a:r>
                        <a:rPr lang="ru-RU" sz="5600" b="0" strike="noStrike" spc="-1" dirty="0">
                          <a:solidFill>
                            <a:srgbClr val="58585B"/>
                          </a:solidFill>
                          <a:latin typeface="Arial"/>
                        </a:rPr>
                        <a:t>По теме онлайн-контрольной, чтобы помочь ученикам оценить понимание материала.</a:t>
                      </a:r>
                      <a:endParaRPr lang="ru-RU" sz="5600" b="0" strike="noStrike" spc="-1" dirty="0">
                        <a:latin typeface="Arial"/>
                      </a:endParaRPr>
                    </a:p>
                  </a:txBody>
                  <a:tcPr marL="365760" marR="365760" marT="182880" marB="182880">
                    <a:lnL w="12240">
                      <a:solidFill>
                        <a:srgbClr val="FFFFFF"/>
                      </a:solidFill>
                    </a:lnL>
                    <a:lnR w="12240">
                      <a:solidFill>
                        <a:srgbClr val="FFFFFF"/>
                      </a:solidFill>
                    </a:lnR>
                    <a:lnT w="12240">
                      <a:solidFill>
                        <a:srgbClr val="FFFFFF"/>
                      </a:solidFill>
                    </a:lnT>
                    <a:lnB w="12240">
                      <a:solidFill>
                        <a:srgbClr val="FFFFFF"/>
                      </a:solidFill>
                    </a:lnB>
                    <a:solidFill>
                      <a:srgbClr val="CCCFD3"/>
                    </a:solidFill>
                  </a:tcPr>
                </a:tc>
                <a:extLst>
                  <a:ext uri="{0D108BD9-81ED-4DB2-BD59-A6C34878D82A}">
                    <a16:rowId xmlns:a16="http://schemas.microsoft.com/office/drawing/2014/main" xmlns="" val="10003"/>
                  </a:ext>
                </a:extLst>
              </a:tr>
              <a:tr h="1219200">
                <a:tc>
                  <a:txBody>
                    <a:bodyPr/>
                    <a:lstStyle/>
                    <a:p>
                      <a:pPr>
                        <a:lnSpc>
                          <a:spcPct val="100000"/>
                        </a:lnSpc>
                      </a:pPr>
                      <a:r>
                        <a:rPr lang="ru-RU" sz="5600" b="0" strike="noStrike" spc="-1">
                          <a:solidFill>
                            <a:srgbClr val="000000"/>
                          </a:solidFill>
                          <a:latin typeface="Arial"/>
                        </a:rPr>
                        <a:t>Итеративные задания</a:t>
                      </a:r>
                      <a:endParaRPr lang="ru-RU" sz="5600" b="0" strike="noStrike" spc="-1">
                        <a:latin typeface="Arial"/>
                      </a:endParaRPr>
                    </a:p>
                  </a:txBody>
                  <a:tcPr marL="37440" marR="37440" marT="182880" marB="182880">
                    <a:lnL w="12240">
                      <a:solidFill>
                        <a:srgbClr val="FFFFFF"/>
                      </a:solidFill>
                    </a:lnL>
                    <a:lnR w="12240">
                      <a:solidFill>
                        <a:srgbClr val="FFFFFF"/>
                      </a:solidFill>
                    </a:lnR>
                    <a:lnT w="12240">
                      <a:solidFill>
                        <a:srgbClr val="FFFFFF"/>
                      </a:solidFill>
                    </a:lnT>
                    <a:lnB w="12240">
                      <a:solidFill>
                        <a:srgbClr val="FFFFFF"/>
                      </a:solidFill>
                    </a:lnB>
                    <a:solidFill>
                      <a:srgbClr val="E7E8EA"/>
                    </a:solidFill>
                  </a:tcPr>
                </a:tc>
                <a:tc>
                  <a:txBody>
                    <a:bodyPr/>
                    <a:lstStyle/>
                    <a:p>
                      <a:pPr>
                        <a:lnSpc>
                          <a:spcPct val="100000"/>
                        </a:lnSpc>
                      </a:pPr>
                      <a:r>
                        <a:rPr lang="ru-RU" sz="5600" b="0" strike="noStrike" spc="-1" dirty="0">
                          <a:solidFill>
                            <a:srgbClr val="58585B"/>
                          </a:solidFill>
                          <a:latin typeface="Arial"/>
                        </a:rPr>
                        <a:t>Разные форматы, чтобы помочь ученикам оценить понимание контента.</a:t>
                      </a:r>
                      <a:endParaRPr lang="ru-RU" sz="5600" b="0" strike="noStrike" spc="-1" dirty="0">
                        <a:latin typeface="Arial"/>
                      </a:endParaRPr>
                    </a:p>
                  </a:txBody>
                  <a:tcPr marL="365760" marR="365760" marT="182880" marB="182880">
                    <a:lnL w="12240">
                      <a:solidFill>
                        <a:srgbClr val="FFFFFF"/>
                      </a:solidFill>
                    </a:lnL>
                    <a:lnR w="12240">
                      <a:solidFill>
                        <a:srgbClr val="FFFFFF"/>
                      </a:solidFill>
                    </a:lnR>
                    <a:lnT w="12240">
                      <a:solidFill>
                        <a:srgbClr val="FFFFFF"/>
                      </a:solidFill>
                    </a:lnT>
                    <a:lnB w="12240">
                      <a:solidFill>
                        <a:srgbClr val="FFFFFF"/>
                      </a:solidFill>
                    </a:lnB>
                    <a:solidFill>
                      <a:srgbClr val="E7E8EA"/>
                    </a:solidFill>
                  </a:tcPr>
                </a:tc>
                <a:extLst>
                  <a:ext uri="{0D108BD9-81ED-4DB2-BD59-A6C34878D82A}">
                    <a16:rowId xmlns:a16="http://schemas.microsoft.com/office/drawing/2014/main" xmlns="" val="10004"/>
                  </a:ext>
                </a:extLst>
              </a:tr>
              <a:tr h="2072640">
                <a:tc>
                  <a:txBody>
                    <a:bodyPr/>
                    <a:lstStyle/>
                    <a:p>
                      <a:pPr>
                        <a:lnSpc>
                          <a:spcPct val="100000"/>
                        </a:lnSpc>
                      </a:pPr>
                      <a:r>
                        <a:rPr lang="ru-RU" sz="5600" b="0" strike="noStrike" spc="-1">
                          <a:solidFill>
                            <a:srgbClr val="000000"/>
                          </a:solidFill>
                          <a:latin typeface="Arial"/>
                        </a:rPr>
                        <a:t>Проверка синтаксиса</a:t>
                      </a:r>
                      <a:endParaRPr lang="ru-RU" sz="5600" b="0" strike="noStrike" spc="-1">
                        <a:latin typeface="Arial"/>
                      </a:endParaRPr>
                    </a:p>
                  </a:txBody>
                  <a:tcPr marL="37440" marR="37440" marT="182880" marB="182880">
                    <a:lnL w="12240">
                      <a:solidFill>
                        <a:srgbClr val="FFFFFF"/>
                      </a:solidFill>
                    </a:lnL>
                    <a:lnR w="12240">
                      <a:solidFill>
                        <a:srgbClr val="FFFFFF"/>
                      </a:solidFill>
                    </a:lnR>
                    <a:lnT w="12240">
                      <a:solidFill>
                        <a:srgbClr val="FFFFFF"/>
                      </a:solidFill>
                    </a:lnT>
                    <a:lnB w="12240">
                      <a:solidFill>
                        <a:srgbClr val="FFFFFF"/>
                      </a:solidFill>
                    </a:lnB>
                    <a:solidFill>
                      <a:srgbClr val="CCCFD3"/>
                    </a:solidFill>
                  </a:tcPr>
                </a:tc>
                <a:tc>
                  <a:txBody>
                    <a:bodyPr/>
                    <a:lstStyle/>
                    <a:p>
                      <a:pPr>
                        <a:lnSpc>
                          <a:spcPct val="100000"/>
                        </a:lnSpc>
                      </a:pPr>
                      <a:r>
                        <a:rPr lang="ru-RU" sz="5600" b="0" strike="noStrike" spc="-1" dirty="0">
                          <a:solidFill>
                            <a:srgbClr val="58585B"/>
                          </a:solidFill>
                          <a:latin typeface="Arial"/>
                        </a:rPr>
                        <a:t>Небольшие симуляции, которые открывают ученикам командную строку Cisco для отработки навыков настройки.</a:t>
                      </a:r>
                      <a:endParaRPr lang="ru-RU" sz="5600" b="0" strike="noStrike" spc="-1" dirty="0">
                        <a:latin typeface="Arial"/>
                      </a:endParaRPr>
                    </a:p>
                  </a:txBody>
                  <a:tcPr marL="365760" marR="365760" marT="182880" marB="182880">
                    <a:lnL w="12240">
                      <a:solidFill>
                        <a:srgbClr val="FFFFFF"/>
                      </a:solidFill>
                    </a:lnL>
                    <a:lnR w="12240">
                      <a:solidFill>
                        <a:srgbClr val="FFFFFF"/>
                      </a:solidFill>
                    </a:lnR>
                    <a:lnT w="12240">
                      <a:solidFill>
                        <a:srgbClr val="FFFFFF"/>
                      </a:solidFill>
                    </a:lnT>
                    <a:lnB w="12240">
                      <a:solidFill>
                        <a:srgbClr val="FFFFFF"/>
                      </a:solidFill>
                    </a:lnB>
                    <a:solidFill>
                      <a:srgbClr val="CCCFD3"/>
                    </a:solidFill>
                  </a:tcPr>
                </a:tc>
                <a:extLst>
                  <a:ext uri="{0D108BD9-81ED-4DB2-BD59-A6C34878D82A}">
                    <a16:rowId xmlns:a16="http://schemas.microsoft.com/office/drawing/2014/main" xmlns="" val="10005"/>
                  </a:ext>
                </a:extLst>
              </a:tr>
              <a:tr h="2072640">
                <a:tc>
                  <a:txBody>
                    <a:bodyPr/>
                    <a:lstStyle/>
                    <a:p>
                      <a:pPr>
                        <a:lnSpc>
                          <a:spcPct val="100000"/>
                        </a:lnSpc>
                      </a:pPr>
                      <a:r>
                        <a:rPr lang="ru-RU" sz="5600" b="0" strike="noStrike" spc="-1">
                          <a:solidFill>
                            <a:srgbClr val="000000"/>
                          </a:solidFill>
                          <a:latin typeface="Arial"/>
                        </a:rPr>
                        <a:t>Задания в PT</a:t>
                      </a:r>
                      <a:endParaRPr lang="ru-RU" sz="5600" b="0" strike="noStrike" spc="-1">
                        <a:latin typeface="Arial"/>
                      </a:endParaRPr>
                    </a:p>
                  </a:txBody>
                  <a:tcPr marL="37440" marR="37440" marT="182880" marB="182880">
                    <a:lnL w="12240">
                      <a:solidFill>
                        <a:srgbClr val="FFFFFF"/>
                      </a:solidFill>
                    </a:lnL>
                    <a:lnR w="12240">
                      <a:solidFill>
                        <a:srgbClr val="FFFFFF"/>
                      </a:solidFill>
                    </a:lnR>
                    <a:lnT w="12240">
                      <a:solidFill>
                        <a:srgbClr val="FFFFFF"/>
                      </a:solidFill>
                    </a:lnT>
                    <a:lnB w="12240">
                      <a:solidFill>
                        <a:srgbClr val="FFFFFF"/>
                      </a:solidFill>
                    </a:lnB>
                    <a:solidFill>
                      <a:srgbClr val="E7E8EA"/>
                    </a:solidFill>
                  </a:tcPr>
                </a:tc>
                <a:tc>
                  <a:txBody>
                    <a:bodyPr/>
                    <a:lstStyle/>
                    <a:p>
                      <a:pPr>
                        <a:lnSpc>
                          <a:spcPct val="100000"/>
                        </a:lnSpc>
                      </a:pPr>
                      <a:r>
                        <a:rPr lang="ru-RU" sz="5600" b="0" strike="noStrike" spc="-1" dirty="0">
                          <a:solidFill>
                            <a:srgbClr val="58585B"/>
                          </a:solidFill>
                          <a:latin typeface="Arial"/>
                        </a:rPr>
                        <a:t>Моделирование сетей, предназначенных для изучения, приобретения, укрепления и расширения навыков.</a:t>
                      </a:r>
                      <a:endParaRPr lang="ru-RU" sz="5600" b="0" strike="noStrike" spc="-1" dirty="0">
                        <a:latin typeface="Arial"/>
                      </a:endParaRPr>
                    </a:p>
                  </a:txBody>
                  <a:tcPr marL="365760" marR="365760" marT="182880" marB="182880">
                    <a:lnL w="12240">
                      <a:solidFill>
                        <a:srgbClr val="FFFFFF"/>
                      </a:solidFill>
                    </a:lnL>
                    <a:lnR w="12240">
                      <a:solidFill>
                        <a:srgbClr val="FFFFFF"/>
                      </a:solidFill>
                    </a:lnR>
                    <a:lnT w="12240">
                      <a:solidFill>
                        <a:srgbClr val="FFFFFF"/>
                      </a:solidFill>
                    </a:lnT>
                    <a:lnB w="12240">
                      <a:solidFill>
                        <a:srgbClr val="FFFFFF"/>
                      </a:solidFill>
                    </a:lnB>
                    <a:solidFill>
                      <a:srgbClr val="E7E8EA"/>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44277396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1818640" y="1036322"/>
            <a:ext cx="33381952" cy="2927348"/>
          </a:xfrm>
        </p:spPr>
        <p:txBody>
          <a:bodyPr/>
          <a:lstStyle/>
          <a:p>
            <a:pPr rtl="0"/>
            <a:r>
              <a:rPr lang="ru-RU" sz="6400" dirty="0"/>
              <a:t>Принципы работы беспроводной локальной сети </a:t>
            </a:r>
            <a:r>
              <a:rPr lang="en-US" dirty="0"/>
              <a:t/>
            </a:r>
            <a:br>
              <a:rPr lang="en-US" dirty="0"/>
            </a:br>
            <a:r>
              <a:rPr lang="ru-RU" sz="9600" dirty="0"/>
              <a:t>Видео – Принципы работы беспроводной локальной сети</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818640" y="4878068"/>
            <a:ext cx="33121600" cy="12293600"/>
          </a:xfrm>
        </p:spPr>
        <p:txBody>
          <a:bodyPr/>
          <a:lstStyle/>
          <a:p>
            <a:pPr marL="0" indent="0" algn="l" defTabSz="2736852" fontAlgn="base">
              <a:spcBef>
                <a:spcPts val="2400"/>
              </a:spcBef>
              <a:spcAft>
                <a:spcPts val="2400"/>
              </a:spcAft>
              <a:buClr>
                <a:schemeClr val="tx2"/>
              </a:buClr>
              <a:buSzPct val="90000"/>
            </a:pPr>
            <a:r>
              <a:rPr lang="ru-RU" sz="7200" dirty="0">
                <a:solidFill>
                  <a:srgbClr val="000000"/>
                </a:solidFill>
              </a:rPr>
              <a:t>Это видео будет охватывать следующее: </a:t>
            </a:r>
          </a:p>
          <a:p>
            <a:pPr marL="1143000" indent="-1143000" algn="l" defTabSz="2736852" fontAlgn="base">
              <a:spcBef>
                <a:spcPts val="0"/>
              </a:spcBef>
              <a:buClr>
                <a:schemeClr val="tx2"/>
              </a:buClr>
              <a:buSzPct val="90000"/>
              <a:buFont typeface="Arial" panose="020B0604020202020204" pitchFamily="34" charset="0"/>
              <a:buChar char="•"/>
            </a:pPr>
            <a:r>
              <a:rPr lang="ru-RU" sz="7200" dirty="0">
                <a:solidFill>
                  <a:srgbClr val="000000"/>
                </a:solidFill>
              </a:rPr>
              <a:t>Инфраструктурный режим</a:t>
            </a:r>
          </a:p>
          <a:p>
            <a:pPr marL="1143000" indent="-1143000" algn="l" defTabSz="2736852" fontAlgn="base">
              <a:spcBef>
                <a:spcPts val="0"/>
              </a:spcBef>
              <a:buClr>
                <a:schemeClr val="tx2"/>
              </a:buClr>
              <a:buSzPct val="90000"/>
              <a:buFont typeface="Arial" panose="020B0604020202020204" pitchFamily="34" charset="0"/>
              <a:buChar char="•"/>
            </a:pPr>
            <a:r>
              <a:rPr lang="ru-RU" sz="7200" dirty="0">
                <a:solidFill>
                  <a:srgbClr val="000000"/>
                </a:solidFill>
              </a:rPr>
              <a:t>режим прямого подключения</a:t>
            </a:r>
          </a:p>
          <a:p>
            <a:pPr marL="1143000" indent="-1143000" algn="l" defTabSz="2736852" fontAlgn="base">
              <a:spcBef>
                <a:spcPts val="0"/>
              </a:spcBef>
              <a:buClr>
                <a:schemeClr val="tx2"/>
              </a:buClr>
              <a:buSzPct val="90000"/>
              <a:buFont typeface="Arial" panose="020B0604020202020204" pitchFamily="34" charset="0"/>
              <a:buChar char="•"/>
            </a:pPr>
            <a:r>
              <a:rPr lang="ru-RU" sz="7200" dirty="0">
                <a:solidFill>
                  <a:srgbClr val="000000"/>
                </a:solidFill>
              </a:rPr>
              <a:t>Режим модема</a:t>
            </a:r>
          </a:p>
          <a:p>
            <a:pPr marL="1143000" indent="-1143000" algn="l" defTabSz="2736852" fontAlgn="base">
              <a:spcBef>
                <a:spcPts val="0"/>
              </a:spcBef>
              <a:buClr>
                <a:schemeClr val="tx2"/>
              </a:buClr>
              <a:buSzPct val="90000"/>
              <a:buFont typeface="Arial" panose="020B0604020202020204" pitchFamily="34" charset="0"/>
              <a:buChar char="•"/>
            </a:pPr>
            <a:r>
              <a:rPr lang="ru-RU" sz="7200" dirty="0">
                <a:solidFill>
                  <a:srgbClr val="000000"/>
                </a:solidFill>
              </a:rPr>
              <a:t>Базовый набор услуг (BSS)</a:t>
            </a:r>
          </a:p>
          <a:p>
            <a:pPr marL="1143000" indent="-1143000" algn="l" defTabSz="2736852" fontAlgn="base">
              <a:spcBef>
                <a:spcPts val="0"/>
              </a:spcBef>
              <a:buClr>
                <a:schemeClr val="tx2"/>
              </a:buClr>
              <a:buSzPct val="90000"/>
              <a:buFont typeface="Arial" panose="020B0604020202020204" pitchFamily="34" charset="0"/>
              <a:buChar char="•"/>
            </a:pPr>
            <a:r>
              <a:rPr lang="ru-RU" sz="7200" dirty="0">
                <a:solidFill>
                  <a:srgbClr val="000000"/>
                </a:solidFill>
              </a:rPr>
              <a:t>Расширенный набор сервисов (ESS)</a:t>
            </a:r>
          </a:p>
          <a:p>
            <a:pPr marL="1143000" indent="-1143000" algn="l" defTabSz="2736852" fontAlgn="base">
              <a:spcBef>
                <a:spcPts val="0"/>
              </a:spcBef>
              <a:buClr>
                <a:schemeClr val="tx2"/>
              </a:buClr>
              <a:buSzPct val="90000"/>
              <a:buFont typeface="Arial" panose="020B0604020202020204" pitchFamily="34" charset="0"/>
              <a:buChar char="•"/>
            </a:pPr>
            <a:r>
              <a:rPr lang="ru-RU" sz="7200" dirty="0">
                <a:solidFill>
                  <a:srgbClr val="000000"/>
                </a:solidFill>
              </a:rPr>
              <a:t>Структура кадра 802.11</a:t>
            </a:r>
          </a:p>
          <a:p>
            <a:pPr marL="1143000" indent="-1143000" algn="l" defTabSz="2736852" fontAlgn="base">
              <a:spcBef>
                <a:spcPts val="0"/>
              </a:spcBef>
              <a:buClr>
                <a:schemeClr val="tx2"/>
              </a:buClr>
              <a:buSzPct val="90000"/>
              <a:buFont typeface="Arial" panose="020B0604020202020204" pitchFamily="34" charset="0"/>
              <a:buChar char="•"/>
            </a:pPr>
            <a:r>
              <a:rPr lang="ru-RU" sz="7200" dirty="0">
                <a:solidFill>
                  <a:srgbClr val="000000"/>
                </a:solidFill>
              </a:rPr>
              <a:t>Вероятностный сетевой протокол канального уровня и предотвращение конфликтов (CSMA/CA).</a:t>
            </a:r>
          </a:p>
          <a:p>
            <a:pPr marL="1143000" indent="-1143000" algn="l" defTabSz="2736852" fontAlgn="base">
              <a:spcBef>
                <a:spcPts val="0"/>
              </a:spcBef>
              <a:buClr>
                <a:schemeClr val="tx2"/>
              </a:buClr>
              <a:buSzPct val="90000"/>
              <a:buFont typeface="Arial" panose="020B0604020202020204" pitchFamily="34" charset="0"/>
              <a:buChar char="•"/>
            </a:pPr>
            <a:r>
              <a:rPr lang="ru-RU" sz="7200" dirty="0">
                <a:solidFill>
                  <a:srgbClr val="000000"/>
                </a:solidFill>
              </a:rPr>
              <a:t>Ассоциация беспроводных клиентов и точек доступа</a:t>
            </a:r>
          </a:p>
          <a:p>
            <a:pPr marL="1143000" indent="-1143000" algn="l" defTabSz="2736852" fontAlgn="base">
              <a:spcBef>
                <a:spcPts val="0"/>
              </a:spcBef>
              <a:buClr>
                <a:schemeClr val="tx2"/>
              </a:buClr>
              <a:buSzPct val="90000"/>
              <a:buFont typeface="Arial" panose="020B0604020202020204" pitchFamily="34" charset="0"/>
              <a:buChar char="•"/>
            </a:pPr>
            <a:r>
              <a:rPr lang="ru-RU" sz="7200" dirty="0">
                <a:solidFill>
                  <a:srgbClr val="000000"/>
                </a:solidFill>
              </a:rPr>
              <a:t>Пассивный и активный режим обнаружения</a:t>
            </a:r>
          </a:p>
          <a:p>
            <a:pPr marL="1371600" indent="-1371600" algn="l">
              <a:buFont typeface="Arial" panose="020B0604020202020204" pitchFamily="34" charset="0"/>
              <a:buChar char="•"/>
            </a:pPr>
            <a:endParaRPr lang="en-US" sz="6400" dirty="0">
              <a:solidFill>
                <a:srgbClr val="000000"/>
              </a:solidFill>
            </a:endParaRPr>
          </a:p>
          <a:p>
            <a:pPr marL="1956040" lvl="2" indent="-1371600">
              <a:buFont typeface="Arial" panose="020B0604020202020204" pitchFamily="34" charset="0"/>
              <a:buChar char="•"/>
            </a:pPr>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spTree>
    <p:extLst>
      <p:ext uri="{BB962C8B-B14F-4D97-AF65-F5344CB8AC3E}">
        <p14:creationId xmlns:p14="http://schemas.microsoft.com/office/powerpoint/2010/main" val="15679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беспроводной локальной сети </a:t>
            </a:r>
            <a:r>
              <a:rPr lang="en-US" dirty="0"/>
              <a:t/>
            </a:r>
            <a:br>
              <a:rPr lang="en-US" dirty="0"/>
            </a:br>
            <a:r>
              <a:rPr lang="ru-RU" sz="9600"/>
              <a:t>802.11 Wireless Topology Modes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200"/>
            <a:ext cx="15646400" cy="12293600"/>
          </a:xfrm>
        </p:spPr>
        <p:txBody>
          <a:bodyPr/>
          <a:lstStyle/>
          <a:p>
            <a:pPr marL="292340" lvl="1" indent="0">
              <a:buNone/>
            </a:pPr>
            <a:r>
              <a:rPr lang="ru-RU" b="1" dirty="0">
                <a:solidFill>
                  <a:srgbClr val="000000"/>
                </a:solidFill>
              </a:rPr>
              <a:t>Режим  </a:t>
            </a:r>
            <a:r>
              <a:rPr lang="ru-RU" b="1" dirty="0" err="1">
                <a:solidFill>
                  <a:srgbClr val="000000"/>
                </a:solidFill>
              </a:rPr>
              <a:t>Ad-hoc</a:t>
            </a:r>
            <a:r>
              <a:rPr lang="ru-RU" b="1" dirty="0">
                <a:solidFill>
                  <a:srgbClr val="000000"/>
                </a:solidFill>
              </a:rPr>
              <a:t> - </a:t>
            </a:r>
            <a:r>
              <a:rPr lang="ru-RU" dirty="0">
                <a:solidFill>
                  <a:srgbClr val="000000"/>
                </a:solidFill>
              </a:rPr>
              <a:t>Используется для подключения клиентов </a:t>
            </a:r>
            <a:r>
              <a:rPr lang="ru-RU" dirty="0" err="1">
                <a:solidFill>
                  <a:srgbClr val="000000"/>
                </a:solidFill>
              </a:rPr>
              <a:t>одноранговым</a:t>
            </a:r>
            <a:r>
              <a:rPr lang="ru-RU" dirty="0">
                <a:solidFill>
                  <a:srgbClr val="000000"/>
                </a:solidFill>
              </a:rPr>
              <a:t> способом без точки доступа .</a:t>
            </a:r>
          </a:p>
          <a:p>
            <a:pPr marL="292340" lvl="1" indent="0">
              <a:buNone/>
            </a:pPr>
            <a:endParaRPr lang="en-US" dirty="0">
              <a:solidFill>
                <a:srgbClr val="000000"/>
              </a:solidFill>
            </a:endParaRPr>
          </a:p>
          <a:p>
            <a:pPr marL="292340" lvl="1" indent="0">
              <a:buNone/>
            </a:pPr>
            <a:r>
              <a:rPr lang="ru-RU" b="1" dirty="0">
                <a:solidFill>
                  <a:srgbClr val="000000"/>
                </a:solidFill>
              </a:rPr>
              <a:t>Инфраструктурный режим - </a:t>
            </a:r>
            <a:r>
              <a:rPr lang="ru-RU" dirty="0">
                <a:solidFill>
                  <a:srgbClr val="000000"/>
                </a:solidFill>
              </a:rPr>
              <a:t>Используется для подключения клиентов к сети с использованием точки доступа.</a:t>
            </a:r>
          </a:p>
          <a:p>
            <a:pPr marL="292340" lvl="1" indent="0">
              <a:buNone/>
            </a:pPr>
            <a:endParaRPr lang="en-US" dirty="0">
              <a:solidFill>
                <a:srgbClr val="000000"/>
              </a:solidFill>
            </a:endParaRPr>
          </a:p>
          <a:p>
            <a:pPr marL="292340" lvl="1" indent="0">
              <a:buNone/>
            </a:pPr>
            <a:r>
              <a:rPr lang="ru-RU" b="1" dirty="0">
                <a:solidFill>
                  <a:srgbClr val="000000"/>
                </a:solidFill>
              </a:rPr>
              <a:t>Использование мобильного телефона в качестве точки доступа в Интернет</a:t>
            </a:r>
            <a:r>
              <a:rPr lang="ru-RU" dirty="0">
                <a:solidFill>
                  <a:srgbClr val="000000"/>
                </a:solidFill>
              </a:rPr>
              <a:t> это когда смартфон или планшет с сотовым доступом к данным включен для создания личной точки </a:t>
            </a:r>
            <a:r>
              <a:rPr lang="ru-RU" dirty="0" err="1">
                <a:solidFill>
                  <a:srgbClr val="000000"/>
                </a:solidFill>
              </a:rPr>
              <a:t>доступаПринципы</a:t>
            </a:r>
            <a:r>
              <a:rPr lang="ru-RU" dirty="0">
                <a:solidFill>
                  <a:srgbClr val="000000"/>
                </a:solidFill>
              </a:rPr>
              <a:t> работы беспроводной локальной сети</a:t>
            </a:r>
          </a:p>
          <a:p>
            <a:pPr marL="1956040" lvl="2" indent="-1371600">
              <a:buFont typeface="Arial" panose="020B0604020202020204" pitchFamily="34" charset="0"/>
              <a:buChar char="•"/>
            </a:pPr>
            <a:endParaRPr lang="en-US" sz="4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a:p>
            <a:pPr marL="0" indent="0" algn="l"/>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p:txBody>
      </p:sp>
      <p:pic>
        <p:nvPicPr>
          <p:cNvPr id="4" name="Picture 3">
            <a:extLst>
              <a:ext uri="{FF2B5EF4-FFF2-40B4-BE49-F238E27FC236}">
                <a16:creationId xmlns:a16="http://schemas.microsoft.com/office/drawing/2014/main" xmlns="" id="{E9A94BD8-E440-4B1C-81A0-9FC976B296BE}"/>
              </a:ext>
            </a:extLst>
          </p:cNvPr>
          <p:cNvPicPr>
            <a:picLocks noChangeAspect="1"/>
          </p:cNvPicPr>
          <p:nvPr/>
        </p:nvPicPr>
        <p:blipFill>
          <a:blip r:embed="rId3"/>
          <a:stretch>
            <a:fillRect/>
          </a:stretch>
        </p:blipFill>
        <p:spPr>
          <a:xfrm>
            <a:off x="21355046" y="3487858"/>
            <a:ext cx="7239004" cy="1606516"/>
          </a:xfrm>
          <a:prstGeom prst="rect">
            <a:avLst/>
          </a:prstGeom>
        </p:spPr>
      </p:pic>
      <p:pic>
        <p:nvPicPr>
          <p:cNvPr id="5" name="Picture 4">
            <a:extLst>
              <a:ext uri="{FF2B5EF4-FFF2-40B4-BE49-F238E27FC236}">
                <a16:creationId xmlns:a16="http://schemas.microsoft.com/office/drawing/2014/main" xmlns="" id="{83CA18F1-28EA-4171-8BAF-7BC7ED4193E0}"/>
              </a:ext>
            </a:extLst>
          </p:cNvPr>
          <p:cNvPicPr>
            <a:picLocks noChangeAspect="1"/>
          </p:cNvPicPr>
          <p:nvPr/>
        </p:nvPicPr>
        <p:blipFill>
          <a:blip r:embed="rId4"/>
          <a:stretch>
            <a:fillRect/>
          </a:stretch>
        </p:blipFill>
        <p:spPr>
          <a:xfrm>
            <a:off x="20802600" y="6636694"/>
            <a:ext cx="7988304" cy="5947340"/>
          </a:xfrm>
          <a:prstGeom prst="rect">
            <a:avLst/>
          </a:prstGeom>
        </p:spPr>
      </p:pic>
      <p:pic>
        <p:nvPicPr>
          <p:cNvPr id="7" name="Picture 6">
            <a:extLst>
              <a:ext uri="{FF2B5EF4-FFF2-40B4-BE49-F238E27FC236}">
                <a16:creationId xmlns:a16="http://schemas.microsoft.com/office/drawing/2014/main" xmlns="" id="{6E53D82F-07E3-4941-9CD1-FDF6E674759F}"/>
              </a:ext>
            </a:extLst>
          </p:cNvPr>
          <p:cNvPicPr>
            <a:picLocks noChangeAspect="1"/>
          </p:cNvPicPr>
          <p:nvPr/>
        </p:nvPicPr>
        <p:blipFill>
          <a:blip r:embed="rId5"/>
          <a:stretch>
            <a:fillRect/>
          </a:stretch>
        </p:blipFill>
        <p:spPr>
          <a:xfrm>
            <a:off x="20802600" y="13103030"/>
            <a:ext cx="8705848" cy="4364116"/>
          </a:xfrm>
          <a:prstGeom prst="rect">
            <a:avLst/>
          </a:prstGeom>
        </p:spPr>
      </p:pic>
    </p:spTree>
    <p:extLst>
      <p:ext uri="{BB962C8B-B14F-4D97-AF65-F5344CB8AC3E}">
        <p14:creationId xmlns:p14="http://schemas.microsoft.com/office/powerpoint/2010/main" val="39569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беспроводной локальной сети </a:t>
            </a:r>
            <a:r>
              <a:rPr lang="en-US" dirty="0"/>
              <a:t/>
            </a:r>
            <a:br>
              <a:rPr lang="en-US" dirty="0"/>
            </a:br>
            <a:r>
              <a:rPr lang="ru-RU" sz="9600"/>
              <a:t>BSS и ESS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200"/>
            <a:ext cx="15646400" cy="12293600"/>
          </a:xfrm>
        </p:spPr>
        <p:txBody>
          <a:bodyPr/>
          <a:lstStyle/>
          <a:p>
            <a:pPr marL="292340" lvl="1" indent="0">
              <a:buNone/>
            </a:pPr>
            <a:r>
              <a:rPr lang="ru-RU" sz="7200" dirty="0">
                <a:solidFill>
                  <a:srgbClr val="000000"/>
                </a:solidFill>
              </a:rPr>
              <a:t>Режим инфраструктуры определяет два блока топологии:</a:t>
            </a:r>
          </a:p>
          <a:p>
            <a:pPr marL="292340" lvl="1" indent="0">
              <a:buNone/>
            </a:pPr>
            <a:r>
              <a:rPr lang="ru-RU" sz="6400" b="1" dirty="0">
                <a:solidFill>
                  <a:srgbClr val="000000"/>
                </a:solidFill>
              </a:rPr>
              <a:t>Базовый набор услуг (BSS)</a:t>
            </a:r>
          </a:p>
          <a:p>
            <a:pPr lvl="2">
              <a:lnSpc>
                <a:spcPct val="100000"/>
              </a:lnSpc>
              <a:spcBef>
                <a:spcPts val="1200"/>
              </a:spcBef>
              <a:spcAft>
                <a:spcPts val="400"/>
              </a:spcAft>
            </a:pPr>
            <a:r>
              <a:rPr lang="ru-RU" sz="5600" dirty="0">
                <a:solidFill>
                  <a:srgbClr val="000000"/>
                </a:solidFill>
              </a:rPr>
              <a:t>Использует одну точку доступа для соединения всех связанных беспроводных клиентов.</a:t>
            </a:r>
          </a:p>
          <a:p>
            <a:pPr lvl="2">
              <a:lnSpc>
                <a:spcPct val="100000"/>
              </a:lnSpc>
              <a:spcBef>
                <a:spcPts val="1200"/>
              </a:spcBef>
              <a:spcAft>
                <a:spcPts val="400"/>
              </a:spcAft>
            </a:pPr>
            <a:r>
              <a:rPr lang="ru-RU" sz="5600" dirty="0">
                <a:solidFill>
                  <a:srgbClr val="000000"/>
                </a:solidFill>
              </a:rPr>
              <a:t>Клиенты в разных BSS не могут общаться.</a:t>
            </a:r>
          </a:p>
          <a:p>
            <a:pPr marL="292340" lvl="1" indent="0">
              <a:buNone/>
            </a:pPr>
            <a:r>
              <a:rPr lang="ru-RU" sz="6400" b="1" dirty="0">
                <a:solidFill>
                  <a:srgbClr val="000000"/>
                </a:solidFill>
              </a:rPr>
              <a:t>Расширенный набор сервисов (ESS)</a:t>
            </a:r>
          </a:p>
          <a:p>
            <a:pPr lvl="2">
              <a:lnSpc>
                <a:spcPct val="100000"/>
              </a:lnSpc>
              <a:spcBef>
                <a:spcPts val="1200"/>
              </a:spcBef>
              <a:spcAft>
                <a:spcPts val="400"/>
              </a:spcAft>
            </a:pPr>
            <a:r>
              <a:rPr lang="ru-RU" sz="5600" dirty="0">
                <a:solidFill>
                  <a:srgbClr val="000000"/>
                </a:solidFill>
              </a:rPr>
              <a:t>ESS - это объединение двух или более BSS, связанных между собой проводным DS.</a:t>
            </a:r>
          </a:p>
          <a:p>
            <a:pPr lvl="2">
              <a:lnSpc>
                <a:spcPct val="100000"/>
              </a:lnSpc>
              <a:spcBef>
                <a:spcPts val="1200"/>
              </a:spcBef>
              <a:spcAft>
                <a:spcPts val="400"/>
              </a:spcAft>
            </a:pPr>
            <a:r>
              <a:rPr lang="ru-RU" sz="5600" dirty="0">
                <a:solidFill>
                  <a:srgbClr val="000000"/>
                </a:solidFill>
              </a:rPr>
              <a:t>Клиенты в каждом BSS могут общаться через ESS.</a:t>
            </a:r>
          </a:p>
          <a:p>
            <a:pPr marL="1956040" lvl="2" indent="-1371600">
              <a:buFont typeface="Arial" panose="020B0604020202020204" pitchFamily="34" charset="0"/>
              <a:buChar char="•"/>
            </a:pPr>
            <a:endParaRPr lang="en-US" sz="8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2" name="Picture 1">
            <a:extLst>
              <a:ext uri="{FF2B5EF4-FFF2-40B4-BE49-F238E27FC236}">
                <a16:creationId xmlns:a16="http://schemas.microsoft.com/office/drawing/2014/main" xmlns="" id="{BE3D8EED-B731-4917-9AD8-E3E1AEBCF6E5}"/>
              </a:ext>
            </a:extLst>
          </p:cNvPr>
          <p:cNvPicPr>
            <a:picLocks noChangeAspect="1"/>
          </p:cNvPicPr>
          <p:nvPr/>
        </p:nvPicPr>
        <p:blipFill>
          <a:blip r:embed="rId3"/>
          <a:stretch>
            <a:fillRect/>
          </a:stretch>
        </p:blipFill>
        <p:spPr>
          <a:xfrm>
            <a:off x="18288002" y="2133602"/>
            <a:ext cx="14820900" cy="7581900"/>
          </a:xfrm>
          <a:prstGeom prst="rect">
            <a:avLst/>
          </a:prstGeom>
        </p:spPr>
      </p:pic>
      <p:pic>
        <p:nvPicPr>
          <p:cNvPr id="8" name="Picture 7">
            <a:extLst>
              <a:ext uri="{FF2B5EF4-FFF2-40B4-BE49-F238E27FC236}">
                <a16:creationId xmlns:a16="http://schemas.microsoft.com/office/drawing/2014/main" xmlns="" id="{5DD726AF-EC63-4AA6-A72D-6E4FBAE584EF}"/>
              </a:ext>
            </a:extLst>
          </p:cNvPr>
          <p:cNvPicPr>
            <a:picLocks noChangeAspect="1"/>
          </p:cNvPicPr>
          <p:nvPr/>
        </p:nvPicPr>
        <p:blipFill>
          <a:blip r:embed="rId4"/>
          <a:stretch>
            <a:fillRect/>
          </a:stretch>
        </p:blipFill>
        <p:spPr>
          <a:xfrm>
            <a:off x="18675352" y="10320868"/>
            <a:ext cx="14706600" cy="8153400"/>
          </a:xfrm>
          <a:prstGeom prst="rect">
            <a:avLst/>
          </a:prstGeom>
        </p:spPr>
      </p:pic>
    </p:spTree>
    <p:extLst>
      <p:ext uri="{BB962C8B-B14F-4D97-AF65-F5344CB8AC3E}">
        <p14:creationId xmlns:p14="http://schemas.microsoft.com/office/powerpoint/2010/main" val="103755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беспроводной локальной сети </a:t>
            </a:r>
            <a:r>
              <a:rPr lang="en-US" dirty="0"/>
              <a:t/>
            </a:r>
            <a:br>
              <a:rPr lang="en-US" dirty="0"/>
            </a:br>
            <a:r>
              <a:rPr lang="ru-RU" sz="9600"/>
              <a:t>Стурктура кадра 802.11</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202"/>
            <a:ext cx="31654752" cy="2624636"/>
          </a:xfrm>
        </p:spPr>
        <p:txBody>
          <a:bodyPr/>
          <a:lstStyle/>
          <a:p>
            <a:pPr marL="292340" lvl="1" indent="0">
              <a:buNone/>
            </a:pPr>
            <a:r>
              <a:rPr lang="ru-RU" sz="7200">
                <a:solidFill>
                  <a:srgbClr val="000000"/>
                </a:solidFill>
              </a:rPr>
              <a:t>Формат кадра 802.11 аналогичен формату кадра Ethernet, за исключением того, что он содержит больше полей, как показано на рисунке.</a:t>
            </a: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4" name="Picture 3">
            <a:extLst>
              <a:ext uri="{FF2B5EF4-FFF2-40B4-BE49-F238E27FC236}">
                <a16:creationId xmlns:a16="http://schemas.microsoft.com/office/drawing/2014/main" xmlns="" id="{6E77E2DF-CEC7-4D3D-A43A-E3E43BFE0723}"/>
              </a:ext>
            </a:extLst>
          </p:cNvPr>
          <p:cNvPicPr>
            <a:picLocks noChangeAspect="1"/>
          </p:cNvPicPr>
          <p:nvPr/>
        </p:nvPicPr>
        <p:blipFill>
          <a:blip r:embed="rId3"/>
          <a:stretch>
            <a:fillRect/>
          </a:stretch>
        </p:blipFill>
        <p:spPr>
          <a:xfrm>
            <a:off x="7200900" y="6764838"/>
            <a:ext cx="22174200" cy="11450156"/>
          </a:xfrm>
          <a:prstGeom prst="rect">
            <a:avLst/>
          </a:prstGeom>
        </p:spPr>
      </p:pic>
    </p:spTree>
    <p:extLst>
      <p:ext uri="{BB962C8B-B14F-4D97-AF65-F5344CB8AC3E}">
        <p14:creationId xmlns:p14="http://schemas.microsoft.com/office/powerpoint/2010/main" val="4282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беспроводной локальной сети</a:t>
            </a:r>
            <a:r>
              <a:rPr lang="en-US" dirty="0"/>
              <a:t/>
            </a:r>
            <a:br>
              <a:rPr lang="en-US" dirty="0"/>
            </a:br>
            <a:r>
              <a:rPr lang="ru-RU" sz="9600"/>
              <a:t>CSMA/CA</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2927350"/>
            <a:ext cx="31654752" cy="15398748"/>
          </a:xfrm>
        </p:spPr>
        <p:txBody>
          <a:bodyPr/>
          <a:lstStyle/>
          <a:p>
            <a:pPr marL="292340" lvl="1" indent="0">
              <a:buNone/>
            </a:pPr>
            <a:r>
              <a:rPr lang="ru-RU" dirty="0">
                <a:solidFill>
                  <a:srgbClr val="000000"/>
                </a:solidFill>
              </a:rPr>
              <a:t>Сети WLAN полудуплексные, и клиент не может «слышать» во время отправки, что делает невозможным обнаружение коллизии. </a:t>
            </a:r>
          </a:p>
          <a:p>
            <a:pPr marL="292340" lvl="1" indent="0">
              <a:buNone/>
            </a:pPr>
            <a:r>
              <a:rPr lang="ru-RU" dirty="0">
                <a:solidFill>
                  <a:srgbClr val="000000"/>
                </a:solidFill>
              </a:rPr>
              <a:t>Чтобы решить эту проблему, WLAN используют многостанционный доступ с контролем несущей и предотвращение коллизий (CSMA/CA) в качестве метода определения того, как и когда отправлять данные в сеть. Беспроводной клиент делает следующее:</a:t>
            </a:r>
          </a:p>
          <a:p>
            <a:pPr marL="1663940" lvl="1" indent="-1371600">
              <a:buFont typeface="+mj-lt"/>
              <a:buAutoNum type="arabicPeriod"/>
            </a:pPr>
            <a:r>
              <a:rPr lang="ru-RU" dirty="0">
                <a:solidFill>
                  <a:srgbClr val="000000"/>
                </a:solidFill>
              </a:rPr>
              <a:t>Прослушивает канал, чтобы увидеть, не занят ли он, что означает, что он чувствует, что в данный момент на канале нет другого трафика.</a:t>
            </a:r>
          </a:p>
          <a:p>
            <a:pPr marL="1663940" lvl="1" indent="-1371600">
              <a:buFont typeface="+mj-lt"/>
              <a:buAutoNum type="arabicPeriod"/>
            </a:pPr>
            <a:r>
              <a:rPr lang="ru-RU" dirty="0">
                <a:solidFill>
                  <a:srgbClr val="000000"/>
                </a:solidFill>
              </a:rPr>
              <a:t>Отправляет сообщение о готовности к отправке (RTS) в точку доступа для запроса выделенного доступа к сети.</a:t>
            </a:r>
          </a:p>
          <a:p>
            <a:pPr marL="1663940" lvl="1" indent="-1371600">
              <a:buFont typeface="+mj-lt"/>
              <a:buAutoNum type="arabicPeriod"/>
            </a:pPr>
            <a:r>
              <a:rPr lang="ru-RU" dirty="0">
                <a:solidFill>
                  <a:srgbClr val="000000"/>
                </a:solidFill>
              </a:rPr>
              <a:t>Получает сообщение очистки для отправки (CTS) от точки доступа, предоставляющей доступ к отправке.</a:t>
            </a:r>
          </a:p>
          <a:p>
            <a:pPr marL="1663940" lvl="1" indent="-1371600">
              <a:buFont typeface="+mj-lt"/>
              <a:buAutoNum type="arabicPeriod"/>
            </a:pPr>
            <a:r>
              <a:rPr lang="ru-RU" dirty="0">
                <a:solidFill>
                  <a:srgbClr val="000000"/>
                </a:solidFill>
              </a:rPr>
              <a:t>Если беспроводной клиент не получает сообщение CTS, он ожидает случайное количество времени, прежде чем перезапустить процесс.</a:t>
            </a:r>
          </a:p>
          <a:p>
            <a:pPr marL="1663940" lvl="1" indent="-1371600">
              <a:buFont typeface="+mj-lt"/>
              <a:buAutoNum type="arabicPeriod"/>
            </a:pPr>
            <a:r>
              <a:rPr lang="ru-RU" dirty="0">
                <a:solidFill>
                  <a:srgbClr val="000000"/>
                </a:solidFill>
              </a:rPr>
              <a:t>Передача данных</a:t>
            </a:r>
          </a:p>
          <a:p>
            <a:pPr marL="1663940" lvl="1" indent="-1371600">
              <a:buFont typeface="+mj-lt"/>
              <a:buAutoNum type="arabicPeriod"/>
            </a:pPr>
            <a:r>
              <a:rPr lang="ru-RU" dirty="0">
                <a:solidFill>
                  <a:srgbClr val="000000"/>
                </a:solidFill>
              </a:rPr>
              <a:t>Все передачи подтверждены. Если беспроводной клиент не получает подтверждение, он предполагает, что произошло столкновение, и перезапускает процесс.</a:t>
            </a:r>
          </a:p>
          <a:p>
            <a:pPr marL="292340" lvl="1" indent="0">
              <a:buNone/>
            </a:pPr>
            <a:endParaRPr lang="en-US" dirty="0">
              <a:solidFill>
                <a:srgbClr val="000000"/>
              </a:solidFill>
            </a:endParaRPr>
          </a:p>
          <a:p>
            <a:pPr marL="292340" lvl="1" indent="0">
              <a:buNone/>
            </a:pPr>
            <a:endParaRPr lang="en-US" dirty="0">
              <a:solidFill>
                <a:srgbClr val="000000"/>
              </a:solidFill>
            </a:endParaRPr>
          </a:p>
          <a:p>
            <a:pPr marL="292340" lvl="1" indent="0">
              <a:buNone/>
            </a:pPr>
            <a:endParaRPr lang="en-US" dirty="0">
              <a:solidFill>
                <a:srgbClr val="000000"/>
              </a:solidFill>
            </a:endParaRPr>
          </a:p>
          <a:p>
            <a:pPr marL="0" indent="0" algn="l"/>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p:txBody>
      </p:sp>
    </p:spTree>
    <p:extLst>
      <p:ext uri="{BB962C8B-B14F-4D97-AF65-F5344CB8AC3E}">
        <p14:creationId xmlns:p14="http://schemas.microsoft.com/office/powerpoint/2010/main" val="278100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беспроводной локальной сети </a:t>
            </a:r>
            <a:r>
              <a:rPr lang="en-US" dirty="0"/>
              <a:t/>
            </a:r>
            <a:br>
              <a:rPr lang="en-US" dirty="0"/>
            </a:br>
            <a:r>
              <a:rPr lang="ru-RU" sz="9600"/>
              <a:t>Ассоциация беспроводных клиентов и точек доступа (Продолжение)</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198"/>
            <a:ext cx="14960600" cy="10414004"/>
          </a:xfrm>
        </p:spPr>
        <p:txBody>
          <a:bodyPr/>
          <a:lstStyle/>
          <a:p>
            <a:pPr marL="292340" lvl="1" indent="0">
              <a:buNone/>
            </a:pPr>
            <a:r>
              <a:rPr lang="ru-RU" sz="6400" dirty="0">
                <a:solidFill>
                  <a:srgbClr val="000000"/>
                </a:solidFill>
              </a:rPr>
              <a:t>Для того чтобы беспроводные устройства могли осуществлять обмен данными по сети, для них требуется сначала выполнить ассоциацию с точкой доступа или беспроводным маршрутизатором.</a:t>
            </a:r>
          </a:p>
          <a:p>
            <a:pPr marL="292340" lvl="1" indent="0">
              <a:buNone/>
            </a:pPr>
            <a:r>
              <a:rPr lang="ru-RU" sz="6400" dirty="0">
                <a:solidFill>
                  <a:srgbClr val="000000"/>
                </a:solidFill>
              </a:rPr>
              <a:t>Беспроводные устройства завершают следующий трехэтапный процесс:</a:t>
            </a:r>
          </a:p>
          <a:p>
            <a:pPr marL="1435340" lvl="1" indent="-1143000"/>
            <a:r>
              <a:rPr lang="ru-RU" dirty="0">
                <a:solidFill>
                  <a:srgbClr val="000000"/>
                </a:solidFill>
              </a:rPr>
              <a:t>Обнаружение беспроводной точки доступа.</a:t>
            </a:r>
          </a:p>
          <a:p>
            <a:pPr marL="1435340" lvl="1" indent="-1143000"/>
            <a:r>
              <a:rPr lang="ru-RU" dirty="0">
                <a:solidFill>
                  <a:srgbClr val="000000"/>
                </a:solidFill>
              </a:rPr>
              <a:t>аутентификация в этой точке доступа;</a:t>
            </a:r>
          </a:p>
          <a:p>
            <a:pPr marL="1435340" lvl="1" indent="-1143000"/>
            <a:r>
              <a:rPr lang="ru-RU" dirty="0">
                <a:solidFill>
                  <a:srgbClr val="000000"/>
                </a:solidFill>
              </a:rPr>
              <a:t>установка связи с этой точкой доступа.</a:t>
            </a:r>
          </a:p>
          <a:p>
            <a:pPr marL="292340" lvl="1" indent="0">
              <a:buNone/>
            </a:pPr>
            <a:endParaRPr lang="en-US" sz="6400" dirty="0">
              <a:solidFill>
                <a:srgbClr val="000000"/>
              </a:solidFill>
            </a:endParaRPr>
          </a:p>
          <a:p>
            <a:pPr marL="292340" lvl="1" indent="0">
              <a:buNone/>
            </a:pPr>
            <a:endParaRPr lang="en-US" sz="6400" dirty="0">
              <a:solidFill>
                <a:srgbClr val="000000"/>
              </a:solidFill>
            </a:endParaRPr>
          </a:p>
          <a:p>
            <a:pPr marL="292340" lvl="1" indent="0">
              <a:buNone/>
            </a:pPr>
            <a:endParaRPr lang="en-US" dirty="0">
              <a:solidFill>
                <a:srgbClr val="000000"/>
              </a:solidFill>
            </a:endParaRPr>
          </a:p>
          <a:p>
            <a:pPr marL="0" indent="0" algn="l"/>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p:txBody>
      </p:sp>
      <p:pic>
        <p:nvPicPr>
          <p:cNvPr id="2" name="Picture 1">
            <a:extLst>
              <a:ext uri="{FF2B5EF4-FFF2-40B4-BE49-F238E27FC236}">
                <a16:creationId xmlns:a16="http://schemas.microsoft.com/office/drawing/2014/main" xmlns="" id="{5162E844-B4B3-499A-A303-0676D66D3340}"/>
              </a:ext>
            </a:extLst>
          </p:cNvPr>
          <p:cNvPicPr>
            <a:picLocks noChangeAspect="1"/>
          </p:cNvPicPr>
          <p:nvPr/>
        </p:nvPicPr>
        <p:blipFill>
          <a:blip r:embed="rId3"/>
          <a:stretch>
            <a:fillRect/>
          </a:stretch>
        </p:blipFill>
        <p:spPr>
          <a:xfrm>
            <a:off x="17145270" y="6763216"/>
            <a:ext cx="18344884" cy="9727272"/>
          </a:xfrm>
          <a:prstGeom prst="rect">
            <a:avLst/>
          </a:prstGeom>
        </p:spPr>
      </p:pic>
    </p:spTree>
    <p:extLst>
      <p:ext uri="{BB962C8B-B14F-4D97-AF65-F5344CB8AC3E}">
        <p14:creationId xmlns:p14="http://schemas.microsoft.com/office/powerpoint/2010/main" val="27054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беспроводной локальной сети </a:t>
            </a:r>
            <a:r>
              <a:rPr lang="en-US" dirty="0"/>
              <a:t/>
            </a:r>
            <a:br>
              <a:rPr lang="en-US" dirty="0"/>
            </a:br>
            <a:r>
              <a:rPr lang="ru-RU" sz="9600"/>
              <a:t>Ассоциация беспроводных клиентов и точек доступа (Продолжение)</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198"/>
            <a:ext cx="31654752" cy="10414004"/>
          </a:xfrm>
        </p:spPr>
        <p:txBody>
          <a:bodyPr/>
          <a:lstStyle/>
          <a:p>
            <a:pPr marL="292340" lvl="1" indent="0">
              <a:buNone/>
            </a:pPr>
            <a:r>
              <a:rPr lang="ru-RU" sz="7200">
                <a:solidFill>
                  <a:srgbClr val="000000"/>
                </a:solidFill>
              </a:rPr>
              <a:t>Для подключения друг к другу беспроводной клиент и точка доступа должны согласовать специальные параметры.</a:t>
            </a:r>
          </a:p>
          <a:p>
            <a:pPr marL="1435340" lvl="1" indent="-1143000"/>
            <a:r>
              <a:rPr lang="ru-RU" sz="6400" b="1">
                <a:solidFill>
                  <a:srgbClr val="000000"/>
                </a:solidFill>
              </a:rPr>
              <a:t>SSID</a:t>
            </a:r>
            <a:r>
              <a:rPr lang="ru-RU" sz="6400">
                <a:solidFill>
                  <a:srgbClr val="000000"/>
                </a:solidFill>
              </a:rPr>
              <a:t> –Клиент должен знать имя сети для подключения.</a:t>
            </a:r>
          </a:p>
          <a:p>
            <a:pPr marL="1435340" lvl="1" indent="-1143000"/>
            <a:r>
              <a:rPr lang="ru-RU" sz="6400" b="1">
                <a:solidFill>
                  <a:srgbClr val="000000"/>
                </a:solidFill>
              </a:rPr>
              <a:t>Пароль</a:t>
            </a:r>
            <a:r>
              <a:rPr lang="ru-RU" sz="6400">
                <a:solidFill>
                  <a:srgbClr val="000000"/>
                </a:solidFill>
              </a:rPr>
              <a:t> – (Пароль)требуется для аутентификации беспроводного клиента в точке доступа.</a:t>
            </a:r>
          </a:p>
          <a:p>
            <a:pPr marL="1435340" lvl="1" indent="-1143000"/>
            <a:r>
              <a:rPr lang="ru-RU" sz="6400" b="1">
                <a:solidFill>
                  <a:srgbClr val="000000"/>
                </a:solidFill>
              </a:rPr>
              <a:t>Режим  сети  </a:t>
            </a:r>
            <a:r>
              <a:rPr lang="ru-RU" sz="6400">
                <a:solidFill>
                  <a:srgbClr val="000000"/>
                </a:solidFill>
              </a:rPr>
              <a:t>– Используемый стандарт 802.11.</a:t>
            </a:r>
          </a:p>
          <a:p>
            <a:pPr marL="1435340" lvl="1" indent="-1143000"/>
            <a:r>
              <a:rPr lang="ru-RU" sz="6400">
                <a:solidFill>
                  <a:srgbClr val="000000"/>
                </a:solidFill>
              </a:rPr>
              <a:t>Security mode (Режим безопасности)</a:t>
            </a:r>
            <a:r>
              <a:rPr lang="ru-RU" sz="6400" b="1">
                <a:solidFill>
                  <a:srgbClr val="000000"/>
                </a:solidFill>
              </a:rPr>
              <a:t> — это настройки параметров безопасности (WEP, WPA или WPA2).</a:t>
            </a:r>
          </a:p>
          <a:p>
            <a:pPr marL="1435340" lvl="1" indent="-1143000"/>
            <a:r>
              <a:rPr lang="ru-RU" sz="6400" b="1">
                <a:solidFill>
                  <a:srgbClr val="000000"/>
                </a:solidFill>
              </a:rPr>
              <a:t>Настройки каналов  </a:t>
            </a:r>
            <a:r>
              <a:rPr lang="ru-RU" sz="6400">
                <a:solidFill>
                  <a:srgbClr val="000000"/>
                </a:solidFill>
              </a:rPr>
              <a:t>– Используемые полосы частот.</a:t>
            </a:r>
          </a:p>
          <a:p>
            <a:pPr marL="292340" lvl="1" indent="0">
              <a:buNone/>
            </a:pPr>
            <a:endParaRPr lang="en-US" sz="7200" dirty="0">
              <a:solidFill>
                <a:srgbClr val="000000"/>
              </a:solidFill>
            </a:endParaRPr>
          </a:p>
          <a:p>
            <a:pPr marL="292340" lvl="1" indent="0">
              <a:buNone/>
            </a:pPr>
            <a:endParaRPr lang="en-US" sz="7200" dirty="0">
              <a:solidFill>
                <a:srgbClr val="000000"/>
              </a:solidFill>
            </a:endParaRPr>
          </a:p>
          <a:p>
            <a:pPr marL="292340" lvl="1" indent="0">
              <a:buNone/>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spTree>
    <p:extLst>
      <p:ext uri="{BB962C8B-B14F-4D97-AF65-F5344CB8AC3E}">
        <p14:creationId xmlns:p14="http://schemas.microsoft.com/office/powerpoint/2010/main" val="245508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беспроводной локальной сети </a:t>
            </a:r>
            <a:r>
              <a:rPr lang="en-US" dirty="0"/>
              <a:t/>
            </a:r>
            <a:br>
              <a:rPr lang="en-US" dirty="0"/>
            </a:br>
            <a:r>
              <a:rPr lang="ru-RU" sz="9600"/>
              <a:t>Пассивный и активный режим обнаружения</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10" y="2927350"/>
            <a:ext cx="15989292" cy="16313148"/>
          </a:xfrm>
        </p:spPr>
        <p:txBody>
          <a:bodyPr/>
          <a:lstStyle/>
          <a:p>
            <a:pPr marL="0" indent="0" algn="l"/>
            <a:r>
              <a:rPr lang="ru-RU" sz="5600" dirty="0">
                <a:solidFill>
                  <a:srgbClr val="000000"/>
                </a:solidFill>
              </a:rPr>
              <a:t>Беспроводные клиенты подключаются к точке доступа, используя для этого процесс сканирования (поиска). </a:t>
            </a:r>
          </a:p>
          <a:p>
            <a:pPr marL="1663940" lvl="1" indent="-1371600">
              <a:buFont typeface="Arial" panose="020B0604020202020204" pitchFamily="34" charset="0"/>
              <a:buChar char="•"/>
            </a:pPr>
            <a:r>
              <a:rPr lang="ru-RU" dirty="0">
                <a:solidFill>
                  <a:srgbClr val="000000"/>
                </a:solidFill>
              </a:rPr>
              <a:t>Пассивный режим.</a:t>
            </a:r>
            <a:r>
              <a:rPr lang="ru-RU" b="1" dirty="0">
                <a:solidFill>
                  <a:srgbClr val="000000"/>
                </a:solidFill>
              </a:rPr>
              <a:t> Точка доступа открыто объявляет свою службу путем регулярной отправки кадров сигнала широковещательной рассылки, содержащих имя SSID, сведения о поддерживаемых стандартах и настройки безопасности.</a:t>
            </a:r>
          </a:p>
          <a:p>
            <a:pPr marL="1663940" lvl="1" indent="-1371600">
              <a:buFont typeface="Arial" panose="020B0604020202020204" pitchFamily="34" charset="0"/>
              <a:buChar char="•"/>
            </a:pPr>
            <a:r>
              <a:rPr lang="ru-RU" b="1" dirty="0">
                <a:solidFill>
                  <a:srgbClr val="000000"/>
                </a:solidFill>
              </a:rPr>
              <a:t>Активный режим.</a:t>
            </a:r>
            <a:r>
              <a:rPr lang="ru-RU" dirty="0">
                <a:solidFill>
                  <a:srgbClr val="000000"/>
                </a:solidFill>
              </a:rPr>
              <a:t> Беспроводные клиенты должны знать имя SSID. Беспроводной клиент инициирует процесс путем отправки по широковещательной рассылке кадра запроса поиска на несколько каналов.</a:t>
            </a:r>
            <a:r>
              <a:rPr lang="ru-RU" b="1" dirty="0">
                <a:solidFill>
                  <a:srgbClr val="000000"/>
                </a:solidFill>
              </a:rPr>
              <a:t> </a:t>
            </a:r>
          </a:p>
          <a:p>
            <a:pPr marL="1956040" lvl="2" indent="-1371600">
              <a:buFont typeface="Arial" panose="020B0604020202020204" pitchFamily="34" charset="0"/>
              <a:buChar char="•"/>
            </a:pPr>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a:p>
            <a:pPr marL="0" indent="0" algn="l"/>
            <a:endParaRPr lang="en-US" sz="5600" dirty="0">
              <a:solidFill>
                <a:srgbClr val="000000"/>
              </a:solidFill>
            </a:endParaRPr>
          </a:p>
          <a:p>
            <a:pPr marL="1371600" indent="-1371600" algn="l">
              <a:buFont typeface="Arial" panose="020B0604020202020204" pitchFamily="34" charset="0"/>
              <a:buChar char="•"/>
            </a:pPr>
            <a:endParaRPr lang="en-US" sz="5600" dirty="0">
              <a:solidFill>
                <a:srgbClr val="000000"/>
              </a:solidFill>
            </a:endParaRPr>
          </a:p>
        </p:txBody>
      </p:sp>
      <p:pic>
        <p:nvPicPr>
          <p:cNvPr id="4" name="Picture 3">
            <a:extLst>
              <a:ext uri="{FF2B5EF4-FFF2-40B4-BE49-F238E27FC236}">
                <a16:creationId xmlns:a16="http://schemas.microsoft.com/office/drawing/2014/main" xmlns="" id="{90D136F8-2584-410C-9668-B6E1046C53A8}"/>
              </a:ext>
            </a:extLst>
          </p:cNvPr>
          <p:cNvPicPr>
            <a:picLocks noChangeAspect="1"/>
          </p:cNvPicPr>
          <p:nvPr/>
        </p:nvPicPr>
        <p:blipFill>
          <a:blip r:embed="rId3"/>
          <a:stretch>
            <a:fillRect/>
          </a:stretch>
        </p:blipFill>
        <p:spPr>
          <a:xfrm>
            <a:off x="19812000" y="3950470"/>
            <a:ext cx="9816792" cy="6838948"/>
          </a:xfrm>
          <a:prstGeom prst="rect">
            <a:avLst/>
          </a:prstGeom>
        </p:spPr>
      </p:pic>
      <p:sp>
        <p:nvSpPr>
          <p:cNvPr id="10" name="Rectangle 9">
            <a:extLst>
              <a:ext uri="{FF2B5EF4-FFF2-40B4-BE49-F238E27FC236}">
                <a16:creationId xmlns:a16="http://schemas.microsoft.com/office/drawing/2014/main" xmlns="" id="{7BB98524-B210-49BE-AB9C-B15FC935C85F}"/>
              </a:ext>
            </a:extLst>
          </p:cNvPr>
          <p:cNvSpPr/>
          <p:nvPr/>
        </p:nvSpPr>
        <p:spPr>
          <a:xfrm>
            <a:off x="30441900" y="7055484"/>
            <a:ext cx="4838704" cy="1815882"/>
          </a:xfrm>
          <a:prstGeom prst="rect">
            <a:avLst/>
          </a:prstGeom>
        </p:spPr>
        <p:txBody>
          <a:bodyPr wrap="square">
            <a:spAutoFit/>
          </a:bodyPr>
          <a:lstStyle/>
          <a:p>
            <a:pPr rtl="0"/>
            <a:r>
              <a:rPr lang="ru-RU" sz="5600" b="1">
                <a:solidFill>
                  <a:srgbClr val="000000"/>
                </a:solidFill>
                <a:latin typeface="CiscoSans"/>
              </a:rPr>
              <a:t>Пассивный режим</a:t>
            </a:r>
          </a:p>
        </p:txBody>
      </p:sp>
      <p:pic>
        <p:nvPicPr>
          <p:cNvPr id="2" name="Picture 1">
            <a:extLst>
              <a:ext uri="{FF2B5EF4-FFF2-40B4-BE49-F238E27FC236}">
                <a16:creationId xmlns:a16="http://schemas.microsoft.com/office/drawing/2014/main" xmlns="" id="{3412303B-0BC9-454D-8539-9B757CDF5D9F}"/>
              </a:ext>
            </a:extLst>
          </p:cNvPr>
          <p:cNvPicPr>
            <a:picLocks noChangeAspect="1"/>
          </p:cNvPicPr>
          <p:nvPr/>
        </p:nvPicPr>
        <p:blipFill>
          <a:blip r:embed="rId4"/>
          <a:stretch>
            <a:fillRect/>
          </a:stretch>
        </p:blipFill>
        <p:spPr>
          <a:xfrm>
            <a:off x="19812002" y="11812542"/>
            <a:ext cx="11048996" cy="6372316"/>
          </a:xfrm>
          <a:prstGeom prst="rect">
            <a:avLst/>
          </a:prstGeom>
        </p:spPr>
      </p:pic>
      <p:sp>
        <p:nvSpPr>
          <p:cNvPr id="11" name="Rectangle 10">
            <a:extLst>
              <a:ext uri="{FF2B5EF4-FFF2-40B4-BE49-F238E27FC236}">
                <a16:creationId xmlns:a16="http://schemas.microsoft.com/office/drawing/2014/main" xmlns="" id="{0E2D58DD-5F4A-411B-AB2B-32F927F08580}"/>
              </a:ext>
            </a:extLst>
          </p:cNvPr>
          <p:cNvSpPr/>
          <p:nvPr/>
        </p:nvSpPr>
        <p:spPr>
          <a:xfrm>
            <a:off x="30441900" y="14383140"/>
            <a:ext cx="4838704" cy="1815882"/>
          </a:xfrm>
          <a:prstGeom prst="rect">
            <a:avLst/>
          </a:prstGeom>
        </p:spPr>
        <p:txBody>
          <a:bodyPr wrap="square">
            <a:spAutoFit/>
          </a:bodyPr>
          <a:lstStyle/>
          <a:p>
            <a:pPr rtl="0"/>
            <a:r>
              <a:rPr lang="ru-RU" sz="5600" b="1">
                <a:solidFill>
                  <a:srgbClr val="000000"/>
                </a:solidFill>
                <a:latin typeface="CiscoSans"/>
              </a:rPr>
              <a:t>Активный режим</a:t>
            </a:r>
          </a:p>
        </p:txBody>
      </p:sp>
    </p:spTree>
    <p:extLst>
      <p:ext uri="{BB962C8B-B14F-4D97-AF65-F5344CB8AC3E}">
        <p14:creationId xmlns:p14="http://schemas.microsoft.com/office/powerpoint/2010/main" val="35422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6990080"/>
            <a:ext cx="33121256" cy="3881120"/>
          </a:xfrm>
        </p:spPr>
        <p:txBody>
          <a:bodyPr/>
          <a:lstStyle/>
          <a:p>
            <a:pPr rtl="0"/>
            <a:r>
              <a:rPr lang="ru-RU">
                <a:solidFill>
                  <a:schemeClr val="accent5">
                    <a:lumMod val="40000"/>
                    <a:lumOff val="60000"/>
                  </a:schemeClr>
                </a:solidFill>
              </a:rPr>
              <a:t>12.4 - Принципы работы CAPWAP</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CAPWAP </a:t>
            </a:r>
            <a:r>
              <a:rPr lang="en-US" dirty="0"/>
              <a:t/>
            </a:r>
            <a:br>
              <a:rPr lang="en-US" dirty="0"/>
            </a:br>
            <a:r>
              <a:rPr lang="ru-RU" sz="9600"/>
              <a:t>Видео – CAPWAP</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200"/>
            <a:ext cx="33121600" cy="12293600"/>
          </a:xfrm>
        </p:spPr>
        <p:txBody>
          <a:bodyPr/>
          <a:lstStyle/>
          <a:p>
            <a:pPr marL="0" indent="0" algn="l" defTabSz="2736852" fontAlgn="base">
              <a:spcBef>
                <a:spcPts val="0"/>
              </a:spcBef>
              <a:buClr>
                <a:schemeClr val="tx2"/>
              </a:buClr>
              <a:buSzPct val="90000"/>
            </a:pPr>
            <a:r>
              <a:rPr lang="ru-RU" sz="7200">
                <a:solidFill>
                  <a:srgbClr val="000000"/>
                </a:solidFill>
              </a:rPr>
              <a:t>Это видео будет охватывать следующее: </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Функйии протокола CAPWAP (Control And Provisioning of Wireless Access Points — управление и инициализация беспроводных точек доступа).</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Архитектура разделения доступа к среде (MAC)</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Шифрование DTLS</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Точки доступа Flex Connect</a:t>
            </a:r>
          </a:p>
          <a:p>
            <a:pPr marL="1371600" indent="-1371600" algn="l">
              <a:buFont typeface="Arial" panose="020B0604020202020204" pitchFamily="34" charset="0"/>
              <a:buChar char="•"/>
            </a:pPr>
            <a:endParaRPr lang="en-US" sz="6400" dirty="0">
              <a:solidFill>
                <a:srgbClr val="000000"/>
              </a:solidFill>
            </a:endParaRPr>
          </a:p>
          <a:p>
            <a:pPr marL="1956040" lvl="2" indent="-1371600">
              <a:buFont typeface="Arial" panose="020B0604020202020204" pitchFamily="34" charset="0"/>
              <a:buChar char="•"/>
            </a:pPr>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spTree>
    <p:extLst>
      <p:ext uri="{BB962C8B-B14F-4D97-AF65-F5344CB8AC3E}">
        <p14:creationId xmlns:p14="http://schemas.microsoft.com/office/powerpoint/2010/main" val="8185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2" name="TextShape 1"/>
          <p:cNvSpPr txBox="1"/>
          <p:nvPr/>
        </p:nvSpPr>
        <p:spPr>
          <a:xfrm>
            <a:off x="0" y="-60480"/>
            <a:ext cx="36574560" cy="3026880"/>
          </a:xfrm>
          <a:prstGeom prst="rect">
            <a:avLst/>
          </a:prstGeom>
          <a:noFill/>
          <a:ln>
            <a:noFill/>
          </a:ln>
        </p:spPr>
        <p:txBody>
          <a:bodyPr anchor="ctr">
            <a:noAutofit/>
          </a:bodyPr>
          <a:lstStyle/>
          <a:p>
            <a:pPr>
              <a:lnSpc>
                <a:spcPct val="100000"/>
              </a:lnSpc>
            </a:pPr>
            <a:r>
              <a:rPr lang="en-US" sz="9600" spc="-4" dirty="0">
                <a:solidFill>
                  <a:srgbClr val="367187"/>
                </a:solidFill>
                <a:ea typeface="ＭＳ Ｐゴシック"/>
              </a:rPr>
              <a:t>Что </a:t>
            </a:r>
            <a:r>
              <a:rPr lang="en-US" sz="9600" spc="-4" dirty="0" err="1">
                <a:solidFill>
                  <a:srgbClr val="367187"/>
                </a:solidFill>
                <a:ea typeface="ＭＳ Ｐゴシック"/>
              </a:rPr>
              <a:t>будет</a:t>
            </a:r>
            <a:r>
              <a:rPr lang="en-US" sz="9600" spc="-4" dirty="0">
                <a:solidFill>
                  <a:srgbClr val="367187"/>
                </a:solidFill>
                <a:ea typeface="ＭＳ Ｐゴシック"/>
              </a:rPr>
              <a:t> в </a:t>
            </a:r>
            <a:r>
              <a:rPr lang="en-US" sz="9600" spc="-4" dirty="0" err="1">
                <a:solidFill>
                  <a:srgbClr val="367187"/>
                </a:solidFill>
                <a:ea typeface="ＭＳ Ｐゴシック"/>
              </a:rPr>
              <a:t>этом</a:t>
            </a:r>
            <a:r>
              <a:rPr lang="en-US" sz="9600" spc="-4" dirty="0">
                <a:solidFill>
                  <a:srgbClr val="367187"/>
                </a:solidFill>
                <a:ea typeface="ＭＳ Ｐゴシック"/>
              </a:rPr>
              <a:t> </a:t>
            </a:r>
            <a:r>
              <a:rPr lang="en-US" sz="9600" spc="-4" dirty="0" err="1">
                <a:solidFill>
                  <a:srgbClr val="367187"/>
                </a:solidFill>
                <a:ea typeface="ＭＳ Ｐゴシック"/>
              </a:rPr>
              <a:t>модуле</a:t>
            </a:r>
            <a:r>
              <a:rPr lang="ru-RU" sz="9600" spc="-4" dirty="0">
                <a:solidFill>
                  <a:srgbClr val="367187"/>
                </a:solidFill>
                <a:ea typeface="ＭＳ Ｐゴシック"/>
              </a:rPr>
              <a:t> (продолжение)</a:t>
            </a:r>
            <a:endParaRPr lang="ru-RU" sz="9600" spc="-4" dirty="0"/>
          </a:p>
        </p:txBody>
      </p:sp>
      <p:sp>
        <p:nvSpPr>
          <p:cNvPr id="343" name="CustomShape 2"/>
          <p:cNvSpPr/>
          <p:nvPr/>
        </p:nvSpPr>
        <p:spPr>
          <a:xfrm>
            <a:off x="427680" y="2675520"/>
            <a:ext cx="35411040" cy="1383840"/>
          </a:xfrm>
          <a:prstGeom prst="rect">
            <a:avLst/>
          </a:prstGeom>
          <a:noFill/>
          <a:ln>
            <a:noFill/>
          </a:ln>
        </p:spPr>
        <p:style>
          <a:lnRef idx="0">
            <a:scrgbClr r="0" g="0" b="0"/>
          </a:lnRef>
          <a:fillRef idx="0">
            <a:scrgbClr r="0" g="0" b="0"/>
          </a:fillRef>
          <a:effectRef idx="0">
            <a:scrgbClr r="0" g="0" b="0"/>
          </a:effectRef>
          <a:fontRef idx="minor"/>
        </p:style>
        <p:txBody>
          <a:bodyPr rIns="731520">
            <a:noAutofit/>
          </a:bodyPr>
          <a:lstStyle/>
          <a:p>
            <a:pPr>
              <a:spcBef>
                <a:spcPts val="2404"/>
              </a:spcBef>
              <a:spcAft>
                <a:spcPts val="2404"/>
              </a:spcAft>
            </a:pPr>
            <a:r>
              <a:rPr lang="ru-RU" sz="6000" spc="-4" dirty="0">
                <a:solidFill>
                  <a:srgbClr val="000000"/>
                </a:solidFill>
                <a:ea typeface="ＭＳ Ｐゴシック"/>
              </a:rPr>
              <a:t>Для облегчения обучения в этот модуль могут быть включены следующие функции:</a:t>
            </a:r>
            <a:endParaRPr lang="ru-RU" sz="6000" spc="-4" dirty="0"/>
          </a:p>
          <a:p>
            <a:pPr>
              <a:spcBef>
                <a:spcPts val="2404"/>
              </a:spcBef>
              <a:spcAft>
                <a:spcPts val="2404"/>
              </a:spcAft>
            </a:pPr>
            <a:endParaRPr lang="ru-RU" sz="6000" spc="-4" dirty="0"/>
          </a:p>
          <a:p>
            <a:pPr>
              <a:spcBef>
                <a:spcPts val="2404"/>
              </a:spcBef>
              <a:spcAft>
                <a:spcPts val="2404"/>
              </a:spcAft>
            </a:pPr>
            <a:endParaRPr lang="ru-RU" sz="6000" spc="-4" dirty="0"/>
          </a:p>
        </p:txBody>
      </p:sp>
      <p:graphicFrame>
        <p:nvGraphicFramePr>
          <p:cNvPr id="5" name="Table 3"/>
          <p:cNvGraphicFramePr/>
          <p:nvPr/>
        </p:nvGraphicFramePr>
        <p:xfrm>
          <a:off x="943200" y="5117760"/>
          <a:ext cx="34380000" cy="10363200"/>
        </p:xfrm>
        <a:graphic>
          <a:graphicData uri="http://schemas.openxmlformats.org/drawingml/2006/table">
            <a:tbl>
              <a:tblPr/>
              <a:tblGrid>
                <a:gridCol w="8712000">
                  <a:extLst>
                    <a:ext uri="{9D8B030D-6E8A-4147-A177-3AD203B41FA5}">
                      <a16:colId xmlns:a16="http://schemas.microsoft.com/office/drawing/2014/main" xmlns="" val="20000"/>
                    </a:ext>
                  </a:extLst>
                </a:gridCol>
                <a:gridCol w="25668000">
                  <a:extLst>
                    <a:ext uri="{9D8B030D-6E8A-4147-A177-3AD203B41FA5}">
                      <a16:colId xmlns:a16="http://schemas.microsoft.com/office/drawing/2014/main" xmlns="" val="20001"/>
                    </a:ext>
                  </a:extLst>
                </a:gridCol>
              </a:tblGrid>
              <a:tr h="1219200">
                <a:tc>
                  <a:txBody>
                    <a:bodyPr/>
                    <a:lstStyle/>
                    <a:p>
                      <a:pPr>
                        <a:lnSpc>
                          <a:spcPct val="100000"/>
                        </a:lnSpc>
                      </a:pPr>
                      <a:r>
                        <a:rPr lang="ru-RU" sz="5600" b="1" strike="noStrike" spc="-1" dirty="0" smtClean="0">
                          <a:solidFill>
                            <a:srgbClr val="FFFFFF"/>
                          </a:solidFill>
                          <a:latin typeface="+mn-lt"/>
                        </a:rPr>
                        <a:t>Функционал</a:t>
                      </a:r>
                      <a:endParaRPr lang="ru-RU" sz="5600" b="0" strike="noStrike" spc="-1" dirty="0">
                        <a:latin typeface="Arial"/>
                      </a:endParaRPr>
                    </a:p>
                  </a:txBody>
                  <a:tcPr marL="37440" marR="37440" marT="182880" marB="182880">
                    <a:lnL w="12240">
                      <a:solidFill>
                        <a:srgbClr val="FFFFFF"/>
                      </a:solidFill>
                    </a:lnL>
                    <a:lnR w="12240">
                      <a:solidFill>
                        <a:srgbClr val="FFFFFF"/>
                      </a:solidFill>
                    </a:lnR>
                    <a:lnT w="12240">
                      <a:solidFill>
                        <a:srgbClr val="FFFFFF"/>
                      </a:solidFill>
                    </a:lnT>
                    <a:lnB w="38160">
                      <a:solidFill>
                        <a:srgbClr val="FFFFFF"/>
                      </a:solidFill>
                    </a:lnB>
                    <a:solidFill>
                      <a:srgbClr val="004C69"/>
                    </a:solidFill>
                  </a:tcPr>
                </a:tc>
                <a:tc>
                  <a:txBody>
                    <a:bodyPr/>
                    <a:lstStyle/>
                    <a:p>
                      <a:pPr>
                        <a:lnSpc>
                          <a:spcPct val="100000"/>
                        </a:lnSpc>
                      </a:pPr>
                      <a:r>
                        <a:rPr lang="ru-RU" sz="5600" b="1" strike="noStrike" spc="-1" dirty="0" smtClean="0">
                          <a:solidFill>
                            <a:srgbClr val="FFFFFF"/>
                          </a:solidFill>
                          <a:latin typeface="Arial"/>
                        </a:rPr>
                        <a:t>Описание</a:t>
                      </a:r>
                      <a:endParaRPr lang="ru-RU" sz="5600" b="0" strike="noStrike" spc="-1" dirty="0">
                        <a:latin typeface="Arial"/>
                      </a:endParaRPr>
                    </a:p>
                  </a:txBody>
                  <a:tcPr marL="365760" marR="365760" marT="182880" marB="182880">
                    <a:lnL w="12240">
                      <a:solidFill>
                        <a:srgbClr val="FFFFFF"/>
                      </a:solidFill>
                    </a:lnL>
                    <a:lnR w="12240">
                      <a:solidFill>
                        <a:srgbClr val="FFFFFF"/>
                      </a:solidFill>
                    </a:lnR>
                    <a:lnT w="12240">
                      <a:solidFill>
                        <a:srgbClr val="FFFFFF"/>
                      </a:solidFill>
                    </a:lnT>
                    <a:lnB w="38160">
                      <a:solidFill>
                        <a:srgbClr val="FFFFFF"/>
                      </a:solidFill>
                    </a:lnB>
                    <a:solidFill>
                      <a:srgbClr val="004C69"/>
                    </a:solidFill>
                  </a:tcPr>
                </a:tc>
                <a:extLst>
                  <a:ext uri="{0D108BD9-81ED-4DB2-BD59-A6C34878D82A}">
                    <a16:rowId xmlns:a16="http://schemas.microsoft.com/office/drawing/2014/main" xmlns="" val="10000"/>
                  </a:ext>
                </a:extLst>
              </a:tr>
              <a:tr h="2072640">
                <a:tc>
                  <a:txBody>
                    <a:bodyPr/>
                    <a:lstStyle/>
                    <a:p>
                      <a:pPr>
                        <a:lnSpc>
                          <a:spcPct val="100000"/>
                        </a:lnSpc>
                      </a:pPr>
                      <a:r>
                        <a:rPr lang="ru-RU" sz="5600" b="0" strike="noStrike" spc="-1">
                          <a:solidFill>
                            <a:srgbClr val="000000"/>
                          </a:solidFill>
                          <a:latin typeface="Arial"/>
                        </a:rPr>
                        <a:t>Практические лабораторные работы</a:t>
                      </a:r>
                      <a:endParaRPr lang="ru-RU" sz="5600" b="0" strike="noStrike" spc="-1">
                        <a:latin typeface="Arial"/>
                      </a:endParaRPr>
                    </a:p>
                  </a:txBody>
                  <a:tcPr marL="37440" marR="37440" marT="182880" marB="18288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3"/>
                    </a:solidFill>
                  </a:tcPr>
                </a:tc>
                <a:tc>
                  <a:txBody>
                    <a:bodyPr/>
                    <a:lstStyle/>
                    <a:p>
                      <a:pPr>
                        <a:lnSpc>
                          <a:spcPct val="100000"/>
                        </a:lnSpc>
                      </a:pPr>
                      <a:r>
                        <a:rPr lang="ru-RU" sz="5600" b="0" strike="noStrike" spc="-1">
                          <a:solidFill>
                            <a:srgbClr val="58585B"/>
                          </a:solidFill>
                          <a:latin typeface="Arial"/>
                        </a:rPr>
                        <a:t>Лабораторные работы, предназначенные для работы с физическим оборудованием.</a:t>
                      </a:r>
                      <a:endParaRPr lang="ru-RU" sz="5600" b="0" strike="noStrike" spc="-1">
                        <a:latin typeface="Arial"/>
                      </a:endParaRPr>
                    </a:p>
                  </a:txBody>
                  <a:tcPr marL="365760" marR="365760" marT="182880" marB="18288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CCFD3"/>
                    </a:solidFill>
                  </a:tcPr>
                </a:tc>
                <a:extLst>
                  <a:ext uri="{0D108BD9-81ED-4DB2-BD59-A6C34878D82A}">
                    <a16:rowId xmlns:a16="http://schemas.microsoft.com/office/drawing/2014/main" xmlns="" val="10001"/>
                  </a:ext>
                </a:extLst>
              </a:tr>
              <a:tr h="2926080">
                <a:tc>
                  <a:txBody>
                    <a:bodyPr/>
                    <a:lstStyle/>
                    <a:p>
                      <a:pPr>
                        <a:lnSpc>
                          <a:spcPct val="100000"/>
                        </a:lnSpc>
                      </a:pPr>
                      <a:r>
                        <a:rPr lang="ru-RU" sz="5600" b="0" strike="noStrike" spc="-1">
                          <a:solidFill>
                            <a:srgbClr val="000000"/>
                          </a:solidFill>
                          <a:latin typeface="Arial"/>
                        </a:rPr>
                        <a:t>Работа в классе</a:t>
                      </a:r>
                      <a:endParaRPr lang="ru-RU" sz="5600" b="0" strike="noStrike" spc="-1">
                        <a:latin typeface="Arial"/>
                      </a:endParaRPr>
                    </a:p>
                  </a:txBody>
                  <a:tcPr marL="37440" marR="37440" marT="182880" marB="182880">
                    <a:lnL w="12240">
                      <a:solidFill>
                        <a:srgbClr val="FFFFFF"/>
                      </a:solidFill>
                    </a:lnL>
                    <a:lnR w="12240">
                      <a:solidFill>
                        <a:srgbClr val="FFFFFF"/>
                      </a:solidFill>
                    </a:lnR>
                    <a:lnT w="12240">
                      <a:solidFill>
                        <a:srgbClr val="FFFFFF"/>
                      </a:solidFill>
                    </a:lnT>
                    <a:lnB w="12240">
                      <a:solidFill>
                        <a:srgbClr val="FFFFFF"/>
                      </a:solidFill>
                    </a:lnB>
                    <a:solidFill>
                      <a:srgbClr val="E7E8EA"/>
                    </a:solidFill>
                  </a:tcPr>
                </a:tc>
                <a:tc>
                  <a:txBody>
                    <a:bodyPr/>
                    <a:lstStyle/>
                    <a:p>
                      <a:pPr>
                        <a:lnSpc>
                          <a:spcPct val="100000"/>
                        </a:lnSpc>
                      </a:pPr>
                      <a:r>
                        <a:rPr lang="ru-RU" sz="5600" b="0" strike="noStrike" spc="-1">
                          <a:solidFill>
                            <a:srgbClr val="58585B"/>
                          </a:solidFill>
                          <a:latin typeface="Arial"/>
                        </a:rPr>
                        <a:t>Они находятся на странице ресурсов для инструкторов. Занятия в классе предназначены для облегчения обучения, обсуждения в классе и сотрудничества.</a:t>
                      </a:r>
                      <a:endParaRPr lang="ru-RU" sz="5600" b="0" strike="noStrike" spc="-1">
                        <a:latin typeface="Arial"/>
                      </a:endParaRPr>
                    </a:p>
                  </a:txBody>
                  <a:tcPr marL="365760" marR="365760" marT="182880" marB="182880">
                    <a:lnL w="12240">
                      <a:solidFill>
                        <a:srgbClr val="FFFFFF"/>
                      </a:solidFill>
                    </a:lnL>
                    <a:lnR w="12240">
                      <a:solidFill>
                        <a:srgbClr val="FFFFFF"/>
                      </a:solidFill>
                    </a:lnR>
                    <a:lnT w="12240">
                      <a:solidFill>
                        <a:srgbClr val="FFFFFF"/>
                      </a:solidFill>
                    </a:lnT>
                    <a:lnB w="12240">
                      <a:solidFill>
                        <a:srgbClr val="FFFFFF"/>
                      </a:solidFill>
                    </a:lnB>
                    <a:solidFill>
                      <a:srgbClr val="E7E8EA"/>
                    </a:solidFill>
                  </a:tcPr>
                </a:tc>
                <a:extLst>
                  <a:ext uri="{0D108BD9-81ED-4DB2-BD59-A6C34878D82A}">
                    <a16:rowId xmlns:a16="http://schemas.microsoft.com/office/drawing/2014/main" xmlns="" val="10002"/>
                  </a:ext>
                </a:extLst>
              </a:tr>
              <a:tr h="2072640">
                <a:tc>
                  <a:txBody>
                    <a:bodyPr/>
                    <a:lstStyle/>
                    <a:p>
                      <a:pPr>
                        <a:lnSpc>
                          <a:spcPct val="100000"/>
                        </a:lnSpc>
                      </a:pPr>
                      <a:r>
                        <a:rPr lang="ru-RU" sz="5600" b="0" strike="noStrike" spc="-1">
                          <a:solidFill>
                            <a:srgbClr val="000000"/>
                          </a:solidFill>
                          <a:latin typeface="Arial"/>
                        </a:rPr>
                        <a:t>Контрольная по модулю</a:t>
                      </a:r>
                      <a:endParaRPr lang="ru-RU" sz="5600" b="0" strike="noStrike" spc="-1">
                        <a:latin typeface="Arial"/>
                      </a:endParaRPr>
                    </a:p>
                  </a:txBody>
                  <a:tcPr marL="37440" marR="37440" marT="182880" marB="182880">
                    <a:lnL w="12240">
                      <a:solidFill>
                        <a:srgbClr val="FFFFFF"/>
                      </a:solidFill>
                    </a:lnL>
                    <a:lnR w="12240">
                      <a:solidFill>
                        <a:srgbClr val="FFFFFF"/>
                      </a:solidFill>
                    </a:lnR>
                    <a:lnT w="12240">
                      <a:solidFill>
                        <a:srgbClr val="FFFFFF"/>
                      </a:solidFill>
                    </a:lnT>
                    <a:lnB w="12240">
                      <a:solidFill>
                        <a:srgbClr val="FFFFFF"/>
                      </a:solidFill>
                    </a:lnB>
                    <a:solidFill>
                      <a:srgbClr val="CCCFD3"/>
                    </a:solidFill>
                  </a:tcPr>
                </a:tc>
                <a:tc>
                  <a:txBody>
                    <a:bodyPr/>
                    <a:lstStyle/>
                    <a:p>
                      <a:pPr>
                        <a:lnSpc>
                          <a:spcPct val="100000"/>
                        </a:lnSpc>
                      </a:pPr>
                      <a:r>
                        <a:rPr lang="ru-RU" sz="5600" b="0" strike="noStrike" spc="-1">
                          <a:solidFill>
                            <a:srgbClr val="58585B"/>
                          </a:solidFill>
                          <a:latin typeface="Arial"/>
                        </a:rPr>
                        <a:t>Самооценка, которые объединяют понятия и навыки, полученные в рамках серии тем, представленных в модуле.</a:t>
                      </a:r>
                      <a:endParaRPr lang="ru-RU" sz="5600" b="0" strike="noStrike" spc="-1">
                        <a:latin typeface="Arial"/>
                      </a:endParaRPr>
                    </a:p>
                  </a:txBody>
                  <a:tcPr marL="365760" marR="365760" marT="182880" marB="182880">
                    <a:lnL w="12240">
                      <a:solidFill>
                        <a:srgbClr val="FFFFFF"/>
                      </a:solidFill>
                    </a:lnL>
                    <a:lnR w="12240">
                      <a:solidFill>
                        <a:srgbClr val="FFFFFF"/>
                      </a:solidFill>
                    </a:lnR>
                    <a:lnT w="12240">
                      <a:solidFill>
                        <a:srgbClr val="FFFFFF"/>
                      </a:solidFill>
                    </a:lnT>
                    <a:lnB w="12240">
                      <a:solidFill>
                        <a:srgbClr val="FFFFFF"/>
                      </a:solidFill>
                    </a:lnB>
                    <a:solidFill>
                      <a:srgbClr val="CCCFD3"/>
                    </a:solidFill>
                  </a:tcPr>
                </a:tc>
                <a:extLst>
                  <a:ext uri="{0D108BD9-81ED-4DB2-BD59-A6C34878D82A}">
                    <a16:rowId xmlns:a16="http://schemas.microsoft.com/office/drawing/2014/main" xmlns="" val="10003"/>
                  </a:ext>
                </a:extLst>
              </a:tr>
              <a:tr h="2072640">
                <a:tc>
                  <a:txBody>
                    <a:bodyPr/>
                    <a:lstStyle/>
                    <a:p>
                      <a:pPr>
                        <a:lnSpc>
                          <a:spcPct val="100000"/>
                        </a:lnSpc>
                      </a:pPr>
                      <a:r>
                        <a:rPr lang="ru-RU" sz="5600" b="0" strike="noStrike" spc="-1">
                          <a:solidFill>
                            <a:srgbClr val="000000"/>
                          </a:solidFill>
                          <a:latin typeface="Arial"/>
                        </a:rPr>
                        <a:t>Краткое содержание модуля</a:t>
                      </a:r>
                      <a:endParaRPr lang="ru-RU" sz="5600" b="0" strike="noStrike" spc="-1">
                        <a:latin typeface="Arial"/>
                      </a:endParaRPr>
                    </a:p>
                  </a:txBody>
                  <a:tcPr marL="37440" marR="37440" marT="182880" marB="182880">
                    <a:lnL w="12240">
                      <a:solidFill>
                        <a:srgbClr val="FFFFFF"/>
                      </a:solidFill>
                    </a:lnL>
                    <a:lnR w="12240">
                      <a:solidFill>
                        <a:srgbClr val="FFFFFF"/>
                      </a:solidFill>
                    </a:lnR>
                    <a:lnT w="12240">
                      <a:solidFill>
                        <a:srgbClr val="FFFFFF"/>
                      </a:solidFill>
                    </a:lnT>
                    <a:lnB w="12240">
                      <a:solidFill>
                        <a:srgbClr val="FFFFFF"/>
                      </a:solidFill>
                    </a:lnB>
                    <a:solidFill>
                      <a:srgbClr val="E7E8EA"/>
                    </a:solidFill>
                  </a:tcPr>
                </a:tc>
                <a:tc>
                  <a:txBody>
                    <a:bodyPr/>
                    <a:lstStyle/>
                    <a:p>
                      <a:pPr>
                        <a:lnSpc>
                          <a:spcPct val="100000"/>
                        </a:lnSpc>
                      </a:pPr>
                      <a:r>
                        <a:rPr lang="ru-RU" sz="5600" b="0" strike="noStrike" spc="-1" dirty="0">
                          <a:solidFill>
                            <a:srgbClr val="58585B"/>
                          </a:solidFill>
                          <a:latin typeface="Arial"/>
                        </a:rPr>
                        <a:t>Конспект содержание модуля.</a:t>
                      </a:r>
                      <a:endParaRPr lang="ru-RU" sz="5600" b="0" strike="noStrike" spc="-1" dirty="0">
                        <a:latin typeface="Arial"/>
                      </a:endParaRPr>
                    </a:p>
                  </a:txBody>
                  <a:tcPr marL="365760" marR="365760" marT="182880" marB="182880">
                    <a:lnL w="12240">
                      <a:solidFill>
                        <a:srgbClr val="FFFFFF"/>
                      </a:solidFill>
                    </a:lnL>
                    <a:lnR w="12240">
                      <a:solidFill>
                        <a:srgbClr val="FFFFFF"/>
                      </a:solidFill>
                    </a:lnR>
                    <a:lnT w="12240">
                      <a:solidFill>
                        <a:srgbClr val="FFFFFF"/>
                      </a:solidFill>
                    </a:lnT>
                    <a:lnB w="12240">
                      <a:solidFill>
                        <a:srgbClr val="FFFFFF"/>
                      </a:solidFill>
                    </a:lnB>
                    <a:solidFill>
                      <a:srgbClr val="E7E8EA"/>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68173893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CAPWAP </a:t>
            </a:r>
            <a:r>
              <a:rPr lang="en-US" dirty="0"/>
              <a:t/>
            </a:r>
            <a:br>
              <a:rPr lang="en-US" dirty="0"/>
            </a:br>
            <a:r>
              <a:rPr lang="ru-RU" sz="9600"/>
              <a:t>Введение в CAPWAP</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961878" y="2927350"/>
            <a:ext cx="17240524" cy="15466468"/>
          </a:xfrm>
        </p:spPr>
        <p:txBody>
          <a:bodyPr/>
          <a:lstStyle/>
          <a:p>
            <a:pPr marL="679452" indent="-679452" algn="l" defTabSz="2736852" fontAlgn="base">
              <a:spcBef>
                <a:spcPts val="2400"/>
              </a:spcBef>
              <a:spcAft>
                <a:spcPts val="2400"/>
              </a:spcAft>
              <a:buClr>
                <a:schemeClr val="tx2"/>
              </a:buClr>
              <a:buSzPct val="90000"/>
              <a:buFont typeface="Arial" panose="020B0604020202020204" pitchFamily="34" charset="0"/>
              <a:buChar char="•"/>
            </a:pPr>
            <a:r>
              <a:rPr lang="ru-RU" sz="6000">
                <a:solidFill>
                  <a:srgbClr val="000000"/>
                </a:solidFill>
              </a:rPr>
              <a:t>CAPWAP - это стандартный протокол IEEE, который позволяет WLC управлять несколькими точками доступа и WLAN.</a:t>
            </a:r>
          </a:p>
          <a:p>
            <a:pPr marL="679452" indent="-679452" algn="l" defTabSz="2736852" fontAlgn="base">
              <a:spcBef>
                <a:spcPts val="2400"/>
              </a:spcBef>
              <a:spcAft>
                <a:spcPts val="2400"/>
              </a:spcAft>
              <a:buClr>
                <a:schemeClr val="tx2"/>
              </a:buClr>
              <a:buSzPct val="90000"/>
              <a:buFont typeface="Arial" panose="020B0604020202020204" pitchFamily="34" charset="0"/>
              <a:buChar char="•"/>
            </a:pPr>
            <a:r>
              <a:rPr lang="ru-RU" sz="6400">
                <a:solidFill>
                  <a:srgbClr val="000000"/>
                </a:solidFill>
              </a:rPr>
              <a:t>CAPWAP основан на LWAPP, но добавляет дополнительную безопасность с защитой транспортного уровня дейтаграмм (DTLS).</a:t>
            </a:r>
          </a:p>
          <a:p>
            <a:pPr marL="679452" indent="-679452" algn="l" defTabSz="2736852" fontAlgn="base">
              <a:spcBef>
                <a:spcPts val="2400"/>
              </a:spcBef>
              <a:spcAft>
                <a:spcPts val="2400"/>
              </a:spcAft>
              <a:buClr>
                <a:schemeClr val="tx2"/>
              </a:buClr>
              <a:buSzPct val="90000"/>
              <a:buFont typeface="Arial" panose="020B0604020202020204" pitchFamily="34" charset="0"/>
              <a:buChar char="•"/>
            </a:pPr>
            <a:r>
              <a:rPr lang="ru-RU" sz="6400">
                <a:solidFill>
                  <a:srgbClr val="000000"/>
                </a:solidFill>
              </a:rPr>
              <a:t>Инкапсулирует и перенаправляет трафик клиента WLAN между AP и WLC через туннели с использованием портов UDP 5246 и 5247.</a:t>
            </a:r>
          </a:p>
          <a:p>
            <a:pPr marL="679452" indent="-679452" algn="l" defTabSz="2736852" fontAlgn="base">
              <a:spcBef>
                <a:spcPts val="2400"/>
              </a:spcBef>
              <a:spcAft>
                <a:spcPts val="2400"/>
              </a:spcAft>
              <a:buClr>
                <a:schemeClr val="tx2"/>
              </a:buClr>
              <a:buSzPct val="90000"/>
              <a:buFont typeface="Arial" panose="020B0604020202020204" pitchFamily="34" charset="0"/>
              <a:buChar char="•"/>
            </a:pPr>
            <a:r>
              <a:rPr lang="ru-RU" sz="6400">
                <a:solidFill>
                  <a:srgbClr val="000000"/>
                </a:solidFill>
              </a:rPr>
              <a:t>Работает как по IPv4, так и по IPv6. IPv4 использует IP-протокол 17, а IPv6 использует IP-протокол 136.</a:t>
            </a:r>
          </a:p>
          <a:p>
            <a:pPr marL="0" indent="0" algn="l"/>
            <a:endParaRPr lang="en-US" sz="7200" b="1" dirty="0">
              <a:solidFill>
                <a:srgbClr val="000000"/>
              </a:solidFill>
            </a:endParaRPr>
          </a:p>
          <a:p>
            <a:pPr marL="0" indent="0" algn="l"/>
            <a:endParaRPr lang="en-US" sz="7200" b="1" dirty="0">
              <a:solidFill>
                <a:srgbClr val="000000"/>
              </a:solidFill>
            </a:endParaRPr>
          </a:p>
          <a:p>
            <a:pPr marL="1956040" lvl="2" indent="-1371600">
              <a:buFont typeface="Arial" panose="020B0604020202020204" pitchFamily="34" charset="0"/>
              <a:buChar char="•"/>
            </a:pPr>
            <a:endParaRPr lang="en-US" sz="8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5" name="Picture 4">
            <a:extLst>
              <a:ext uri="{FF2B5EF4-FFF2-40B4-BE49-F238E27FC236}">
                <a16:creationId xmlns:a16="http://schemas.microsoft.com/office/drawing/2014/main" xmlns="" id="{0F48CA15-E45D-45AD-AB09-AD2CCD8D3BB3}"/>
              </a:ext>
            </a:extLst>
          </p:cNvPr>
          <p:cNvPicPr>
            <a:picLocks noChangeAspect="1"/>
          </p:cNvPicPr>
          <p:nvPr/>
        </p:nvPicPr>
        <p:blipFill>
          <a:blip r:embed="rId3"/>
          <a:stretch>
            <a:fillRect/>
          </a:stretch>
        </p:blipFill>
        <p:spPr>
          <a:xfrm>
            <a:off x="19202400" y="5105400"/>
            <a:ext cx="15240000" cy="10363200"/>
          </a:xfrm>
          <a:prstGeom prst="rect">
            <a:avLst/>
          </a:prstGeom>
        </p:spPr>
      </p:pic>
    </p:spTree>
    <p:extLst>
      <p:ext uri="{BB962C8B-B14F-4D97-AF65-F5344CB8AC3E}">
        <p14:creationId xmlns:p14="http://schemas.microsoft.com/office/powerpoint/2010/main" val="275628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CAPWAP </a:t>
            </a:r>
            <a:r>
              <a:rPr lang="en-US" dirty="0"/>
              <a:t/>
            </a:r>
            <a:br>
              <a:rPr lang="en-US" dirty="0"/>
            </a:br>
            <a:r>
              <a:rPr lang="ru-RU" sz="9600"/>
              <a:t>Split MAC Architecture</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10" y="3774030"/>
            <a:ext cx="15989292" cy="15466468"/>
          </a:xfrm>
        </p:spPr>
        <p:txBody>
          <a:bodyPr/>
          <a:lstStyle/>
          <a:p>
            <a:pPr marL="0" indent="0" algn="l" defTabSz="2736852" fontAlgn="base">
              <a:spcBef>
                <a:spcPts val="2400"/>
              </a:spcBef>
              <a:spcAft>
                <a:spcPts val="2400"/>
              </a:spcAft>
              <a:buClr>
                <a:schemeClr val="tx2"/>
              </a:buClr>
              <a:buSzPct val="90000"/>
            </a:pPr>
            <a:r>
              <a:rPr lang="ru-RU" sz="6400">
                <a:solidFill>
                  <a:srgbClr val="000000"/>
                </a:solidFill>
              </a:rPr>
              <a:t>Концепция CAPWAP split MAC выполняет все функции, обычно выполняемые отдельными AP, и распределяет их между двумя функциональными компонентами:</a:t>
            </a:r>
          </a:p>
          <a:p>
            <a:pPr lvl="1">
              <a:lnSpc>
                <a:spcPct val="100000"/>
              </a:lnSpc>
              <a:spcBef>
                <a:spcPts val="1200"/>
              </a:spcBef>
              <a:spcAft>
                <a:spcPts val="1200"/>
              </a:spcAft>
              <a:buSzPct val="90000"/>
            </a:pPr>
            <a:r>
              <a:rPr lang="ru-RU" sz="6400">
                <a:solidFill>
                  <a:srgbClr val="000000"/>
                </a:solidFill>
              </a:rPr>
              <a:t>AP MAC Функции</a:t>
            </a:r>
          </a:p>
          <a:p>
            <a:pPr lvl="1">
              <a:lnSpc>
                <a:spcPct val="100000"/>
              </a:lnSpc>
              <a:spcBef>
                <a:spcPts val="1200"/>
              </a:spcBef>
              <a:spcAft>
                <a:spcPts val="1200"/>
              </a:spcAft>
              <a:buSzPct val="90000"/>
            </a:pPr>
            <a:r>
              <a:rPr lang="ru-RU" sz="6400">
                <a:solidFill>
                  <a:srgbClr val="000000"/>
                </a:solidFill>
              </a:rPr>
              <a:t>Функции WLC MAC</a:t>
            </a:r>
          </a:p>
          <a:p>
            <a:pPr marL="0" indent="0" algn="l"/>
            <a:endParaRPr lang="en-US" sz="6400" b="1" dirty="0">
              <a:solidFill>
                <a:srgbClr val="000000"/>
              </a:solidFill>
            </a:endParaRPr>
          </a:p>
          <a:p>
            <a:pPr marL="0" indent="0" algn="l"/>
            <a:endParaRPr lang="en-US" sz="6400" b="1" dirty="0">
              <a:solidFill>
                <a:srgbClr val="000000"/>
              </a:solidFill>
            </a:endParaRPr>
          </a:p>
          <a:p>
            <a:pPr marL="1956040" lvl="2" indent="-1371600">
              <a:buFont typeface="Arial" panose="020B0604020202020204" pitchFamily="34" charset="0"/>
              <a:buChar char="•"/>
            </a:pPr>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graphicFrame>
        <p:nvGraphicFramePr>
          <p:cNvPr id="7" name="Content Placeholder 6">
            <a:extLst>
              <a:ext uri="{FF2B5EF4-FFF2-40B4-BE49-F238E27FC236}">
                <a16:creationId xmlns:a16="http://schemas.microsoft.com/office/drawing/2014/main" xmlns="" id="{D3ED25D6-8E6F-4B4D-BD45-E75897C41FAC}"/>
              </a:ext>
            </a:extLst>
          </p:cNvPr>
          <p:cNvGraphicFramePr>
            <a:graphicFrameLocks/>
          </p:cNvGraphicFramePr>
          <p:nvPr>
            <p:extLst>
              <p:ext uri="{D42A27DB-BD31-4B8C-83A1-F6EECF244321}">
                <p14:modId xmlns:p14="http://schemas.microsoft.com/office/powerpoint/2010/main" val="225717397"/>
              </p:ext>
            </p:extLst>
          </p:nvPr>
        </p:nvGraphicFramePr>
        <p:xfrm>
          <a:off x="18288000" y="4678680"/>
          <a:ext cx="15887696" cy="14630400"/>
        </p:xfrm>
        <a:graphic>
          <a:graphicData uri="http://schemas.openxmlformats.org/drawingml/2006/table">
            <a:tbl>
              <a:tblPr firstRow="1" bandRow="1">
                <a:tableStyleId>{5C22544A-7EE6-4342-B048-85BDC9FD1C3A}</a:tableStyleId>
              </a:tblPr>
              <a:tblGrid>
                <a:gridCol w="7451560">
                  <a:extLst>
                    <a:ext uri="{9D8B030D-6E8A-4147-A177-3AD203B41FA5}">
                      <a16:colId xmlns:a16="http://schemas.microsoft.com/office/drawing/2014/main" xmlns="" val="3729139006"/>
                    </a:ext>
                  </a:extLst>
                </a:gridCol>
                <a:gridCol w="8436136">
                  <a:extLst>
                    <a:ext uri="{9D8B030D-6E8A-4147-A177-3AD203B41FA5}">
                      <a16:colId xmlns:a16="http://schemas.microsoft.com/office/drawing/2014/main" xmlns="" val="817269429"/>
                    </a:ext>
                  </a:extLst>
                </a:gridCol>
              </a:tblGrid>
              <a:tr h="1219200">
                <a:tc>
                  <a:txBody>
                    <a:bodyPr/>
                    <a:lstStyle/>
                    <a:p>
                      <a:pPr rtl="0"/>
                      <a:r>
                        <a:rPr lang="ru-RU" sz="5600"/>
                        <a:t>AP MAC Функции</a:t>
                      </a:r>
                    </a:p>
                  </a:txBody>
                  <a:tcPr marL="365760" marR="365760" marT="182880" marB="182880"/>
                </a:tc>
                <a:tc>
                  <a:txBody>
                    <a:bodyPr/>
                    <a:lstStyle/>
                    <a:p>
                      <a:pPr rtl="0"/>
                      <a:r>
                        <a:rPr lang="ru-RU" sz="5600"/>
                        <a:t>Функции WLC MAC</a:t>
                      </a:r>
                    </a:p>
                  </a:txBody>
                  <a:tcPr marL="365760" marR="365760" marT="182880" marB="182880"/>
                </a:tc>
                <a:extLst>
                  <a:ext uri="{0D108BD9-81ED-4DB2-BD59-A6C34878D82A}">
                    <a16:rowId xmlns:a16="http://schemas.microsoft.com/office/drawing/2014/main" xmlns="" val="2583676789"/>
                  </a:ext>
                </a:extLst>
              </a:tr>
              <a:tr h="2072640">
                <a:tc>
                  <a:txBody>
                    <a:bodyPr/>
                    <a:lstStyle/>
                    <a:p>
                      <a:pPr rtl="0"/>
                      <a:r>
                        <a:rPr lang="ru-RU" sz="5600">
                          <a:solidFill>
                            <a:srgbClr val="000000"/>
                          </a:solidFill>
                        </a:rPr>
                        <a:t>Маяки и ответы от зондов</a:t>
                      </a:r>
                    </a:p>
                  </a:txBody>
                  <a:tcPr marL="365760" marR="365760" marT="182880" marB="182880"/>
                </a:tc>
                <a:tc>
                  <a:txBody>
                    <a:bodyPr/>
                    <a:lstStyle/>
                    <a:p>
                      <a:pPr rtl="0"/>
                      <a:r>
                        <a:rPr lang="ru-RU" sz="5600">
                          <a:solidFill>
                            <a:srgbClr val="000000"/>
                          </a:solidFill>
                        </a:rPr>
                        <a:t>Аутентификация</a:t>
                      </a:r>
                    </a:p>
                  </a:txBody>
                  <a:tcPr marL="365760" marR="365760" marT="182880" marB="182880"/>
                </a:tc>
                <a:extLst>
                  <a:ext uri="{0D108BD9-81ED-4DB2-BD59-A6C34878D82A}">
                    <a16:rowId xmlns:a16="http://schemas.microsoft.com/office/drawing/2014/main" xmlns="" val="3849654457"/>
                  </a:ext>
                </a:extLst>
              </a:tr>
              <a:tr h="377952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5600">
                          <a:solidFill>
                            <a:srgbClr val="000000"/>
                          </a:solidFill>
                        </a:rPr>
                        <a:t>Подтверждение пакетов и повторная передача</a:t>
                      </a:r>
                    </a:p>
                  </a:txBody>
                  <a:tcPr marL="365760" marR="365760" marT="182880" marB="18288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5600">
                          <a:solidFill>
                            <a:srgbClr val="000000"/>
                          </a:solidFill>
                        </a:rPr>
                        <a:t>Объединение и повторное объединение роуминговых клиентов</a:t>
                      </a:r>
                    </a:p>
                  </a:txBody>
                  <a:tcPr marL="365760" marR="365760" marT="182880" marB="182880"/>
                </a:tc>
                <a:extLst>
                  <a:ext uri="{0D108BD9-81ED-4DB2-BD59-A6C34878D82A}">
                    <a16:rowId xmlns:a16="http://schemas.microsoft.com/office/drawing/2014/main" xmlns="" val="235735172"/>
                  </a:ext>
                </a:extLst>
              </a:tr>
              <a:tr h="377952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5600">
                          <a:solidFill>
                            <a:srgbClr val="000000"/>
                          </a:solidFill>
                        </a:rPr>
                        <a:t>Очередь кадров и расстановка приоритетов пакетов</a:t>
                      </a:r>
                    </a:p>
                  </a:txBody>
                  <a:tcPr marL="365760" marR="365760" marT="182880" marB="18288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5600">
                          <a:solidFill>
                            <a:srgbClr val="000000"/>
                          </a:solidFill>
                        </a:rPr>
                        <a:t>Перевод кадра в другие протоколы</a:t>
                      </a:r>
                    </a:p>
                  </a:txBody>
                  <a:tcPr marL="365760" marR="365760" marT="182880" marB="182880"/>
                </a:tc>
                <a:extLst>
                  <a:ext uri="{0D108BD9-81ED-4DB2-BD59-A6C34878D82A}">
                    <a16:rowId xmlns:a16="http://schemas.microsoft.com/office/drawing/2014/main" xmlns="" val="1458107787"/>
                  </a:ext>
                </a:extLst>
              </a:tr>
              <a:tr h="377952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5600">
                          <a:solidFill>
                            <a:srgbClr val="000000"/>
                          </a:solidFill>
                        </a:rPr>
                        <a:t>Шифрование и дешифрование данных на уровне MAC</a:t>
                      </a:r>
                    </a:p>
                  </a:txBody>
                  <a:tcPr marL="365760" marR="365760" marT="182880" marB="182880"/>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5600">
                          <a:solidFill>
                            <a:srgbClr val="000000"/>
                          </a:solidFill>
                        </a:rPr>
                        <a:t>Завершение трафика 802.11 на проводном интерфейсе</a:t>
                      </a:r>
                    </a:p>
                  </a:txBody>
                  <a:tcPr marL="365760" marR="365760" marT="182880" marB="182880"/>
                </a:tc>
                <a:extLst>
                  <a:ext uri="{0D108BD9-81ED-4DB2-BD59-A6C34878D82A}">
                    <a16:rowId xmlns:a16="http://schemas.microsoft.com/office/drawing/2014/main" xmlns="" val="2495454272"/>
                  </a:ext>
                </a:extLst>
              </a:tr>
            </a:tbl>
          </a:graphicData>
        </a:graphic>
      </p:graphicFrame>
    </p:spTree>
    <p:extLst>
      <p:ext uri="{BB962C8B-B14F-4D97-AF65-F5344CB8AC3E}">
        <p14:creationId xmlns:p14="http://schemas.microsoft.com/office/powerpoint/2010/main" val="39666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CAPWAP </a:t>
            </a:r>
            <a:r>
              <a:rPr lang="en-US" dirty="0"/>
              <a:t/>
            </a:r>
            <a:br>
              <a:rPr lang="en-US" dirty="0"/>
            </a:br>
            <a:r>
              <a:rPr lang="ru-RU" sz="9600"/>
              <a:t>Шифрование DTLS</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10" y="3774030"/>
            <a:ext cx="15989292" cy="15466468"/>
          </a:xfrm>
        </p:spPr>
        <p:txBody>
          <a:bodyPr/>
          <a:lstStyle/>
          <a:p>
            <a:pPr marL="679452" indent="-679452" algn="l" defTabSz="2736852" fontAlgn="base">
              <a:spcBef>
                <a:spcPts val="2400"/>
              </a:spcBef>
              <a:spcAft>
                <a:spcPts val="2400"/>
              </a:spcAft>
              <a:buClr>
                <a:schemeClr val="tx2"/>
              </a:buClr>
              <a:buSzPct val="90000"/>
              <a:buFont typeface="Arial" panose="020B0604020202020204" pitchFamily="34" charset="0"/>
              <a:buChar char="•"/>
            </a:pPr>
            <a:r>
              <a:rPr lang="ru-RU" sz="6400">
                <a:solidFill>
                  <a:srgbClr val="000000"/>
                </a:solidFill>
              </a:rPr>
              <a:t>DTLS - это протокол, который обеспечивает безопасность между AP и WLC.</a:t>
            </a:r>
          </a:p>
          <a:p>
            <a:pPr marL="679452" indent="-679452" algn="l" defTabSz="2736852" fontAlgn="base">
              <a:spcBef>
                <a:spcPts val="2400"/>
              </a:spcBef>
              <a:spcAft>
                <a:spcPts val="2400"/>
              </a:spcAft>
              <a:buClr>
                <a:schemeClr val="tx2"/>
              </a:buClr>
              <a:buSzPct val="90000"/>
              <a:buFont typeface="Arial" panose="020B0604020202020204" pitchFamily="34" charset="0"/>
              <a:buChar char="•"/>
            </a:pPr>
            <a:r>
              <a:rPr lang="ru-RU" sz="6400">
                <a:solidFill>
                  <a:srgbClr val="000000"/>
                </a:solidFill>
              </a:rPr>
              <a:t>Это включено по умолчанию для защиты канала управления CAPWAP и шифрования всего трафика управления и контроля между AP и WLC.</a:t>
            </a:r>
          </a:p>
          <a:p>
            <a:pPr marL="679452" indent="-679452" algn="l" defTabSz="2736852" fontAlgn="base">
              <a:spcBef>
                <a:spcPts val="2400"/>
              </a:spcBef>
              <a:spcAft>
                <a:spcPts val="2400"/>
              </a:spcAft>
              <a:buClr>
                <a:schemeClr val="tx2"/>
              </a:buClr>
              <a:buSzPct val="90000"/>
              <a:buFont typeface="Arial" panose="020B0604020202020204" pitchFamily="34" charset="0"/>
              <a:buChar char="•"/>
            </a:pPr>
            <a:r>
              <a:rPr lang="ru-RU" sz="6400">
                <a:solidFill>
                  <a:srgbClr val="000000"/>
                </a:solidFill>
              </a:rPr>
              <a:t>Шифрование данных требует, чтобы лицензия DTLS была установлена на WLC прежде, чем быть включенной на AP.</a:t>
            </a:r>
          </a:p>
          <a:p>
            <a:pPr marL="679452" indent="-679452" algn="l" defTabSz="2736852" fontAlgn="base">
              <a:spcBef>
                <a:spcPts val="2400"/>
              </a:spcBef>
              <a:spcAft>
                <a:spcPts val="2400"/>
              </a:spcAft>
              <a:buClr>
                <a:schemeClr val="tx2"/>
              </a:buClr>
              <a:buSzPct val="90000"/>
              <a:buFont typeface="Arial" panose="020B0604020202020204" pitchFamily="34" charset="0"/>
              <a:buChar char="•"/>
            </a:pPr>
            <a:endParaRPr lang="en-US" sz="6400" dirty="0">
              <a:solidFill>
                <a:srgbClr val="000000"/>
              </a:solidFill>
            </a:endParaRPr>
          </a:p>
          <a:p>
            <a:pPr marL="0" indent="0" algn="l"/>
            <a:endParaRPr lang="en-US" sz="7200" b="1" dirty="0">
              <a:solidFill>
                <a:srgbClr val="000000"/>
              </a:solidFill>
            </a:endParaRPr>
          </a:p>
          <a:p>
            <a:pPr marL="0" indent="0" algn="l"/>
            <a:endParaRPr lang="en-US" sz="7200" b="1" dirty="0">
              <a:solidFill>
                <a:srgbClr val="000000"/>
              </a:solidFill>
            </a:endParaRPr>
          </a:p>
          <a:p>
            <a:pPr marL="1956040" lvl="2" indent="-1371600">
              <a:buFont typeface="Arial" panose="020B0604020202020204" pitchFamily="34" charset="0"/>
              <a:buChar char="•"/>
            </a:pPr>
            <a:endParaRPr lang="en-US" sz="8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2" name="Picture 1">
            <a:extLst>
              <a:ext uri="{FF2B5EF4-FFF2-40B4-BE49-F238E27FC236}">
                <a16:creationId xmlns:a16="http://schemas.microsoft.com/office/drawing/2014/main" xmlns="" id="{F3107A68-75BE-49F0-8FBE-BB3810419C19}"/>
              </a:ext>
            </a:extLst>
          </p:cNvPr>
          <p:cNvPicPr>
            <a:picLocks noChangeAspect="1"/>
          </p:cNvPicPr>
          <p:nvPr/>
        </p:nvPicPr>
        <p:blipFill>
          <a:blip r:embed="rId3"/>
          <a:stretch>
            <a:fillRect/>
          </a:stretch>
        </p:blipFill>
        <p:spPr>
          <a:xfrm>
            <a:off x="17263348" y="4597626"/>
            <a:ext cx="18380112" cy="9741460"/>
          </a:xfrm>
          <a:prstGeom prst="rect">
            <a:avLst/>
          </a:prstGeom>
        </p:spPr>
      </p:pic>
    </p:spTree>
    <p:extLst>
      <p:ext uri="{BB962C8B-B14F-4D97-AF65-F5344CB8AC3E}">
        <p14:creationId xmlns:p14="http://schemas.microsoft.com/office/powerpoint/2010/main" val="18837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Принципы работы CAPWAP </a:t>
            </a:r>
            <a:r>
              <a:rPr lang="en-US" dirty="0"/>
              <a:t/>
            </a:r>
            <a:br>
              <a:rPr lang="en-US" dirty="0"/>
            </a:br>
            <a:r>
              <a:rPr lang="ru-RU" sz="9600"/>
              <a:t>Точки доступа Flex Connect </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40268" y="2927350"/>
            <a:ext cx="34848800" cy="7720940"/>
          </a:xfrm>
        </p:spPr>
        <p:txBody>
          <a:bodyPr/>
          <a:lstStyle/>
          <a:p>
            <a:pPr marL="0" indent="0" algn="l" defTabSz="2736852" fontAlgn="base">
              <a:spcBef>
                <a:spcPts val="2400"/>
              </a:spcBef>
              <a:spcAft>
                <a:spcPts val="2400"/>
              </a:spcAft>
              <a:buClr>
                <a:schemeClr val="tx2"/>
              </a:buClr>
              <a:buSzPct val="90000"/>
            </a:pPr>
            <a:r>
              <a:rPr lang="ru-RU" sz="6400">
                <a:solidFill>
                  <a:srgbClr val="000000"/>
                </a:solidFill>
              </a:rPr>
              <a:t>FlexConnect позволяет настраивать и контролировать Aps по каналу WAN.</a:t>
            </a:r>
          </a:p>
          <a:p>
            <a:pPr marL="0" indent="0" algn="l" defTabSz="2736852" fontAlgn="base">
              <a:spcBef>
                <a:spcPts val="2400"/>
              </a:spcBef>
              <a:spcAft>
                <a:spcPts val="2400"/>
              </a:spcAft>
              <a:buClr>
                <a:schemeClr val="tx2"/>
              </a:buClr>
              <a:buSzPct val="90000"/>
            </a:pPr>
            <a:r>
              <a:rPr lang="ru-RU" sz="6400">
                <a:solidFill>
                  <a:srgbClr val="000000"/>
                </a:solidFill>
              </a:rPr>
              <a:t>Для точки доступа FlexConnect существует два режима работы.</a:t>
            </a:r>
          </a:p>
          <a:p>
            <a:pPr lvl="2" algn="thaiDist">
              <a:lnSpc>
                <a:spcPct val="85000"/>
              </a:lnSpc>
              <a:spcBef>
                <a:spcPct val="30000"/>
              </a:spcBef>
              <a:spcAft>
                <a:spcPts val="1200"/>
              </a:spcAft>
              <a:buSzPct val="90000"/>
            </a:pPr>
            <a:r>
              <a:rPr lang="ru-RU" sz="6000" b="1">
                <a:solidFill>
                  <a:srgbClr val="000000"/>
                </a:solidFill>
              </a:rPr>
              <a:t>Connected mode (Подключенный режим) -</a:t>
            </a:r>
            <a:r>
              <a:rPr lang="ru-RU" sz="6000">
                <a:solidFill>
                  <a:srgbClr val="000000"/>
                </a:solidFill>
              </a:rPr>
              <a:t> WLC достижим. FlexConnect потерял или не смог установить соединение CAPWAP со своим WLC. WLC выполняет все свои функции CAPWAP.</a:t>
            </a:r>
          </a:p>
          <a:p>
            <a:pPr lvl="2" algn="thaiDist">
              <a:lnSpc>
                <a:spcPct val="85000"/>
              </a:lnSpc>
              <a:spcBef>
                <a:spcPct val="30000"/>
              </a:spcBef>
              <a:spcAft>
                <a:spcPts val="1200"/>
              </a:spcAft>
              <a:buSzPct val="90000"/>
            </a:pPr>
            <a:r>
              <a:rPr lang="ru-RU" sz="6000" b="1">
                <a:solidFill>
                  <a:srgbClr val="000000"/>
                </a:solidFill>
              </a:rPr>
              <a:t>Standalone mode (Автономный режим) </a:t>
            </a:r>
            <a:r>
              <a:rPr lang="ru-RU" sz="6000">
                <a:solidFill>
                  <a:srgbClr val="000000"/>
                </a:solidFill>
              </a:rPr>
              <a:t>– WLC недоступен. FlexConnect потерял или не смог установить соединение CAPWAP со своим WLC. В этом режиме точка доступа FlexConnect может выполнять некоторые функции WLC, такие как локальное переключение трафика данных клиента и локальная аутентификация клиента.</a:t>
            </a:r>
          </a:p>
          <a:p>
            <a:pPr marL="679452" indent="-679452" algn="l" defTabSz="2736852" fontAlgn="base">
              <a:spcBef>
                <a:spcPts val="2400"/>
              </a:spcBef>
              <a:spcAft>
                <a:spcPts val="2400"/>
              </a:spcAft>
              <a:buClr>
                <a:schemeClr val="tx2"/>
              </a:buClr>
              <a:buSzPct val="90000"/>
              <a:buFont typeface="Arial" panose="020B0604020202020204" pitchFamily="34" charset="0"/>
              <a:buChar char="•"/>
            </a:pPr>
            <a:endParaRPr lang="en-US" sz="6400" dirty="0">
              <a:solidFill>
                <a:srgbClr val="000000"/>
              </a:solidFill>
            </a:endParaRPr>
          </a:p>
          <a:p>
            <a:pPr marL="0" indent="0" algn="l"/>
            <a:endParaRPr lang="en-US" sz="6400" b="1" dirty="0">
              <a:solidFill>
                <a:srgbClr val="000000"/>
              </a:solidFill>
            </a:endParaRPr>
          </a:p>
          <a:p>
            <a:pPr marL="0" indent="0" algn="l"/>
            <a:endParaRPr lang="en-US" sz="6400" b="1" dirty="0">
              <a:solidFill>
                <a:srgbClr val="000000"/>
              </a:solidFill>
            </a:endParaRPr>
          </a:p>
          <a:p>
            <a:pPr marL="1956040" lvl="2" indent="-1371600">
              <a:buFont typeface="Arial" panose="020B0604020202020204" pitchFamily="34" charset="0"/>
              <a:buChar char="•"/>
            </a:pPr>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pic>
        <p:nvPicPr>
          <p:cNvPr id="4" name="Picture 3">
            <a:extLst>
              <a:ext uri="{FF2B5EF4-FFF2-40B4-BE49-F238E27FC236}">
                <a16:creationId xmlns:a16="http://schemas.microsoft.com/office/drawing/2014/main" xmlns="" id="{68E27057-9975-40C1-A87D-146743F9A3F7}"/>
              </a:ext>
            </a:extLst>
          </p:cNvPr>
          <p:cNvPicPr>
            <a:picLocks noChangeAspect="1"/>
          </p:cNvPicPr>
          <p:nvPr/>
        </p:nvPicPr>
        <p:blipFill>
          <a:blip r:embed="rId3"/>
          <a:stretch>
            <a:fillRect/>
          </a:stretch>
        </p:blipFill>
        <p:spPr>
          <a:xfrm>
            <a:off x="8197220" y="12709042"/>
            <a:ext cx="18592800" cy="6874260"/>
          </a:xfrm>
          <a:prstGeom prst="rect">
            <a:avLst/>
          </a:prstGeom>
        </p:spPr>
      </p:pic>
    </p:spTree>
    <p:extLst>
      <p:ext uri="{BB962C8B-B14F-4D97-AF65-F5344CB8AC3E}">
        <p14:creationId xmlns:p14="http://schemas.microsoft.com/office/powerpoint/2010/main" val="6142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6990080"/>
            <a:ext cx="33121256" cy="3881120"/>
          </a:xfrm>
        </p:spPr>
        <p:txBody>
          <a:bodyPr/>
          <a:lstStyle/>
          <a:p>
            <a:pPr rtl="0"/>
            <a:r>
              <a:rPr lang="ru-RU">
                <a:solidFill>
                  <a:schemeClr val="accent5">
                    <a:lumMod val="40000"/>
                    <a:lumOff val="60000"/>
                  </a:schemeClr>
                </a:solidFill>
              </a:rPr>
              <a:t>12.5 Управление каналами</a:t>
            </a:r>
          </a:p>
        </p:txBody>
      </p:sp>
    </p:spTree>
    <p:custDataLst>
      <p:tags r:id="rId1"/>
    </p:custDataLst>
    <p:extLst>
      <p:ext uri="{BB962C8B-B14F-4D97-AF65-F5344CB8AC3E}">
        <p14:creationId xmlns:p14="http://schemas.microsoft.com/office/powerpoint/2010/main" val="3878077811"/>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Управление каналами </a:t>
            </a:r>
            <a:r>
              <a:rPr lang="en-US" dirty="0"/>
              <a:t/>
            </a:r>
            <a:br>
              <a:rPr lang="en-US" dirty="0"/>
            </a:br>
            <a:r>
              <a:rPr lang="ru-RU" sz="9600"/>
              <a:t>Частотное насыщение канала</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474132" y="2927350"/>
            <a:ext cx="34002136" cy="13303252"/>
          </a:xfrm>
        </p:spPr>
        <p:txBody>
          <a:bodyPr/>
          <a:lstStyle/>
          <a:p>
            <a:pPr marL="0" indent="0" algn="l" defTabSz="2736852" fontAlgn="base">
              <a:spcBef>
                <a:spcPct val="30000"/>
              </a:spcBef>
              <a:spcAft>
                <a:spcPts val="2400"/>
              </a:spcAft>
              <a:buClr>
                <a:schemeClr val="tx2"/>
              </a:buClr>
              <a:buSzPct val="90000"/>
            </a:pPr>
            <a:r>
              <a:rPr lang="ru-RU" sz="6400">
                <a:solidFill>
                  <a:srgbClr val="000000"/>
                </a:solidFill>
              </a:rPr>
              <a:t>Если потребность в конкретном беспроводном канале слишком высока, канал может стать перенасыщенным, что ухудшит качество связи.</a:t>
            </a:r>
          </a:p>
          <a:p>
            <a:pPr marL="0" indent="0" algn="l" defTabSz="2736852" fontAlgn="base">
              <a:spcBef>
                <a:spcPct val="30000"/>
              </a:spcBef>
              <a:spcAft>
                <a:spcPts val="2400"/>
              </a:spcAft>
              <a:buClr>
                <a:schemeClr val="tx2"/>
              </a:buClr>
              <a:buSzPct val="90000"/>
            </a:pPr>
            <a:r>
              <a:rPr lang="ru-RU" sz="6400">
                <a:solidFill>
                  <a:srgbClr val="000000"/>
                </a:solidFill>
              </a:rPr>
              <a:t>Эти методы уменьшают насыщенность канала, используя каналы более эффективным способом.</a:t>
            </a:r>
          </a:p>
          <a:p>
            <a:pPr marL="679452" lvl="1" indent="-679452">
              <a:lnSpc>
                <a:spcPct val="85000"/>
              </a:lnSpc>
              <a:spcBef>
                <a:spcPct val="30000"/>
              </a:spcBef>
              <a:spcAft>
                <a:spcPts val="2400"/>
              </a:spcAft>
              <a:buSzPct val="90000"/>
              <a:buFont typeface="Arial" panose="020B0604020202020204" pitchFamily="34" charset="0"/>
              <a:buChar char="•"/>
            </a:pPr>
            <a:r>
              <a:rPr lang="ru-RU" sz="6400" b="1">
                <a:solidFill>
                  <a:srgbClr val="000000"/>
                </a:solidFill>
              </a:rPr>
              <a:t>Спектр с прямой последовательностью (DSSS) </a:t>
            </a:r>
            <a:r>
              <a:rPr lang="ru-RU" sz="6400">
                <a:solidFill>
                  <a:srgbClr val="000000"/>
                </a:solidFill>
              </a:rPr>
              <a:t>- это метод модуляции, предназначенный для распространения сигнала по более широкой полосе частот. DSSS используется устройствами 802.11b, чтобы избежать помех от других устройств, использующих ту же частоту 2,4 ГГц.</a:t>
            </a:r>
          </a:p>
          <a:p>
            <a:pPr marL="679452" lvl="1" indent="-679452">
              <a:lnSpc>
                <a:spcPct val="85000"/>
              </a:lnSpc>
              <a:spcBef>
                <a:spcPct val="30000"/>
              </a:spcBef>
              <a:spcAft>
                <a:spcPts val="2400"/>
              </a:spcAft>
              <a:buSzPct val="90000"/>
              <a:buFont typeface="Arial" panose="020B0604020202020204" pitchFamily="34" charset="0"/>
              <a:buChar char="•"/>
            </a:pPr>
            <a:r>
              <a:rPr lang="ru-RU" sz="6400" b="1">
                <a:solidFill>
                  <a:srgbClr val="000000"/>
                </a:solidFill>
              </a:rPr>
              <a:t>FHSS </a:t>
            </a:r>
            <a:r>
              <a:rPr lang="ru-RU" sz="6400">
                <a:solidFill>
                  <a:srgbClr val="000000"/>
                </a:solidFill>
              </a:rPr>
              <a:t>- передает радиосигналы посредством быстрой коммутации сигнала несущей частоты по множеству частотных каналов. При использовании FHSS отправитель и получатель должны быть синхронизированы, чтобы «знать», на какой канал перейти. FHSS использовался в оригинальном стандарте 802.11.</a:t>
            </a:r>
          </a:p>
          <a:p>
            <a:pPr marL="679452" lvl="1" indent="-679452">
              <a:lnSpc>
                <a:spcPct val="85000"/>
              </a:lnSpc>
              <a:spcBef>
                <a:spcPct val="30000"/>
              </a:spcBef>
              <a:spcAft>
                <a:spcPts val="2400"/>
              </a:spcAft>
              <a:buSzPct val="90000"/>
              <a:buFont typeface="Arial" panose="020B0604020202020204" pitchFamily="34" charset="0"/>
              <a:buChar char="•"/>
            </a:pPr>
            <a:r>
              <a:rPr lang="ru-RU" sz="6400" b="1">
                <a:solidFill>
                  <a:srgbClr val="000000"/>
                </a:solidFill>
              </a:rPr>
              <a:t> Мультиплексирование с ортогональным частотным разделением (OFDM) </a:t>
            </a:r>
            <a:r>
              <a:rPr lang="ru-RU" sz="6400">
                <a:solidFill>
                  <a:srgbClr val="000000"/>
                </a:solidFill>
              </a:rPr>
              <a:t>- </a:t>
            </a:r>
            <a:r>
              <a:rPr lang="ru-RU" sz="6400"/>
              <a:t> </a:t>
            </a:r>
            <a:r>
              <a:rPr lang="ru-RU" sz="6400">
                <a:solidFill>
                  <a:srgbClr val="000000"/>
                </a:solidFill>
              </a:rPr>
              <a:t> это подмножество мультиплексирования с частотным разделением, в котором один канал использует несколько подканалов на соседних частотах. OFDM используется несколькими системами связи, включая стандарт 802.11a/g/n/ac. </a:t>
            </a:r>
          </a:p>
          <a:p>
            <a:pPr marL="0" indent="0" algn="l" defTabSz="2736852" fontAlgn="base">
              <a:spcBef>
                <a:spcPts val="2400"/>
              </a:spcBef>
              <a:spcAft>
                <a:spcPts val="2400"/>
              </a:spcAft>
              <a:buClr>
                <a:schemeClr val="tx2"/>
              </a:buClr>
              <a:buSzPct val="90000"/>
            </a:pPr>
            <a:endParaRPr lang="en-US" sz="6400" b="1" dirty="0">
              <a:solidFill>
                <a:srgbClr val="000000"/>
              </a:solidFill>
            </a:endParaRPr>
          </a:p>
          <a:p>
            <a:pPr marL="0" indent="0" algn="l"/>
            <a:endParaRPr lang="en-US" sz="7200" b="1" dirty="0">
              <a:solidFill>
                <a:srgbClr val="000000"/>
              </a:solidFill>
            </a:endParaRPr>
          </a:p>
          <a:p>
            <a:pPr marL="0" indent="0" algn="l"/>
            <a:endParaRPr lang="en-US" sz="7200" b="1" dirty="0">
              <a:solidFill>
                <a:srgbClr val="000000"/>
              </a:solidFill>
            </a:endParaRPr>
          </a:p>
          <a:p>
            <a:pPr marL="1956040" lvl="2" indent="-1371600">
              <a:buFont typeface="Arial" panose="020B0604020202020204" pitchFamily="34" charset="0"/>
              <a:buChar char="•"/>
            </a:pPr>
            <a:endParaRPr lang="en-US" sz="8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a:p>
            <a:pPr marL="0" indent="0" algn="l"/>
            <a:endParaRPr lang="en-US" sz="64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p:txBody>
      </p:sp>
    </p:spTree>
    <p:extLst>
      <p:ext uri="{BB962C8B-B14F-4D97-AF65-F5344CB8AC3E}">
        <p14:creationId xmlns:p14="http://schemas.microsoft.com/office/powerpoint/2010/main" val="130295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Управление каналами </a:t>
            </a:r>
            <a:r>
              <a:rPr lang="en-US" dirty="0"/>
              <a:t/>
            </a:r>
            <a:br>
              <a:rPr lang="en-US" dirty="0"/>
            </a:br>
            <a:r>
              <a:rPr lang="ru-RU" sz="9600"/>
              <a:t>Выбор канала (продолжение)</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3774032"/>
            <a:ext cx="31654744" cy="4320104"/>
          </a:xfrm>
        </p:spPr>
        <p:txBody>
          <a:bodyPr/>
          <a:lstStyle/>
          <a:p>
            <a:pPr marL="679452" indent="-679452"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000">
                <a:solidFill>
                  <a:srgbClr val="000000"/>
                </a:solidFill>
              </a:rPr>
              <a:t>Каждому каналу выделена полоса 22 МГц и он отделен от следующего канала на 5 МГц.</a:t>
            </a:r>
          </a:p>
          <a:p>
            <a:pPr marL="679452" indent="-679452"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000">
                <a:solidFill>
                  <a:srgbClr val="000000"/>
                </a:solidFill>
              </a:rPr>
              <a:t>Лучшая практика для беспроводных локальных сетей 802.11b / g / n, требующих нескольких точек доступа, состоит в использовании неперекрывающихся каналов, таких как 1, 6 и 11.</a:t>
            </a:r>
          </a:p>
          <a:p>
            <a:pPr marL="679452" indent="-679452" algn="l" defTabSz="2736852" fontAlgn="base">
              <a:lnSpc>
                <a:spcPct val="85000"/>
              </a:lnSpc>
              <a:spcBef>
                <a:spcPct val="30000"/>
              </a:spcBef>
              <a:spcAft>
                <a:spcPts val="2400"/>
              </a:spcAft>
              <a:buClr>
                <a:schemeClr val="tx2"/>
              </a:buClr>
              <a:buSzPct val="90000"/>
              <a:buFont typeface="Arial" panose="020B0604020202020204" pitchFamily="34" charset="0"/>
              <a:buChar char="•"/>
            </a:pPr>
            <a:endParaRPr lang="en-US" sz="6000" dirty="0">
              <a:solidFill>
                <a:srgbClr val="000000"/>
              </a:solidFill>
            </a:endParaRPr>
          </a:p>
          <a:p>
            <a:pPr marL="0" indent="0" algn="l" defTabSz="2736852" fontAlgn="base">
              <a:spcBef>
                <a:spcPts val="2400"/>
              </a:spcBef>
              <a:spcAft>
                <a:spcPts val="2400"/>
              </a:spcAft>
              <a:buClr>
                <a:schemeClr val="tx2"/>
              </a:buClr>
              <a:buSzPct val="90000"/>
            </a:pPr>
            <a:endParaRPr lang="en-US" sz="6400" b="1" dirty="0">
              <a:solidFill>
                <a:srgbClr val="000000"/>
              </a:solidFill>
            </a:endParaRPr>
          </a:p>
          <a:p>
            <a:pPr marL="0" indent="0" algn="l"/>
            <a:endParaRPr lang="en-US" sz="7200" b="1" dirty="0">
              <a:solidFill>
                <a:srgbClr val="000000"/>
              </a:solidFill>
            </a:endParaRPr>
          </a:p>
          <a:p>
            <a:pPr marL="0" indent="0" algn="l"/>
            <a:endParaRPr lang="en-US" sz="7200" b="1" dirty="0">
              <a:solidFill>
                <a:srgbClr val="000000"/>
              </a:solidFill>
            </a:endParaRPr>
          </a:p>
          <a:p>
            <a:pPr marL="1956040" lvl="2" indent="-1371600">
              <a:buFont typeface="Arial" panose="020B0604020202020204" pitchFamily="34" charset="0"/>
              <a:buChar char="•"/>
            </a:pPr>
            <a:endParaRPr lang="en-US" sz="8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a:p>
            <a:pPr marL="0" indent="0" algn="l"/>
            <a:endParaRPr lang="en-US" sz="64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p:txBody>
      </p:sp>
      <p:pic>
        <p:nvPicPr>
          <p:cNvPr id="2" name="Picture 1">
            <a:extLst>
              <a:ext uri="{FF2B5EF4-FFF2-40B4-BE49-F238E27FC236}">
                <a16:creationId xmlns:a16="http://schemas.microsoft.com/office/drawing/2014/main" xmlns="" id="{07C3226C-D38B-4EAD-BDD2-31F7901806DA}"/>
              </a:ext>
            </a:extLst>
          </p:cNvPr>
          <p:cNvPicPr>
            <a:picLocks noChangeAspect="1"/>
          </p:cNvPicPr>
          <p:nvPr/>
        </p:nvPicPr>
        <p:blipFill>
          <a:blip r:embed="rId3"/>
          <a:stretch>
            <a:fillRect/>
          </a:stretch>
        </p:blipFill>
        <p:spPr>
          <a:xfrm>
            <a:off x="4973816" y="7655868"/>
            <a:ext cx="23905984" cy="10670232"/>
          </a:xfrm>
          <a:prstGeom prst="rect">
            <a:avLst/>
          </a:prstGeom>
        </p:spPr>
      </p:pic>
    </p:spTree>
    <p:extLst>
      <p:ext uri="{BB962C8B-B14F-4D97-AF65-F5344CB8AC3E}">
        <p14:creationId xmlns:p14="http://schemas.microsoft.com/office/powerpoint/2010/main" val="109173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Управление каналами </a:t>
            </a:r>
            <a:r>
              <a:rPr lang="en-US" dirty="0"/>
              <a:t/>
            </a:r>
            <a:br>
              <a:rPr lang="en-US" dirty="0"/>
            </a:br>
            <a:r>
              <a:rPr lang="ru-RU" sz="9600"/>
              <a:t>Выбор канала (продолжение)</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3774032"/>
            <a:ext cx="31654744" cy="4950872"/>
          </a:xfrm>
        </p:spPr>
        <p:txBody>
          <a:bodyPr/>
          <a:lstStyle/>
          <a:p>
            <a:pPr marL="679452" indent="-679452"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Для стандартов 5 ГГц 802.11a/n/ac имеется 24 канала. Каждый канал отделен от следующего на 20 МГц.</a:t>
            </a:r>
          </a:p>
          <a:p>
            <a:pPr marL="679452" indent="-679452"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000">
                <a:solidFill>
                  <a:srgbClr val="000000"/>
                </a:solidFill>
              </a:rPr>
              <a:t>Неперекрывающиеся каналы - 36, 48 и 60.</a:t>
            </a:r>
          </a:p>
          <a:p>
            <a:pPr marL="679452" indent="-679452" algn="l" defTabSz="2736852" fontAlgn="base">
              <a:lnSpc>
                <a:spcPct val="85000"/>
              </a:lnSpc>
              <a:spcBef>
                <a:spcPct val="30000"/>
              </a:spcBef>
              <a:spcAft>
                <a:spcPts val="2400"/>
              </a:spcAft>
              <a:buClr>
                <a:schemeClr val="tx2"/>
              </a:buClr>
              <a:buSzPct val="90000"/>
              <a:buFont typeface="Arial" panose="020B0604020202020204" pitchFamily="34" charset="0"/>
              <a:buChar char="•"/>
            </a:pPr>
            <a:endParaRPr lang="en-US" sz="6000" dirty="0">
              <a:solidFill>
                <a:srgbClr val="000000"/>
              </a:solidFill>
            </a:endParaRPr>
          </a:p>
          <a:p>
            <a:pPr marL="0" indent="0" algn="l" defTabSz="2736852" fontAlgn="base">
              <a:lnSpc>
                <a:spcPct val="85000"/>
              </a:lnSpc>
              <a:spcBef>
                <a:spcPct val="30000"/>
              </a:spcBef>
              <a:spcAft>
                <a:spcPts val="2400"/>
              </a:spcAft>
              <a:buClr>
                <a:schemeClr val="tx2"/>
              </a:buClr>
              <a:buSzPct val="90000"/>
            </a:pPr>
            <a:endParaRPr lang="en-US" sz="6000" dirty="0">
              <a:solidFill>
                <a:srgbClr val="000000"/>
              </a:solidFill>
            </a:endParaRPr>
          </a:p>
          <a:p>
            <a:pPr marL="0" indent="0" algn="l" defTabSz="2736852" fontAlgn="base">
              <a:spcBef>
                <a:spcPts val="2400"/>
              </a:spcBef>
              <a:spcAft>
                <a:spcPts val="2400"/>
              </a:spcAft>
              <a:buClr>
                <a:schemeClr val="tx2"/>
              </a:buClr>
              <a:buSzPct val="90000"/>
            </a:pPr>
            <a:endParaRPr lang="en-US" sz="6400" b="1" dirty="0">
              <a:solidFill>
                <a:srgbClr val="000000"/>
              </a:solidFill>
            </a:endParaRPr>
          </a:p>
          <a:p>
            <a:pPr marL="0" indent="0" algn="l"/>
            <a:endParaRPr lang="en-US" sz="7200" b="1" dirty="0">
              <a:solidFill>
                <a:srgbClr val="000000"/>
              </a:solidFill>
            </a:endParaRPr>
          </a:p>
          <a:p>
            <a:pPr marL="0" indent="0" algn="l"/>
            <a:endParaRPr lang="en-US" sz="7200" b="1" dirty="0">
              <a:solidFill>
                <a:srgbClr val="000000"/>
              </a:solidFill>
            </a:endParaRPr>
          </a:p>
          <a:p>
            <a:pPr marL="1956040" lvl="2" indent="-1371600">
              <a:buFont typeface="Arial" panose="020B0604020202020204" pitchFamily="34" charset="0"/>
              <a:buChar char="•"/>
            </a:pPr>
            <a:endParaRPr lang="en-US" sz="8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a:p>
            <a:pPr marL="0" indent="0" algn="l"/>
            <a:endParaRPr lang="en-US" sz="64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p:txBody>
      </p:sp>
      <p:pic>
        <p:nvPicPr>
          <p:cNvPr id="4" name="Picture 3">
            <a:extLst>
              <a:ext uri="{FF2B5EF4-FFF2-40B4-BE49-F238E27FC236}">
                <a16:creationId xmlns:a16="http://schemas.microsoft.com/office/drawing/2014/main" xmlns="" id="{EE67C185-3EB1-47D2-844A-E056EFF02077}"/>
              </a:ext>
            </a:extLst>
          </p:cNvPr>
          <p:cNvPicPr>
            <a:picLocks noChangeAspect="1"/>
          </p:cNvPicPr>
          <p:nvPr/>
        </p:nvPicPr>
        <p:blipFill>
          <a:blip r:embed="rId3"/>
          <a:stretch>
            <a:fillRect/>
          </a:stretch>
        </p:blipFill>
        <p:spPr>
          <a:xfrm>
            <a:off x="5562600" y="9571588"/>
            <a:ext cx="22545680" cy="7847392"/>
          </a:xfrm>
          <a:prstGeom prst="rect">
            <a:avLst/>
          </a:prstGeom>
        </p:spPr>
      </p:pic>
    </p:spTree>
    <p:extLst>
      <p:ext uri="{BB962C8B-B14F-4D97-AF65-F5344CB8AC3E}">
        <p14:creationId xmlns:p14="http://schemas.microsoft.com/office/powerpoint/2010/main" val="40194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Управление каналами</a:t>
            </a:r>
            <a:r>
              <a:rPr lang="en-US" dirty="0"/>
              <a:t/>
            </a:r>
            <a:br>
              <a:rPr lang="en-US" dirty="0"/>
            </a:br>
            <a:r>
              <a:rPr lang="ru-RU" sz="9600"/>
              <a:t>Планирование развертывания беспроводной сети</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6" y="3774028"/>
            <a:ext cx="16144060" cy="13057704"/>
          </a:xfrm>
        </p:spPr>
        <p:txBody>
          <a:bodyPr/>
          <a:lstStyle/>
          <a:p>
            <a:pPr marL="0" indent="0" algn="l" defTabSz="2736852" fontAlgn="base">
              <a:lnSpc>
                <a:spcPct val="85000"/>
              </a:lnSpc>
              <a:spcBef>
                <a:spcPct val="30000"/>
              </a:spcBef>
              <a:spcAft>
                <a:spcPts val="2400"/>
              </a:spcAft>
              <a:buClr>
                <a:schemeClr val="tx2"/>
              </a:buClr>
              <a:buSzPct val="90000"/>
            </a:pPr>
            <a:r>
              <a:rPr lang="ru-RU" sz="5600" dirty="0">
                <a:solidFill>
                  <a:srgbClr val="000000"/>
                </a:solidFill>
              </a:rPr>
              <a:t>Количество пользователей, поддерживаемых WLAN, зависит от следующего:</a:t>
            </a:r>
          </a:p>
          <a:p>
            <a:pPr lvl="2">
              <a:lnSpc>
                <a:spcPct val="85000"/>
              </a:lnSpc>
              <a:spcBef>
                <a:spcPct val="30000"/>
              </a:spcBef>
              <a:spcAft>
                <a:spcPts val="1200"/>
              </a:spcAft>
              <a:buSzPct val="90000"/>
            </a:pPr>
            <a:r>
              <a:rPr lang="ru-RU" sz="5600" dirty="0">
                <a:solidFill>
                  <a:srgbClr val="000000"/>
                </a:solidFill>
              </a:rPr>
              <a:t>Географическое расположение объекта</a:t>
            </a:r>
          </a:p>
          <a:p>
            <a:pPr lvl="2">
              <a:lnSpc>
                <a:spcPct val="85000"/>
              </a:lnSpc>
              <a:spcBef>
                <a:spcPct val="30000"/>
              </a:spcBef>
              <a:spcAft>
                <a:spcPts val="1200"/>
              </a:spcAft>
              <a:buSzPct val="90000"/>
            </a:pPr>
            <a:r>
              <a:rPr lang="ru-RU" sz="5600" dirty="0">
                <a:solidFill>
                  <a:srgbClr val="000000"/>
                </a:solidFill>
              </a:rPr>
              <a:t>Количество людей и устройств, которые могут поместиться в пространстве</a:t>
            </a:r>
          </a:p>
          <a:p>
            <a:pPr lvl="2">
              <a:lnSpc>
                <a:spcPct val="85000"/>
              </a:lnSpc>
              <a:spcBef>
                <a:spcPct val="30000"/>
              </a:spcBef>
              <a:spcAft>
                <a:spcPts val="1200"/>
              </a:spcAft>
              <a:buSzPct val="90000"/>
            </a:pPr>
            <a:r>
              <a:rPr lang="ru-RU" sz="5600" dirty="0">
                <a:solidFill>
                  <a:srgbClr val="000000"/>
                </a:solidFill>
              </a:rPr>
              <a:t>Скорость передачи данных, которую ожидают пользователи</a:t>
            </a:r>
          </a:p>
          <a:p>
            <a:pPr lvl="2">
              <a:lnSpc>
                <a:spcPct val="85000"/>
              </a:lnSpc>
              <a:spcBef>
                <a:spcPct val="30000"/>
              </a:spcBef>
              <a:spcAft>
                <a:spcPts val="1200"/>
              </a:spcAft>
              <a:buSzPct val="90000"/>
            </a:pPr>
            <a:r>
              <a:rPr lang="ru-RU" sz="5600" dirty="0">
                <a:solidFill>
                  <a:srgbClr val="000000"/>
                </a:solidFill>
              </a:rPr>
              <a:t>Использование неперекрывающихся каналов несколькими AP и настройками мощности передачи</a:t>
            </a:r>
          </a:p>
          <a:p>
            <a:pPr marL="0" indent="0" algn="l" defTabSz="2736852" fontAlgn="base">
              <a:lnSpc>
                <a:spcPct val="85000"/>
              </a:lnSpc>
              <a:spcBef>
                <a:spcPct val="30000"/>
              </a:spcBef>
              <a:spcAft>
                <a:spcPts val="2400"/>
              </a:spcAft>
              <a:buClr>
                <a:schemeClr val="tx2"/>
              </a:buClr>
              <a:buSzPct val="90000"/>
            </a:pPr>
            <a:r>
              <a:rPr lang="ru-RU" sz="5600" dirty="0">
                <a:solidFill>
                  <a:srgbClr val="000000"/>
                </a:solidFill>
              </a:rPr>
              <a:t>При планировании местоположения точек доступа важна приблизительная круговая зона покрытия</a:t>
            </a:r>
            <a:r>
              <a:rPr lang="ru-RU" sz="5600" dirty="0">
                <a:solidFill>
                  <a:srgbClr val="000000"/>
                </a:solidFill>
              </a:rPr>
              <a:t>.</a:t>
            </a:r>
            <a:endParaRPr lang="ru-RU" sz="5600" dirty="0">
              <a:solidFill>
                <a:srgbClr val="000000"/>
              </a:solidFill>
            </a:endParaRPr>
          </a:p>
        </p:txBody>
      </p:sp>
      <p:pic>
        <p:nvPicPr>
          <p:cNvPr id="2" name="Picture 1">
            <a:extLst>
              <a:ext uri="{FF2B5EF4-FFF2-40B4-BE49-F238E27FC236}">
                <a16:creationId xmlns:a16="http://schemas.microsoft.com/office/drawing/2014/main" xmlns="" id="{050E2E62-D377-4FDC-8C64-91BBA481B374}"/>
              </a:ext>
            </a:extLst>
          </p:cNvPr>
          <p:cNvPicPr>
            <a:picLocks noChangeAspect="1"/>
          </p:cNvPicPr>
          <p:nvPr/>
        </p:nvPicPr>
        <p:blipFill>
          <a:blip r:embed="rId3"/>
          <a:stretch>
            <a:fillRect/>
          </a:stretch>
        </p:blipFill>
        <p:spPr>
          <a:xfrm>
            <a:off x="18288002" y="4231228"/>
            <a:ext cx="16144060" cy="11525248"/>
          </a:xfrm>
          <a:prstGeom prst="rect">
            <a:avLst/>
          </a:prstGeom>
        </p:spPr>
      </p:pic>
    </p:spTree>
    <p:extLst>
      <p:ext uri="{BB962C8B-B14F-4D97-AF65-F5344CB8AC3E}">
        <p14:creationId xmlns:p14="http://schemas.microsoft.com/office/powerpoint/2010/main" val="59195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6990080"/>
            <a:ext cx="33121256" cy="3881120"/>
          </a:xfrm>
        </p:spPr>
        <p:txBody>
          <a:bodyPr/>
          <a:lstStyle/>
          <a:p>
            <a:pPr rtl="0"/>
            <a:r>
              <a:rPr lang="ru-RU">
                <a:solidFill>
                  <a:schemeClr val="accent5">
                    <a:lumMod val="40000"/>
                    <a:lumOff val="60000"/>
                  </a:schemeClr>
                </a:solidFill>
              </a:rPr>
              <a:t>12.6 - Угрозы для беспроводных локальных сетей</a:t>
            </a:r>
          </a:p>
        </p:txBody>
      </p:sp>
    </p:spTree>
    <p:custDataLst>
      <p:tags r:id="rId1"/>
    </p:custDataLst>
    <p:extLst>
      <p:ext uri="{BB962C8B-B14F-4D97-AF65-F5344CB8AC3E}">
        <p14:creationId xmlns:p14="http://schemas.microsoft.com/office/powerpoint/2010/main" val="314593583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5" name="TextShape 1"/>
          <p:cNvSpPr txBox="1"/>
          <p:nvPr/>
        </p:nvSpPr>
        <p:spPr>
          <a:xfrm>
            <a:off x="0" y="165600"/>
            <a:ext cx="36574560" cy="3028320"/>
          </a:xfrm>
          <a:prstGeom prst="rect">
            <a:avLst/>
          </a:prstGeom>
          <a:noFill/>
          <a:ln>
            <a:noFill/>
          </a:ln>
        </p:spPr>
        <p:txBody>
          <a:bodyPr anchor="ctr">
            <a:noAutofit/>
          </a:bodyPr>
          <a:lstStyle/>
          <a:p>
            <a:pPr>
              <a:lnSpc>
                <a:spcPct val="100000"/>
              </a:lnSpc>
            </a:pPr>
            <a:r>
              <a:rPr lang="en-US" sz="9600" spc="-4" dirty="0" err="1">
                <a:solidFill>
                  <a:srgbClr val="367187"/>
                </a:solidFill>
                <a:ea typeface="ＭＳ Ｐゴシック"/>
              </a:rPr>
              <a:t>Проверьте</a:t>
            </a:r>
            <a:r>
              <a:rPr lang="en-US" sz="9600" spc="-4" dirty="0">
                <a:solidFill>
                  <a:srgbClr val="367187"/>
                </a:solidFill>
                <a:ea typeface="ＭＳ Ｐゴシック"/>
              </a:rPr>
              <a:t> </a:t>
            </a:r>
            <a:r>
              <a:rPr lang="en-US" sz="9600" spc="-4" dirty="0" err="1">
                <a:solidFill>
                  <a:srgbClr val="367187"/>
                </a:solidFill>
                <a:ea typeface="ＭＳ Ｐゴシック"/>
              </a:rPr>
              <a:t>свое</a:t>
            </a:r>
            <a:r>
              <a:rPr lang="en-US" sz="9600" spc="-4" dirty="0">
                <a:solidFill>
                  <a:srgbClr val="367187"/>
                </a:solidFill>
                <a:ea typeface="ＭＳ Ｐゴシック"/>
              </a:rPr>
              <a:t> </a:t>
            </a:r>
            <a:r>
              <a:rPr lang="en-US" sz="9600" spc="-4" dirty="0" err="1">
                <a:solidFill>
                  <a:srgbClr val="367187"/>
                </a:solidFill>
                <a:ea typeface="ＭＳ Ｐゴシック"/>
              </a:rPr>
              <a:t>понимание</a:t>
            </a:r>
            <a:r>
              <a:rPr lang="en-US" sz="9600" spc="-4" dirty="0">
                <a:solidFill>
                  <a:srgbClr val="367187"/>
                </a:solidFill>
                <a:ea typeface="ＭＳ Ｐゴシック"/>
              </a:rPr>
              <a:t> </a:t>
            </a:r>
            <a:r>
              <a:rPr lang="en-US" sz="9600" spc="-4" dirty="0" err="1">
                <a:solidFill>
                  <a:srgbClr val="367187"/>
                </a:solidFill>
                <a:ea typeface="ＭＳ Ｐゴシック"/>
              </a:rPr>
              <a:t>темы</a:t>
            </a:r>
            <a:endParaRPr lang="ru-RU" sz="9600" spc="-4" dirty="0"/>
          </a:p>
        </p:txBody>
      </p:sp>
      <p:sp>
        <p:nvSpPr>
          <p:cNvPr id="346" name="TextShape 2"/>
          <p:cNvSpPr txBox="1"/>
          <p:nvPr/>
        </p:nvSpPr>
        <p:spPr>
          <a:xfrm>
            <a:off x="581760" y="3860640"/>
            <a:ext cx="35513280" cy="14574240"/>
          </a:xfrm>
          <a:prstGeom prst="rect">
            <a:avLst/>
          </a:prstGeom>
          <a:noFill/>
          <a:ln>
            <a:noFill/>
          </a:ln>
        </p:spPr>
        <p:txBody>
          <a:bodyPr rIns="731520">
            <a:noAutofit/>
          </a:bodyPr>
          <a:lstStyle/>
          <a:p>
            <a:pPr>
              <a:spcBef>
                <a:spcPts val="1916"/>
              </a:spcBef>
              <a:spcAft>
                <a:spcPts val="2404"/>
              </a:spcAft>
            </a:pPr>
            <a:r>
              <a:rPr lang="en-US" sz="5600" spc="-4" dirty="0" err="1">
                <a:solidFill>
                  <a:srgbClr val="000000"/>
                </a:solidFill>
                <a:ea typeface="ＭＳ Ｐゴシック"/>
              </a:rPr>
              <a:t>Упражнения</a:t>
            </a:r>
            <a:r>
              <a:rPr lang="en-US" sz="5600" spc="-4" dirty="0">
                <a:solidFill>
                  <a:srgbClr val="000000"/>
                </a:solidFill>
                <a:ea typeface="ＭＳ Ｐゴシック"/>
              </a:rPr>
              <a:t> «</a:t>
            </a:r>
            <a:r>
              <a:rPr lang="en-US" sz="5600" spc="-4" dirty="0" err="1">
                <a:solidFill>
                  <a:srgbClr val="000000"/>
                </a:solidFill>
                <a:ea typeface="ＭＳ Ｐゴシック"/>
              </a:rPr>
              <a:t>Проверьте</a:t>
            </a:r>
            <a:r>
              <a:rPr lang="en-US" sz="5600" spc="-4" dirty="0">
                <a:solidFill>
                  <a:srgbClr val="000000"/>
                </a:solidFill>
                <a:ea typeface="ＭＳ Ｐゴシック"/>
              </a:rPr>
              <a:t> </a:t>
            </a:r>
            <a:r>
              <a:rPr lang="en-US" sz="5600" spc="-4" dirty="0" err="1">
                <a:solidFill>
                  <a:srgbClr val="000000"/>
                </a:solidFill>
                <a:ea typeface="ＭＳ Ｐゴシック"/>
              </a:rPr>
              <a:t>ваше</a:t>
            </a:r>
            <a:r>
              <a:rPr lang="en-US" sz="5600" spc="-4" dirty="0">
                <a:solidFill>
                  <a:srgbClr val="000000"/>
                </a:solidFill>
                <a:ea typeface="ＭＳ Ｐゴシック"/>
              </a:rPr>
              <a:t> </a:t>
            </a:r>
            <a:r>
              <a:rPr lang="en-US" sz="5600" spc="-4" dirty="0" err="1">
                <a:solidFill>
                  <a:srgbClr val="000000"/>
                </a:solidFill>
                <a:ea typeface="ＭＳ Ｐゴシック"/>
              </a:rPr>
              <a:t>понимание</a:t>
            </a:r>
            <a:r>
              <a:rPr lang="en-US" sz="5600" spc="-4" dirty="0">
                <a:solidFill>
                  <a:srgbClr val="000000"/>
                </a:solidFill>
                <a:ea typeface="ＭＳ Ｐゴシック"/>
              </a:rPr>
              <a:t> </a:t>
            </a:r>
            <a:r>
              <a:rPr lang="en-US" sz="5600" spc="-4" dirty="0" err="1">
                <a:solidFill>
                  <a:srgbClr val="000000"/>
                </a:solidFill>
                <a:ea typeface="ＭＳ Ｐゴシック"/>
              </a:rPr>
              <a:t>темы</a:t>
            </a:r>
            <a:r>
              <a:rPr lang="en-US" sz="5600" spc="-4" dirty="0">
                <a:solidFill>
                  <a:srgbClr val="000000"/>
                </a:solidFill>
                <a:ea typeface="ＭＳ Ｐゴシック"/>
              </a:rPr>
              <a:t>» </a:t>
            </a:r>
            <a:r>
              <a:rPr lang="en-US" sz="5600" spc="-4" dirty="0" err="1">
                <a:solidFill>
                  <a:srgbClr val="000000"/>
                </a:solidFill>
                <a:ea typeface="ＭＳ Ｐゴシック"/>
              </a:rPr>
              <a:t>предназначены</a:t>
            </a:r>
            <a:r>
              <a:rPr lang="en-US" sz="5600" spc="-4" dirty="0">
                <a:solidFill>
                  <a:srgbClr val="000000"/>
                </a:solidFill>
                <a:ea typeface="ＭＳ Ｐゴシック"/>
              </a:rPr>
              <a:t> </a:t>
            </a:r>
            <a:r>
              <a:rPr lang="en-US" sz="5600" spc="-4" dirty="0" err="1">
                <a:solidFill>
                  <a:srgbClr val="000000"/>
                </a:solidFill>
                <a:ea typeface="ＭＳ Ｐゴシック"/>
              </a:rPr>
              <a:t>для</a:t>
            </a:r>
            <a:r>
              <a:rPr lang="en-US" sz="5600" spc="-4" dirty="0">
                <a:solidFill>
                  <a:srgbClr val="000000"/>
                </a:solidFill>
                <a:ea typeface="ＭＳ Ｐゴシック"/>
              </a:rPr>
              <a:t> </a:t>
            </a:r>
            <a:r>
              <a:rPr lang="en-US" sz="5600" spc="-4" dirty="0" err="1">
                <a:solidFill>
                  <a:srgbClr val="000000"/>
                </a:solidFill>
                <a:ea typeface="ＭＳ Ｐゴシック"/>
              </a:rPr>
              <a:t>того</a:t>
            </a:r>
            <a:r>
              <a:rPr lang="en-US" sz="5600" spc="-4" dirty="0">
                <a:solidFill>
                  <a:srgbClr val="000000"/>
                </a:solidFill>
                <a:ea typeface="ＭＳ Ｐゴシック"/>
              </a:rPr>
              <a:t>, </a:t>
            </a:r>
            <a:r>
              <a:rPr lang="en-US" sz="5600" spc="-4" dirty="0" err="1">
                <a:solidFill>
                  <a:srgbClr val="000000"/>
                </a:solidFill>
                <a:ea typeface="ＭＳ Ｐゴシック"/>
              </a:rPr>
              <a:t>чтобы</a:t>
            </a:r>
            <a:r>
              <a:rPr lang="en-US" sz="5600" spc="-4" dirty="0">
                <a:solidFill>
                  <a:srgbClr val="000000"/>
                </a:solidFill>
                <a:ea typeface="ＭＳ Ｐゴシック"/>
              </a:rPr>
              <a:t> </a:t>
            </a:r>
            <a:r>
              <a:rPr lang="en-US" sz="5600" spc="-4" dirty="0" err="1">
                <a:solidFill>
                  <a:srgbClr val="000000"/>
                </a:solidFill>
                <a:ea typeface="ＭＳ Ｐゴシック"/>
              </a:rPr>
              <a:t>ученики</a:t>
            </a:r>
            <a:r>
              <a:rPr lang="en-US" sz="5600" spc="-4" dirty="0">
                <a:solidFill>
                  <a:srgbClr val="000000"/>
                </a:solidFill>
                <a:ea typeface="ＭＳ Ｐゴシック"/>
              </a:rPr>
              <a:t> </a:t>
            </a:r>
            <a:r>
              <a:rPr lang="en-US" sz="5600" spc="-4" dirty="0" err="1">
                <a:solidFill>
                  <a:srgbClr val="000000"/>
                </a:solidFill>
                <a:ea typeface="ＭＳ Ｐゴシック"/>
              </a:rPr>
              <a:t>могли</a:t>
            </a:r>
            <a:r>
              <a:rPr lang="en-US" sz="5600" spc="-4" dirty="0">
                <a:solidFill>
                  <a:srgbClr val="000000"/>
                </a:solidFill>
                <a:ea typeface="ＭＳ Ｐゴシック"/>
              </a:rPr>
              <a:t> </a:t>
            </a:r>
            <a:r>
              <a:rPr lang="en-US" sz="5600" spc="-4" dirty="0" err="1">
                <a:solidFill>
                  <a:srgbClr val="000000"/>
                </a:solidFill>
                <a:ea typeface="ＭＳ Ｐゴシック"/>
              </a:rPr>
              <a:t>быстро</a:t>
            </a:r>
            <a:r>
              <a:rPr lang="en-US" sz="5600" spc="-4" dirty="0">
                <a:solidFill>
                  <a:srgbClr val="000000"/>
                </a:solidFill>
                <a:ea typeface="ＭＳ Ｐゴシック"/>
              </a:rPr>
              <a:t> </a:t>
            </a:r>
            <a:r>
              <a:rPr lang="en-US" sz="5600" spc="-4" dirty="0" err="1">
                <a:solidFill>
                  <a:srgbClr val="000000"/>
                </a:solidFill>
                <a:ea typeface="ＭＳ Ｐゴシック"/>
              </a:rPr>
              <a:t>определить</a:t>
            </a:r>
            <a:r>
              <a:rPr lang="en-US" sz="5600" spc="-4" dirty="0">
                <a:solidFill>
                  <a:srgbClr val="000000"/>
                </a:solidFill>
                <a:ea typeface="ＭＳ Ｐゴシック"/>
              </a:rPr>
              <a:t>, </a:t>
            </a:r>
            <a:r>
              <a:rPr lang="en-US" sz="5600" spc="-4" dirty="0" err="1">
                <a:solidFill>
                  <a:srgbClr val="000000"/>
                </a:solidFill>
                <a:ea typeface="ＭＳ Ｐゴシック"/>
              </a:rPr>
              <a:t>понимают</a:t>
            </a:r>
            <a:r>
              <a:rPr lang="en-US" sz="5600" spc="-4" dirty="0">
                <a:solidFill>
                  <a:srgbClr val="000000"/>
                </a:solidFill>
                <a:ea typeface="ＭＳ Ｐゴシック"/>
              </a:rPr>
              <a:t> </a:t>
            </a:r>
            <a:r>
              <a:rPr lang="en-US" sz="5600" spc="-4" dirty="0" err="1">
                <a:solidFill>
                  <a:srgbClr val="000000"/>
                </a:solidFill>
                <a:ea typeface="ＭＳ Ｐゴシック"/>
              </a:rPr>
              <a:t>ли</a:t>
            </a:r>
            <a:r>
              <a:rPr lang="en-US" sz="5600" spc="-4" dirty="0">
                <a:solidFill>
                  <a:srgbClr val="000000"/>
                </a:solidFill>
                <a:ea typeface="ＭＳ Ｐゴシック"/>
              </a:rPr>
              <a:t> </a:t>
            </a:r>
            <a:r>
              <a:rPr lang="en-US" sz="5600" spc="-4" dirty="0" err="1">
                <a:solidFill>
                  <a:srgbClr val="000000"/>
                </a:solidFill>
                <a:ea typeface="ＭＳ Ｐゴシック"/>
              </a:rPr>
              <a:t>они</a:t>
            </a:r>
            <a:r>
              <a:rPr lang="en-US" sz="5600" spc="-4" dirty="0">
                <a:solidFill>
                  <a:srgbClr val="000000"/>
                </a:solidFill>
                <a:ea typeface="ＭＳ Ｐゴシック"/>
              </a:rPr>
              <a:t> </a:t>
            </a:r>
            <a:r>
              <a:rPr lang="en-US" sz="5600" spc="-4" dirty="0" err="1">
                <a:solidFill>
                  <a:srgbClr val="000000"/>
                </a:solidFill>
                <a:ea typeface="ＭＳ Ｐゴシック"/>
              </a:rPr>
              <a:t>содержание</a:t>
            </a:r>
            <a:r>
              <a:rPr lang="en-US" sz="5600" spc="-4" dirty="0">
                <a:solidFill>
                  <a:srgbClr val="000000"/>
                </a:solidFill>
                <a:ea typeface="ＭＳ Ｐゴシック"/>
              </a:rPr>
              <a:t> и </a:t>
            </a:r>
            <a:r>
              <a:rPr lang="en-US" sz="5600" spc="-4" dirty="0" err="1">
                <a:solidFill>
                  <a:srgbClr val="000000"/>
                </a:solidFill>
                <a:ea typeface="ＭＳ Ｐゴシック"/>
              </a:rPr>
              <a:t>могут</a:t>
            </a:r>
            <a:r>
              <a:rPr lang="en-US" sz="5600" spc="-4" dirty="0">
                <a:solidFill>
                  <a:srgbClr val="000000"/>
                </a:solidFill>
                <a:ea typeface="ＭＳ Ｐゴシック"/>
              </a:rPr>
              <a:t> </a:t>
            </a:r>
            <a:r>
              <a:rPr lang="en-US" sz="5600" spc="-4" dirty="0" err="1">
                <a:solidFill>
                  <a:srgbClr val="000000"/>
                </a:solidFill>
                <a:ea typeface="ＭＳ Ｐゴシック"/>
              </a:rPr>
              <a:t>ли</a:t>
            </a:r>
            <a:r>
              <a:rPr lang="en-US" sz="5600" spc="-4" dirty="0">
                <a:solidFill>
                  <a:srgbClr val="000000"/>
                </a:solidFill>
                <a:ea typeface="ＭＳ Ｐゴシック"/>
              </a:rPr>
              <a:t> </a:t>
            </a:r>
            <a:r>
              <a:rPr lang="en-US" sz="5600" spc="-4" dirty="0" err="1">
                <a:solidFill>
                  <a:srgbClr val="000000"/>
                </a:solidFill>
                <a:ea typeface="ＭＳ Ｐゴシック"/>
              </a:rPr>
              <a:t>они</a:t>
            </a:r>
            <a:r>
              <a:rPr lang="en-US" sz="5600" spc="-4" dirty="0">
                <a:solidFill>
                  <a:srgbClr val="000000"/>
                </a:solidFill>
                <a:ea typeface="ＭＳ Ｐゴシック"/>
              </a:rPr>
              <a:t> </a:t>
            </a:r>
            <a:r>
              <a:rPr lang="en-US" sz="5600" spc="-4" dirty="0" err="1">
                <a:solidFill>
                  <a:srgbClr val="000000"/>
                </a:solidFill>
                <a:ea typeface="ＭＳ Ｐゴシック"/>
              </a:rPr>
              <a:t>продолжить</a:t>
            </a:r>
            <a:r>
              <a:rPr lang="en-US" sz="5600" spc="-4" dirty="0">
                <a:solidFill>
                  <a:srgbClr val="000000"/>
                </a:solidFill>
                <a:ea typeface="ＭＳ Ｐゴシック"/>
              </a:rPr>
              <a:t> </a:t>
            </a:r>
            <a:r>
              <a:rPr lang="en-US" sz="5600" spc="-4" dirty="0" err="1">
                <a:solidFill>
                  <a:srgbClr val="000000"/>
                </a:solidFill>
                <a:ea typeface="ＭＳ Ｐゴシック"/>
              </a:rPr>
              <a:t>обучение</a:t>
            </a:r>
            <a:r>
              <a:rPr lang="en-US" sz="5600" spc="-4" dirty="0">
                <a:solidFill>
                  <a:srgbClr val="000000"/>
                </a:solidFill>
                <a:ea typeface="ＭＳ Ｐゴシック"/>
              </a:rPr>
              <a:t>, </a:t>
            </a:r>
            <a:r>
              <a:rPr lang="en-US" sz="5600" spc="-4" dirty="0" err="1">
                <a:solidFill>
                  <a:srgbClr val="000000"/>
                </a:solidFill>
                <a:ea typeface="ＭＳ Ｐゴシック"/>
              </a:rPr>
              <a:t>или</a:t>
            </a:r>
            <a:r>
              <a:rPr lang="en-US" sz="5600" spc="-4" dirty="0">
                <a:solidFill>
                  <a:srgbClr val="000000"/>
                </a:solidFill>
                <a:ea typeface="ＭＳ Ｐゴシック"/>
              </a:rPr>
              <a:t> </a:t>
            </a:r>
            <a:r>
              <a:rPr lang="en-US" sz="5600" spc="-4" dirty="0" err="1">
                <a:solidFill>
                  <a:srgbClr val="000000"/>
                </a:solidFill>
                <a:ea typeface="ＭＳ Ｐゴシック"/>
              </a:rPr>
              <a:t>нужно</a:t>
            </a:r>
            <a:r>
              <a:rPr lang="en-US" sz="5600" spc="-4" dirty="0">
                <a:solidFill>
                  <a:srgbClr val="000000"/>
                </a:solidFill>
                <a:ea typeface="ＭＳ Ｐゴシック"/>
              </a:rPr>
              <a:t> </a:t>
            </a:r>
            <a:r>
              <a:rPr lang="en-US" sz="5600" spc="-4" dirty="0" err="1">
                <a:solidFill>
                  <a:srgbClr val="000000"/>
                </a:solidFill>
                <a:ea typeface="ＭＳ Ｐゴシック"/>
              </a:rPr>
              <a:t>ли</a:t>
            </a:r>
            <a:r>
              <a:rPr lang="en-US" sz="5600" spc="-4" dirty="0">
                <a:solidFill>
                  <a:srgbClr val="000000"/>
                </a:solidFill>
                <a:ea typeface="ＭＳ Ｐゴシック"/>
              </a:rPr>
              <a:t> </a:t>
            </a:r>
            <a:r>
              <a:rPr lang="en-US" sz="5600" spc="-4" dirty="0" err="1">
                <a:solidFill>
                  <a:srgbClr val="000000"/>
                </a:solidFill>
                <a:ea typeface="ＭＳ Ｐゴシック"/>
              </a:rPr>
              <a:t>вернутся</a:t>
            </a:r>
            <a:r>
              <a:rPr lang="en-US" sz="5600" spc="-4" dirty="0">
                <a:solidFill>
                  <a:srgbClr val="000000"/>
                </a:solidFill>
                <a:ea typeface="ＭＳ Ｐゴシック"/>
              </a:rPr>
              <a:t> и </a:t>
            </a:r>
            <a:r>
              <a:rPr lang="en-US" sz="5600" spc="-4" dirty="0" err="1">
                <a:solidFill>
                  <a:srgbClr val="000000"/>
                </a:solidFill>
                <a:ea typeface="ＭＳ Ｐゴシック"/>
              </a:rPr>
              <a:t>пересмотреть</a:t>
            </a:r>
            <a:r>
              <a:rPr lang="en-US" sz="5600" spc="-4" dirty="0">
                <a:solidFill>
                  <a:srgbClr val="000000"/>
                </a:solidFill>
                <a:ea typeface="ＭＳ Ｐゴシック"/>
              </a:rPr>
              <a:t> </a:t>
            </a:r>
            <a:r>
              <a:rPr lang="en-US" sz="5600" spc="-4" dirty="0" err="1">
                <a:solidFill>
                  <a:srgbClr val="000000"/>
                </a:solidFill>
                <a:ea typeface="ＭＳ Ｐゴシック"/>
              </a:rPr>
              <a:t>предыдущий</a:t>
            </a:r>
            <a:r>
              <a:rPr lang="en-US" sz="5600" spc="-4" dirty="0">
                <a:solidFill>
                  <a:srgbClr val="000000"/>
                </a:solidFill>
                <a:ea typeface="ＭＳ Ｐゴシック"/>
              </a:rPr>
              <a:t> </a:t>
            </a:r>
            <a:r>
              <a:rPr lang="en-US" sz="5600" spc="-4" dirty="0" err="1">
                <a:solidFill>
                  <a:srgbClr val="000000"/>
                </a:solidFill>
                <a:ea typeface="ＭＳ Ｐゴシック"/>
              </a:rPr>
              <a:t>материал</a:t>
            </a:r>
            <a:r>
              <a:rPr lang="en-US" sz="5600" spc="-4" dirty="0">
                <a:solidFill>
                  <a:srgbClr val="000000"/>
                </a:solidFill>
                <a:ea typeface="ＭＳ Ｐゴシック"/>
              </a:rPr>
              <a:t>.</a:t>
            </a:r>
            <a:endParaRPr lang="ru-RU" sz="5600" spc="-4" dirty="0"/>
          </a:p>
          <a:p>
            <a:pPr>
              <a:spcBef>
                <a:spcPts val="1916"/>
              </a:spcBef>
              <a:spcAft>
                <a:spcPts val="2404"/>
              </a:spcAft>
            </a:pPr>
            <a:r>
              <a:rPr lang="en-US" sz="5600" spc="-4" dirty="0" err="1">
                <a:solidFill>
                  <a:srgbClr val="000000"/>
                </a:solidFill>
                <a:ea typeface="ＭＳ Ｐゴシック"/>
              </a:rPr>
              <a:t>Задания</a:t>
            </a:r>
            <a:r>
              <a:rPr lang="en-US" sz="5600" spc="-4" dirty="0">
                <a:solidFill>
                  <a:srgbClr val="000000"/>
                </a:solidFill>
                <a:ea typeface="ＭＳ Ｐゴシック"/>
              </a:rPr>
              <a:t> «</a:t>
            </a:r>
            <a:r>
              <a:rPr lang="en-US" sz="5600" spc="-4" dirty="0" err="1">
                <a:solidFill>
                  <a:srgbClr val="000000"/>
                </a:solidFill>
                <a:ea typeface="ＭＳ Ｐゴシック"/>
              </a:rPr>
              <a:t>Проверьте</a:t>
            </a:r>
            <a:r>
              <a:rPr lang="en-US" sz="5600" spc="-4" dirty="0">
                <a:solidFill>
                  <a:srgbClr val="000000"/>
                </a:solidFill>
                <a:ea typeface="ＭＳ Ｐゴシック"/>
              </a:rPr>
              <a:t> </a:t>
            </a:r>
            <a:r>
              <a:rPr lang="en-US" sz="5600" spc="-4" dirty="0" err="1">
                <a:solidFill>
                  <a:srgbClr val="000000"/>
                </a:solidFill>
                <a:ea typeface="ＭＳ Ｐゴシック"/>
              </a:rPr>
              <a:t>ваше</a:t>
            </a:r>
            <a:r>
              <a:rPr lang="en-US" sz="5600" spc="-4" dirty="0">
                <a:solidFill>
                  <a:srgbClr val="000000"/>
                </a:solidFill>
                <a:ea typeface="ＭＳ Ｐゴシック"/>
              </a:rPr>
              <a:t> </a:t>
            </a:r>
            <a:r>
              <a:rPr lang="en-US" sz="5600" spc="-4" dirty="0" err="1">
                <a:solidFill>
                  <a:srgbClr val="000000"/>
                </a:solidFill>
                <a:ea typeface="ＭＳ Ｐゴシック"/>
              </a:rPr>
              <a:t>понимание</a:t>
            </a:r>
            <a:r>
              <a:rPr lang="en-US" sz="5600" spc="-4" dirty="0">
                <a:solidFill>
                  <a:srgbClr val="000000"/>
                </a:solidFill>
                <a:ea typeface="ＭＳ Ｐゴシック"/>
              </a:rPr>
              <a:t> </a:t>
            </a:r>
            <a:r>
              <a:rPr lang="en-US" sz="5600" spc="-4" dirty="0" err="1">
                <a:solidFill>
                  <a:srgbClr val="000000"/>
                </a:solidFill>
                <a:ea typeface="ＭＳ Ｐゴシック"/>
              </a:rPr>
              <a:t>темы</a:t>
            </a:r>
            <a:r>
              <a:rPr lang="en-US" sz="5600" spc="-4" dirty="0">
                <a:solidFill>
                  <a:srgbClr val="000000"/>
                </a:solidFill>
                <a:ea typeface="ＭＳ Ｐゴシック"/>
              </a:rPr>
              <a:t>» </a:t>
            </a:r>
            <a:r>
              <a:rPr lang="en-US" sz="5600" spc="-4" dirty="0" err="1">
                <a:solidFill>
                  <a:srgbClr val="000000"/>
                </a:solidFill>
                <a:ea typeface="ＭＳ Ｐゴシック"/>
              </a:rPr>
              <a:t>не</a:t>
            </a:r>
            <a:r>
              <a:rPr lang="en-US" sz="5600" spc="-4" dirty="0">
                <a:solidFill>
                  <a:srgbClr val="000000"/>
                </a:solidFill>
                <a:ea typeface="ＭＳ Ｐゴシック"/>
              </a:rPr>
              <a:t> </a:t>
            </a:r>
            <a:r>
              <a:rPr lang="en-US" sz="5600" spc="-4" dirty="0" err="1">
                <a:solidFill>
                  <a:srgbClr val="000000"/>
                </a:solidFill>
                <a:ea typeface="ＭＳ Ｐゴシック"/>
              </a:rPr>
              <a:t>влияют</a:t>
            </a:r>
            <a:r>
              <a:rPr lang="en-US" sz="5600" spc="-4" dirty="0">
                <a:solidFill>
                  <a:srgbClr val="000000"/>
                </a:solidFill>
                <a:ea typeface="ＭＳ Ｐゴシック"/>
              </a:rPr>
              <a:t> </a:t>
            </a:r>
            <a:r>
              <a:rPr lang="en-US" sz="5600" spc="-4" dirty="0" err="1">
                <a:solidFill>
                  <a:srgbClr val="000000"/>
                </a:solidFill>
                <a:ea typeface="ＭＳ Ｐゴシック"/>
              </a:rPr>
              <a:t>на</a:t>
            </a:r>
            <a:r>
              <a:rPr lang="en-US" sz="5600" spc="-4" dirty="0">
                <a:solidFill>
                  <a:srgbClr val="000000"/>
                </a:solidFill>
                <a:ea typeface="ＭＳ Ｐゴシック"/>
              </a:rPr>
              <a:t> </a:t>
            </a:r>
            <a:r>
              <a:rPr lang="en-US" sz="5600" spc="-4" dirty="0" err="1">
                <a:solidFill>
                  <a:srgbClr val="000000"/>
                </a:solidFill>
                <a:ea typeface="ＭＳ Ｐゴシック"/>
              </a:rPr>
              <a:t>оценки</a:t>
            </a:r>
            <a:r>
              <a:rPr lang="en-US" sz="5600" spc="-4" dirty="0">
                <a:solidFill>
                  <a:srgbClr val="000000"/>
                </a:solidFill>
                <a:ea typeface="ＭＳ Ｐゴシック"/>
              </a:rPr>
              <a:t> </a:t>
            </a:r>
            <a:r>
              <a:rPr lang="en-US" sz="5600" spc="-4" dirty="0" err="1">
                <a:solidFill>
                  <a:srgbClr val="000000"/>
                </a:solidFill>
                <a:ea typeface="ＭＳ Ｐゴシック"/>
              </a:rPr>
              <a:t>учеников</a:t>
            </a:r>
            <a:r>
              <a:rPr lang="en-US" sz="5600" spc="-4" dirty="0">
                <a:solidFill>
                  <a:srgbClr val="000000"/>
                </a:solidFill>
                <a:ea typeface="ＭＳ Ｐゴシック"/>
              </a:rPr>
              <a:t>.</a:t>
            </a:r>
            <a:endParaRPr lang="ru-RU" sz="5600" spc="-4" dirty="0"/>
          </a:p>
          <a:p>
            <a:pPr>
              <a:spcBef>
                <a:spcPts val="1916"/>
              </a:spcBef>
              <a:spcAft>
                <a:spcPts val="2404"/>
              </a:spcAft>
            </a:pPr>
            <a:r>
              <a:rPr lang="en-US" sz="5600" spc="-4" dirty="0">
                <a:solidFill>
                  <a:srgbClr val="000000"/>
                </a:solidFill>
                <a:ea typeface="ＭＳ Ｐゴシック"/>
              </a:rPr>
              <a:t>В PPT </a:t>
            </a:r>
            <a:r>
              <a:rPr lang="en-US" sz="5600" spc="-4" dirty="0" err="1">
                <a:solidFill>
                  <a:srgbClr val="000000"/>
                </a:solidFill>
                <a:ea typeface="ＭＳ Ｐゴシック"/>
              </a:rPr>
              <a:t>нет</a:t>
            </a:r>
            <a:r>
              <a:rPr lang="en-US" sz="5600" spc="-4" dirty="0">
                <a:solidFill>
                  <a:srgbClr val="000000"/>
                </a:solidFill>
                <a:ea typeface="ＭＳ Ｐゴシック"/>
              </a:rPr>
              <a:t> </a:t>
            </a:r>
            <a:r>
              <a:rPr lang="en-US" sz="5600" spc="-4" dirty="0" err="1">
                <a:solidFill>
                  <a:srgbClr val="000000"/>
                </a:solidFill>
                <a:ea typeface="ＭＳ Ｐゴシック"/>
              </a:rPr>
              <a:t>отдельных</a:t>
            </a:r>
            <a:r>
              <a:rPr lang="en-US" sz="5600" spc="-4" dirty="0">
                <a:solidFill>
                  <a:srgbClr val="000000"/>
                </a:solidFill>
                <a:ea typeface="ＭＳ Ｐゴシック"/>
              </a:rPr>
              <a:t> </a:t>
            </a:r>
            <a:r>
              <a:rPr lang="en-US" sz="5600" spc="-4" dirty="0" err="1">
                <a:solidFill>
                  <a:srgbClr val="000000"/>
                </a:solidFill>
                <a:ea typeface="ＭＳ Ｐゴシック"/>
              </a:rPr>
              <a:t>слайдов</a:t>
            </a:r>
            <a:r>
              <a:rPr lang="en-US" sz="5600" spc="-4" dirty="0">
                <a:solidFill>
                  <a:srgbClr val="000000"/>
                </a:solidFill>
                <a:ea typeface="ＭＳ Ｐゴシック"/>
              </a:rPr>
              <a:t> </a:t>
            </a:r>
            <a:r>
              <a:rPr lang="en-US" sz="5600" spc="-4" dirty="0" err="1">
                <a:solidFill>
                  <a:srgbClr val="000000"/>
                </a:solidFill>
                <a:ea typeface="ＭＳ Ｐゴシック"/>
              </a:rPr>
              <a:t>для</a:t>
            </a:r>
            <a:r>
              <a:rPr lang="en-US" sz="5600" spc="-4" dirty="0">
                <a:solidFill>
                  <a:srgbClr val="000000"/>
                </a:solidFill>
                <a:ea typeface="ＭＳ Ｐゴシック"/>
              </a:rPr>
              <a:t> </a:t>
            </a:r>
            <a:r>
              <a:rPr lang="en-US" sz="5600" spc="-4" dirty="0" err="1">
                <a:solidFill>
                  <a:srgbClr val="000000"/>
                </a:solidFill>
                <a:ea typeface="ＭＳ Ｐゴシック"/>
              </a:rPr>
              <a:t>этих</a:t>
            </a:r>
            <a:r>
              <a:rPr lang="en-US" sz="5600" spc="-4" dirty="0">
                <a:solidFill>
                  <a:srgbClr val="000000"/>
                </a:solidFill>
                <a:ea typeface="ＭＳ Ｐゴシック"/>
              </a:rPr>
              <a:t> </a:t>
            </a:r>
            <a:r>
              <a:rPr lang="en-US" sz="5600" spc="-4" dirty="0" err="1">
                <a:solidFill>
                  <a:srgbClr val="000000"/>
                </a:solidFill>
                <a:ea typeface="ＭＳ Ｐゴシック"/>
              </a:rPr>
              <a:t>заданий</a:t>
            </a:r>
            <a:r>
              <a:rPr lang="en-US" sz="5600" spc="-4" dirty="0">
                <a:solidFill>
                  <a:srgbClr val="000000"/>
                </a:solidFill>
                <a:ea typeface="ＭＳ Ｐゴシック"/>
              </a:rPr>
              <a:t>. </a:t>
            </a:r>
            <a:r>
              <a:rPr lang="en-US" sz="5600" spc="-4" dirty="0" err="1">
                <a:solidFill>
                  <a:srgbClr val="000000"/>
                </a:solidFill>
                <a:ea typeface="ＭＳ Ｐゴシック"/>
              </a:rPr>
              <a:t>Они</a:t>
            </a:r>
            <a:r>
              <a:rPr lang="en-US" sz="5600" spc="-4" dirty="0">
                <a:solidFill>
                  <a:srgbClr val="000000"/>
                </a:solidFill>
                <a:ea typeface="ＭＳ Ｐゴシック"/>
              </a:rPr>
              <a:t> </a:t>
            </a:r>
            <a:r>
              <a:rPr lang="en-US" sz="5600" spc="-4" dirty="0" err="1">
                <a:solidFill>
                  <a:srgbClr val="000000"/>
                </a:solidFill>
                <a:ea typeface="ＭＳ Ｐゴシック"/>
              </a:rPr>
              <a:t>перечислены</a:t>
            </a:r>
            <a:r>
              <a:rPr lang="en-US" sz="5600" spc="-4" dirty="0">
                <a:solidFill>
                  <a:srgbClr val="000000"/>
                </a:solidFill>
                <a:ea typeface="ＭＳ Ｐゴシック"/>
              </a:rPr>
              <a:t> в </a:t>
            </a:r>
            <a:r>
              <a:rPr lang="en-US" sz="5600" spc="-4" dirty="0" err="1">
                <a:solidFill>
                  <a:srgbClr val="000000"/>
                </a:solidFill>
                <a:ea typeface="ＭＳ Ｐゴシック"/>
              </a:rPr>
              <a:t>области</a:t>
            </a:r>
            <a:r>
              <a:rPr lang="en-US" sz="5600" spc="-4" dirty="0">
                <a:solidFill>
                  <a:srgbClr val="000000"/>
                </a:solidFill>
                <a:ea typeface="ＭＳ Ｐゴシック"/>
              </a:rPr>
              <a:t> </a:t>
            </a:r>
            <a:r>
              <a:rPr lang="en-US" sz="5600" spc="-4" dirty="0" err="1">
                <a:solidFill>
                  <a:srgbClr val="000000"/>
                </a:solidFill>
                <a:ea typeface="ＭＳ Ｐゴシック"/>
              </a:rPr>
              <a:t>заметок</a:t>
            </a:r>
            <a:r>
              <a:rPr lang="en-US" sz="5600" spc="-4" dirty="0">
                <a:solidFill>
                  <a:srgbClr val="000000"/>
                </a:solidFill>
                <a:ea typeface="ＭＳ Ｐゴシック"/>
              </a:rPr>
              <a:t> </a:t>
            </a:r>
            <a:r>
              <a:rPr lang="en-US" sz="5600" spc="-4" dirty="0" err="1">
                <a:solidFill>
                  <a:srgbClr val="000000"/>
                </a:solidFill>
                <a:ea typeface="ＭＳ Ｐゴシック"/>
              </a:rPr>
              <a:t>слайда</a:t>
            </a:r>
            <a:r>
              <a:rPr lang="en-US" sz="5600" spc="-4" dirty="0">
                <a:solidFill>
                  <a:srgbClr val="000000"/>
                </a:solidFill>
                <a:ea typeface="ＭＳ Ｐゴシック"/>
              </a:rPr>
              <a:t>, </a:t>
            </a:r>
            <a:r>
              <a:rPr lang="en-US" sz="5600" spc="-4" dirty="0" err="1">
                <a:solidFill>
                  <a:srgbClr val="000000"/>
                </a:solidFill>
                <a:ea typeface="ＭＳ Ｐゴシック"/>
              </a:rPr>
              <a:t>который</a:t>
            </a:r>
            <a:r>
              <a:rPr lang="en-US" sz="5600" spc="-4" dirty="0">
                <a:solidFill>
                  <a:srgbClr val="000000"/>
                </a:solidFill>
                <a:ea typeface="ＭＳ Ｐゴシック"/>
              </a:rPr>
              <a:t> </a:t>
            </a:r>
            <a:r>
              <a:rPr lang="en-US" sz="5600" spc="-4" dirty="0" err="1">
                <a:solidFill>
                  <a:srgbClr val="000000"/>
                </a:solidFill>
                <a:ea typeface="ＭＳ Ｐゴシック"/>
              </a:rPr>
              <a:t>появляется</a:t>
            </a:r>
            <a:r>
              <a:rPr lang="en-US" sz="5600" spc="-4" dirty="0">
                <a:solidFill>
                  <a:srgbClr val="000000"/>
                </a:solidFill>
                <a:ea typeface="ＭＳ Ｐゴシック"/>
              </a:rPr>
              <a:t> </a:t>
            </a:r>
            <a:r>
              <a:rPr lang="en-US" sz="5600" spc="-4" dirty="0" err="1">
                <a:solidFill>
                  <a:srgbClr val="000000"/>
                </a:solidFill>
                <a:ea typeface="ＭＳ Ｐゴシック"/>
              </a:rPr>
              <a:t>перед</a:t>
            </a:r>
            <a:r>
              <a:rPr lang="en-US" sz="5600" spc="-4" dirty="0">
                <a:solidFill>
                  <a:srgbClr val="000000"/>
                </a:solidFill>
                <a:ea typeface="ＭＳ Ｐゴシック"/>
              </a:rPr>
              <a:t> </a:t>
            </a:r>
            <a:r>
              <a:rPr lang="en-US" sz="5600" spc="-4" dirty="0" err="1">
                <a:solidFill>
                  <a:srgbClr val="000000"/>
                </a:solidFill>
                <a:ea typeface="ＭＳ Ｐゴシック"/>
              </a:rPr>
              <a:t>этими</a:t>
            </a:r>
            <a:r>
              <a:rPr lang="en-US" sz="5600" spc="-4" dirty="0">
                <a:solidFill>
                  <a:srgbClr val="000000"/>
                </a:solidFill>
                <a:ea typeface="ＭＳ Ｐゴシック"/>
              </a:rPr>
              <a:t> </a:t>
            </a:r>
            <a:r>
              <a:rPr lang="en-US" sz="5600" spc="-4" dirty="0" err="1">
                <a:solidFill>
                  <a:srgbClr val="000000"/>
                </a:solidFill>
                <a:ea typeface="ＭＳ Ｐゴシック"/>
              </a:rPr>
              <a:t>заданиями</a:t>
            </a:r>
            <a:r>
              <a:rPr lang="en-US" sz="5600" spc="-4" dirty="0">
                <a:solidFill>
                  <a:srgbClr val="000000"/>
                </a:solidFill>
                <a:ea typeface="ＭＳ Ｐゴシック"/>
              </a:rPr>
              <a:t>.</a:t>
            </a:r>
            <a:endParaRPr lang="ru-RU" sz="5600" spc="-4" dirty="0"/>
          </a:p>
          <a:p>
            <a:pPr>
              <a:spcBef>
                <a:spcPts val="1804"/>
              </a:spcBef>
              <a:spcAft>
                <a:spcPts val="2404"/>
              </a:spcAft>
            </a:pPr>
            <a:endParaRPr lang="ru-RU" sz="5600" spc="-4" dirty="0"/>
          </a:p>
          <a:p>
            <a:pPr>
              <a:spcBef>
                <a:spcPts val="1804"/>
              </a:spcBef>
              <a:spcAft>
                <a:spcPts val="2404"/>
              </a:spcAft>
            </a:pPr>
            <a:endParaRPr lang="ru-RU" sz="5600" spc="-4" dirty="0"/>
          </a:p>
        </p:txBody>
      </p:sp>
    </p:spTree>
    <p:extLst>
      <p:ext uri="{BB962C8B-B14F-4D97-AF65-F5344CB8AC3E}">
        <p14:creationId xmlns:p14="http://schemas.microsoft.com/office/powerpoint/2010/main" val="519300399"/>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Угрозы для беспроводных локальных сетей </a:t>
            </a:r>
            <a:r>
              <a:rPr lang="en-US" dirty="0"/>
              <a:t/>
            </a:r>
            <a:br>
              <a:rPr lang="en-US" dirty="0"/>
            </a:br>
            <a:r>
              <a:rPr lang="ru-RU" sz="9600"/>
              <a:t>Видео - Угрозы безопасности WLAN</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200"/>
            <a:ext cx="33121600" cy="12293600"/>
          </a:xfrm>
        </p:spPr>
        <p:txBody>
          <a:bodyPr/>
          <a:lstStyle/>
          <a:p>
            <a:pPr marL="0" indent="0" algn="l" defTabSz="2736852" fontAlgn="base">
              <a:spcBef>
                <a:spcPts val="0"/>
              </a:spcBef>
              <a:buClr>
                <a:schemeClr val="tx2"/>
              </a:buClr>
              <a:buSzPct val="90000"/>
            </a:pPr>
            <a:r>
              <a:rPr lang="ru-RU" sz="7200">
                <a:solidFill>
                  <a:srgbClr val="000000"/>
                </a:solidFill>
              </a:rPr>
              <a:t>Это видео будет охватывать следующее: </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Перехват данных</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Беспроводные злоумышленники</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Атака типа «отказ в обслуживании»</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Посторонние точки доступа</a:t>
            </a:r>
          </a:p>
          <a:p>
            <a:pPr marL="1371600" indent="-1371600" algn="l">
              <a:buFont typeface="Arial" panose="020B0604020202020204" pitchFamily="34" charset="0"/>
              <a:buChar char="•"/>
            </a:pPr>
            <a:endParaRPr lang="en-US" sz="6400" dirty="0">
              <a:solidFill>
                <a:srgbClr val="000000"/>
              </a:solidFill>
            </a:endParaRPr>
          </a:p>
          <a:p>
            <a:pPr marL="1956040" lvl="2" indent="-1371600">
              <a:buFont typeface="Arial" panose="020B0604020202020204" pitchFamily="34" charset="0"/>
              <a:buChar char="•"/>
            </a:pPr>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spTree>
    <p:extLst>
      <p:ext uri="{BB962C8B-B14F-4D97-AF65-F5344CB8AC3E}">
        <p14:creationId xmlns:p14="http://schemas.microsoft.com/office/powerpoint/2010/main" val="15943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Угрозы для беспроводных локальных сетей </a:t>
            </a:r>
            <a:r>
              <a:rPr lang="en-US" dirty="0"/>
              <a:t/>
            </a:r>
            <a:br>
              <a:rPr lang="en-US" dirty="0"/>
            </a:br>
            <a:r>
              <a:rPr lang="ru-RU" sz="9600"/>
              <a:t>Обзор безопасности беспроводной сети</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3774030"/>
            <a:ext cx="31654744" cy="11161172"/>
          </a:xfrm>
        </p:spPr>
        <p:txBody>
          <a:bodyPr/>
          <a:lstStyle/>
          <a:p>
            <a:pPr marL="0" indent="0" algn="l" defTabSz="2736852" fontAlgn="base">
              <a:lnSpc>
                <a:spcPct val="85000"/>
              </a:lnSpc>
              <a:spcBef>
                <a:spcPct val="30000"/>
              </a:spcBef>
              <a:spcAft>
                <a:spcPts val="2400"/>
              </a:spcAft>
              <a:buClr>
                <a:schemeClr val="tx2"/>
              </a:buClr>
              <a:buSzPct val="90000"/>
            </a:pPr>
            <a:r>
              <a:rPr lang="ru-RU" sz="6400">
                <a:solidFill>
                  <a:srgbClr val="000000"/>
                </a:solidFill>
              </a:rPr>
              <a:t>В диапазоне действия точки доступа сеть WLAN открыта для всех, кто обладает соответствующими учетными данными, посредством которых выполняется ассоциация с точкой доступа.</a:t>
            </a:r>
          </a:p>
          <a:p>
            <a:pPr marL="0" indent="0" algn="l" defTabSz="2736852" fontAlgn="base">
              <a:lnSpc>
                <a:spcPct val="85000"/>
              </a:lnSpc>
              <a:spcBef>
                <a:spcPct val="30000"/>
              </a:spcBef>
              <a:spcAft>
                <a:spcPts val="2400"/>
              </a:spcAft>
              <a:buClr>
                <a:schemeClr val="tx2"/>
              </a:buClr>
              <a:buSzPct val="90000"/>
            </a:pPr>
            <a:r>
              <a:rPr lang="ru-RU" sz="6400">
                <a:solidFill>
                  <a:srgbClr val="000000"/>
                </a:solidFill>
              </a:rPr>
              <a:t>Атаки могут инициироваться посторонними людьми и недовольными сотрудниками, но помимо подобных недоброжелателей атака может быть ненамеренно спровоцирована любым сотрудником. Беспроводные сети особенно подвержены следующим угрозам:</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перехват данных</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беспроводные злоумышленники;</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Атака типа «отказ в обслуживании»</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Посторонние точки доступа</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endParaRPr lang="en-US" sz="6400" dirty="0">
              <a:solidFill>
                <a:srgbClr val="000000"/>
              </a:solidFill>
            </a:endParaRP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endParaRPr lang="en-US" sz="6400" dirty="0">
              <a:solidFill>
                <a:srgbClr val="000000"/>
              </a:solidFill>
            </a:endParaRPr>
          </a:p>
          <a:p>
            <a:pPr marL="1143000" indent="-1143000" algn="l" defTabSz="2736852" fontAlgn="base">
              <a:spcBef>
                <a:spcPts val="2400"/>
              </a:spcBef>
              <a:spcAft>
                <a:spcPts val="2400"/>
              </a:spcAft>
              <a:buClr>
                <a:schemeClr val="tx2"/>
              </a:buClr>
              <a:buSzPct val="90000"/>
              <a:buFont typeface="Arial" panose="020B0604020202020204" pitchFamily="34" charset="0"/>
              <a:buChar char="•"/>
            </a:pPr>
            <a:endParaRPr lang="en-US" sz="6400" b="1" dirty="0">
              <a:solidFill>
                <a:srgbClr val="000000"/>
              </a:solidFill>
            </a:endParaRPr>
          </a:p>
          <a:p>
            <a:pPr marL="1143000" indent="-1143000" algn="l">
              <a:buFont typeface="Arial" panose="020B0604020202020204" pitchFamily="34" charset="0"/>
              <a:buChar char="•"/>
            </a:pPr>
            <a:endParaRPr lang="en-US" sz="6400" b="1" dirty="0">
              <a:solidFill>
                <a:srgbClr val="000000"/>
              </a:solidFill>
            </a:endParaRPr>
          </a:p>
          <a:p>
            <a:pPr marL="1143000" indent="-1143000" algn="l">
              <a:buFont typeface="Arial" panose="020B0604020202020204" pitchFamily="34" charset="0"/>
              <a:buChar char="•"/>
            </a:pPr>
            <a:endParaRPr lang="en-US" sz="6400" b="1" dirty="0">
              <a:solidFill>
                <a:srgbClr val="000000"/>
              </a:solidFill>
            </a:endParaRPr>
          </a:p>
          <a:p>
            <a:pPr marL="1956040" lvl="2" indent="-1371600">
              <a:buFont typeface="Arial" panose="020B0604020202020204" pitchFamily="34" charset="0"/>
              <a:buChar char="•"/>
            </a:pPr>
            <a:endParaRPr lang="en-US" sz="64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a:p>
            <a:pPr marL="1143000" indent="-1143000" algn="l">
              <a:buFont typeface="Arial" panose="020B0604020202020204" pitchFamily="34" charset="0"/>
              <a:buChar char="•"/>
            </a:pPr>
            <a:endParaRPr lang="en-US" sz="64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p:txBody>
      </p:sp>
    </p:spTree>
    <p:extLst>
      <p:ext uri="{BB962C8B-B14F-4D97-AF65-F5344CB8AC3E}">
        <p14:creationId xmlns:p14="http://schemas.microsoft.com/office/powerpoint/2010/main" val="360505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Угрозы для беспроводных локальных сетей </a:t>
            </a:r>
            <a:r>
              <a:rPr lang="en-US" dirty="0"/>
              <a:t/>
            </a:r>
            <a:br>
              <a:rPr lang="en-US" dirty="0"/>
            </a:br>
            <a:r>
              <a:rPr lang="ru-RU" sz="9600"/>
              <a:t>DoS атаки</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3774030"/>
            <a:ext cx="31654744" cy="11161172"/>
          </a:xfrm>
        </p:spPr>
        <p:txBody>
          <a:bodyPr/>
          <a:lstStyle/>
          <a:p>
            <a:pPr marL="0" indent="0" algn="l" defTabSz="2736852" fontAlgn="base">
              <a:lnSpc>
                <a:spcPct val="85000"/>
              </a:lnSpc>
              <a:spcBef>
                <a:spcPct val="30000"/>
              </a:spcBef>
              <a:spcAft>
                <a:spcPts val="2400"/>
              </a:spcAft>
              <a:buClr>
                <a:schemeClr val="tx2"/>
              </a:buClr>
              <a:buSzPct val="90000"/>
            </a:pPr>
            <a:r>
              <a:rPr lang="ru-RU" sz="6400">
                <a:solidFill>
                  <a:srgbClr val="000000"/>
                </a:solidFill>
              </a:rPr>
              <a:t>Беспроводные DoS-атаки могут быть результатом следующих действий:</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Неправильно настроенные устройства</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пользователь намеренно вмешивается в беспроводную связь.</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Случайное вмешательство</a:t>
            </a:r>
          </a:p>
          <a:p>
            <a:pPr marL="0" indent="0" algn="l" defTabSz="2736852" fontAlgn="base">
              <a:lnSpc>
                <a:spcPct val="85000"/>
              </a:lnSpc>
              <a:spcBef>
                <a:spcPct val="30000"/>
              </a:spcBef>
              <a:spcAft>
                <a:spcPts val="2400"/>
              </a:spcAft>
              <a:buClr>
                <a:schemeClr val="tx2"/>
              </a:buClr>
              <a:buSzPct val="90000"/>
            </a:pPr>
            <a:r>
              <a:rPr lang="ru-RU" sz="6400">
                <a:solidFill>
                  <a:srgbClr val="000000"/>
                </a:solidFill>
              </a:rPr>
              <a:t>Чтобы минимизировать риск DoS-атаки из-за неправильно настроенных устройств и злонамеренных атак, укрепите все устройства, сохраните пароли в безопасности, создайте резервные копии и убедитесь, что все изменения конфигурации внесены в нерабочее время.</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endParaRPr lang="en-US" sz="6400" dirty="0">
              <a:solidFill>
                <a:srgbClr val="000000"/>
              </a:solidFill>
            </a:endParaRPr>
          </a:p>
          <a:p>
            <a:pPr marL="1143000" indent="-1143000" algn="l" defTabSz="2736852" fontAlgn="base">
              <a:spcBef>
                <a:spcPts val="2400"/>
              </a:spcBef>
              <a:spcAft>
                <a:spcPts val="2400"/>
              </a:spcAft>
              <a:buClr>
                <a:schemeClr val="tx2"/>
              </a:buClr>
              <a:buSzPct val="90000"/>
              <a:buFont typeface="Arial" panose="020B0604020202020204" pitchFamily="34" charset="0"/>
              <a:buChar char="•"/>
            </a:pPr>
            <a:endParaRPr lang="en-US" sz="6400" b="1" dirty="0">
              <a:solidFill>
                <a:srgbClr val="000000"/>
              </a:solidFill>
            </a:endParaRPr>
          </a:p>
          <a:p>
            <a:pPr marL="1143000" indent="-1143000" algn="l">
              <a:buFont typeface="Arial" panose="020B0604020202020204" pitchFamily="34" charset="0"/>
              <a:buChar char="•"/>
            </a:pPr>
            <a:endParaRPr lang="en-US" sz="6400" b="1" dirty="0">
              <a:solidFill>
                <a:srgbClr val="000000"/>
              </a:solidFill>
            </a:endParaRPr>
          </a:p>
          <a:p>
            <a:pPr marL="1143000" indent="-1143000" algn="l">
              <a:buFont typeface="Arial" panose="020B0604020202020204" pitchFamily="34" charset="0"/>
              <a:buChar char="•"/>
            </a:pPr>
            <a:endParaRPr lang="en-US" sz="6400" b="1" dirty="0">
              <a:solidFill>
                <a:srgbClr val="000000"/>
              </a:solidFill>
            </a:endParaRPr>
          </a:p>
          <a:p>
            <a:pPr marL="1956040" lvl="2" indent="-1371600">
              <a:buFont typeface="Arial" panose="020B0604020202020204" pitchFamily="34" charset="0"/>
              <a:buChar char="•"/>
            </a:pPr>
            <a:endParaRPr lang="en-US" sz="64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a:p>
            <a:pPr marL="1143000" indent="-1143000" algn="l">
              <a:buFont typeface="Arial" panose="020B0604020202020204" pitchFamily="34" charset="0"/>
              <a:buChar char="•"/>
            </a:pPr>
            <a:endParaRPr lang="en-US" sz="64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p:txBody>
      </p:sp>
    </p:spTree>
    <p:extLst>
      <p:ext uri="{BB962C8B-B14F-4D97-AF65-F5344CB8AC3E}">
        <p14:creationId xmlns:p14="http://schemas.microsoft.com/office/powerpoint/2010/main" val="52140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Угрозы для беспроводных локальных сетей </a:t>
            </a:r>
            <a:r>
              <a:rPr lang="en-US" dirty="0"/>
              <a:t/>
            </a:r>
            <a:br>
              <a:rPr lang="en-US" dirty="0"/>
            </a:br>
            <a:r>
              <a:rPr lang="ru-RU" sz="9600"/>
              <a:t>Вредоносные точки доступа </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3774028"/>
            <a:ext cx="31654744" cy="13332872"/>
          </a:xfrm>
        </p:spPr>
        <p:txBody>
          <a:bodyPr/>
          <a:lstStyle/>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Вредоносная точка доступа - это точка доступа или беспроводной маршрутизатор, который был подключен к корпоративной сети без явного разрешения и противоречит корпоративной политике.</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После подключения в точка доступа может использоваться злоумышленником для захвата MAC-адресов, захвата пакетов данных, получения доступа к сетевым ресурсам или запуска атаки «человек посередине».</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Точка доступа персональной сети также может использоваться в качестве вредоносной точки доступа. Например, пользователь, имеющий защищённый доступ к сети, настраивает свой авторизованный узел Windows, как точку доступа к сети Wi-Fi.</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Чтобы предотвратить установку вредоносных AP, организации должны настроить WLC с вредоносными политиками AP, как показано на рисунке, и использовать программное обеспечение для мониторинга для активного мониторинга радиочастотного спектра для неавторизованных AP.</a:t>
            </a:r>
          </a:p>
          <a:p>
            <a:pPr marL="1956040" lvl="2" indent="-1371600">
              <a:buFont typeface="Arial" panose="020B0604020202020204" pitchFamily="34" charset="0"/>
              <a:buChar char="•"/>
            </a:pPr>
            <a:endParaRPr lang="en-US" sz="8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a:p>
            <a:pPr marL="1143000" indent="-1143000" algn="l">
              <a:buFont typeface="Arial" panose="020B0604020202020204" pitchFamily="34" charset="0"/>
              <a:buChar char="•"/>
            </a:pPr>
            <a:endParaRPr lang="en-US" sz="64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p:txBody>
      </p:sp>
    </p:spTree>
    <p:extLst>
      <p:ext uri="{BB962C8B-B14F-4D97-AF65-F5344CB8AC3E}">
        <p14:creationId xmlns:p14="http://schemas.microsoft.com/office/powerpoint/2010/main" val="169004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Угрозы для беспроводных локальных сетей </a:t>
            </a:r>
            <a:r>
              <a:rPr lang="en-US" dirty="0"/>
              <a:t/>
            </a:r>
            <a:br>
              <a:rPr lang="en-US" dirty="0"/>
            </a:br>
            <a:r>
              <a:rPr lang="ru-RU" sz="9600"/>
              <a:t>Атака через посредника</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3774028"/>
            <a:ext cx="31654744" cy="13332872"/>
          </a:xfrm>
        </p:spPr>
        <p:txBody>
          <a:bodyPr/>
          <a:lstStyle/>
          <a:p>
            <a:pPr marL="0" indent="0" algn="l" defTabSz="2736852" fontAlgn="base">
              <a:lnSpc>
                <a:spcPct val="85000"/>
              </a:lnSpc>
              <a:spcBef>
                <a:spcPct val="30000"/>
              </a:spcBef>
              <a:spcAft>
                <a:spcPts val="2400"/>
              </a:spcAft>
              <a:buClr>
                <a:schemeClr val="tx2"/>
              </a:buClr>
              <a:buSzPct val="90000"/>
            </a:pPr>
            <a:r>
              <a:rPr lang="ru-RU" sz="7200">
                <a:solidFill>
                  <a:srgbClr val="000000"/>
                </a:solidFill>
              </a:rPr>
              <a:t>При атаке через посредника злоумышленник располагается между двумя доверяемыми объектами, чтобы читать, изменять или перенаправлять данные, которыми они обмениваются. Один из самых распространённых видов такой атаки называется «злой двойник», в рамках которой злоумышленник внедряет вредоносную точку доступа и настраивает ее с использованием такого же имени SSID, что и у санкционированной точки доступа.</a:t>
            </a:r>
          </a:p>
          <a:p>
            <a:pPr marL="0" indent="0" algn="l" defTabSz="2736852" fontAlgn="base">
              <a:lnSpc>
                <a:spcPct val="85000"/>
              </a:lnSpc>
              <a:spcBef>
                <a:spcPct val="30000"/>
              </a:spcBef>
              <a:spcAft>
                <a:spcPts val="2400"/>
              </a:spcAft>
              <a:buClr>
                <a:schemeClr val="tx2"/>
              </a:buClr>
              <a:buSzPct val="90000"/>
            </a:pPr>
            <a:r>
              <a:rPr lang="ru-RU" sz="7200">
                <a:solidFill>
                  <a:srgbClr val="000000"/>
                </a:solidFill>
              </a:rPr>
              <a:t>Противодействие над атакой MITM начинается с определения допустимых устройств в WLAN. Для этого пользователи должны пройти аутентификацию. После того, как определены все санкционированные устройства, можно выполнить мониторинг сети на предмет наличия подозрительных устройств или трафика.</a:t>
            </a:r>
          </a:p>
          <a:p>
            <a:pPr marL="1371600" indent="-1371600" algn="l">
              <a:buFont typeface="Arial" panose="020B0604020202020204" pitchFamily="34" charset="0"/>
              <a:buChar char="•"/>
            </a:pPr>
            <a:endParaRPr lang="en-US" sz="6400" b="1" dirty="0">
              <a:solidFill>
                <a:srgbClr val="000000"/>
              </a:solidFill>
            </a:endParaRPr>
          </a:p>
          <a:p>
            <a:pPr marL="1143000" indent="-1143000" algn="l">
              <a:buFont typeface="Arial" panose="020B0604020202020204" pitchFamily="34" charset="0"/>
              <a:buChar char="•"/>
            </a:pPr>
            <a:endParaRPr lang="en-US" sz="6400" b="1" dirty="0">
              <a:solidFill>
                <a:srgbClr val="000000"/>
              </a:solidFill>
            </a:endParaRPr>
          </a:p>
          <a:p>
            <a:pPr marL="1371600" indent="-1371600" algn="l">
              <a:buFont typeface="Arial" panose="020B0604020202020204" pitchFamily="34" charset="0"/>
              <a:buChar char="•"/>
            </a:pPr>
            <a:endParaRPr lang="en-US" sz="6400" b="1" dirty="0">
              <a:solidFill>
                <a:srgbClr val="000000"/>
              </a:solidFill>
            </a:endParaRPr>
          </a:p>
        </p:txBody>
      </p:sp>
    </p:spTree>
    <p:extLst>
      <p:ext uri="{BB962C8B-B14F-4D97-AF65-F5344CB8AC3E}">
        <p14:creationId xmlns:p14="http://schemas.microsoft.com/office/powerpoint/2010/main" val="359053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6990080"/>
            <a:ext cx="33121256" cy="3881120"/>
          </a:xfrm>
        </p:spPr>
        <p:txBody>
          <a:bodyPr/>
          <a:lstStyle/>
          <a:p>
            <a:pPr rtl="0"/>
            <a:r>
              <a:rPr lang="ru-RU">
                <a:solidFill>
                  <a:schemeClr val="accent5">
                    <a:lumMod val="40000"/>
                    <a:lumOff val="60000"/>
                  </a:schemeClr>
                </a:solidFill>
              </a:rPr>
              <a:t>12.7 – Безопасность WLAN.</a:t>
            </a:r>
          </a:p>
        </p:txBody>
      </p:sp>
    </p:spTree>
    <p:custDataLst>
      <p:tags r:id="rId1"/>
    </p:custDataLst>
    <p:extLst>
      <p:ext uri="{BB962C8B-B14F-4D97-AF65-F5344CB8AC3E}">
        <p14:creationId xmlns:p14="http://schemas.microsoft.com/office/powerpoint/2010/main" val="2103848410"/>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Безопасность WLAN. </a:t>
            </a:r>
            <a:r>
              <a:rPr lang="en-US" dirty="0"/>
              <a:t/>
            </a:r>
            <a:br>
              <a:rPr lang="en-US" dirty="0"/>
            </a:br>
            <a:r>
              <a:rPr lang="ru-RU" sz="9600"/>
              <a:t>Видео – Безопасность WLAN.</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0" y="4140200"/>
            <a:ext cx="33121600" cy="12293600"/>
          </a:xfrm>
        </p:spPr>
        <p:txBody>
          <a:bodyPr/>
          <a:lstStyle/>
          <a:p>
            <a:pPr marL="0" indent="0" algn="l" defTabSz="2736852" fontAlgn="base">
              <a:spcBef>
                <a:spcPts val="0"/>
              </a:spcBef>
              <a:buClr>
                <a:schemeClr val="tx2"/>
              </a:buClr>
              <a:buSzPct val="90000"/>
            </a:pPr>
            <a:r>
              <a:rPr lang="ru-RU" sz="7200">
                <a:solidFill>
                  <a:srgbClr val="000000"/>
                </a:solidFill>
              </a:rPr>
              <a:t>Это видео будет охватывать следующее: </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Сокрытие SSID</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Фильтрация MAC-адресов</a:t>
            </a:r>
          </a:p>
          <a:p>
            <a:pPr marL="1143000" indent="-1143000" algn="l" defTabSz="2736852" fontAlgn="base">
              <a:spcBef>
                <a:spcPts val="0"/>
              </a:spcBef>
              <a:buClr>
                <a:schemeClr val="tx2"/>
              </a:buClr>
              <a:buSzPct val="90000"/>
              <a:buFont typeface="Arial" panose="020B0604020202020204" pitchFamily="34" charset="0"/>
              <a:buChar char="•"/>
            </a:pPr>
            <a:r>
              <a:rPr lang="ru-RU" sz="7200">
                <a:solidFill>
                  <a:srgbClr val="000000"/>
                </a:solidFill>
              </a:rPr>
              <a:t>Системы аутентификации и шифрования (открытая аутентификация и аутентификация с общим ключом)</a:t>
            </a:r>
          </a:p>
          <a:p>
            <a:pPr marL="1371600" indent="-1371600" algn="l">
              <a:buFont typeface="Arial" panose="020B0604020202020204" pitchFamily="34" charset="0"/>
              <a:buChar char="•"/>
            </a:pPr>
            <a:endParaRPr lang="en-US" sz="6400" dirty="0">
              <a:solidFill>
                <a:srgbClr val="000000"/>
              </a:solidFill>
            </a:endParaRPr>
          </a:p>
          <a:p>
            <a:pPr marL="1956040" lvl="2" indent="-1371600">
              <a:buFont typeface="Arial" panose="020B0604020202020204" pitchFamily="34" charset="0"/>
              <a:buChar char="•"/>
            </a:pPr>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a:p>
            <a:pPr marL="0" indent="0" algn="l"/>
            <a:endParaRPr lang="en-US" sz="6400" dirty="0">
              <a:solidFill>
                <a:srgbClr val="000000"/>
              </a:solidFill>
            </a:endParaRPr>
          </a:p>
          <a:p>
            <a:pPr marL="1371600" indent="-1371600" algn="l">
              <a:buFont typeface="Arial" panose="020B0604020202020204" pitchFamily="34" charset="0"/>
              <a:buChar char="•"/>
            </a:pPr>
            <a:endParaRPr lang="en-US" sz="6400" dirty="0">
              <a:solidFill>
                <a:srgbClr val="000000"/>
              </a:solidFill>
            </a:endParaRPr>
          </a:p>
        </p:txBody>
      </p:sp>
    </p:spTree>
    <p:extLst>
      <p:ext uri="{BB962C8B-B14F-4D97-AF65-F5344CB8AC3E}">
        <p14:creationId xmlns:p14="http://schemas.microsoft.com/office/powerpoint/2010/main" val="236993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Безопасность WLAN.</a:t>
            </a:r>
            <a:r>
              <a:rPr lang="en-US" dirty="0"/>
              <a:t/>
            </a:r>
            <a:br>
              <a:rPr lang="en-US" dirty="0"/>
            </a:br>
            <a:r>
              <a:rPr lang="ru-RU" sz="9600"/>
              <a:t>Сокрытие SSID и фильтрация MAC-адресов</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3774028"/>
            <a:ext cx="31654744" cy="13332872"/>
          </a:xfrm>
        </p:spPr>
        <p:txBody>
          <a:bodyPr/>
          <a:lstStyle/>
          <a:p>
            <a:pPr marL="0" indent="0" algn="l" defTabSz="2736852" fontAlgn="base">
              <a:lnSpc>
                <a:spcPct val="85000"/>
              </a:lnSpc>
              <a:spcBef>
                <a:spcPct val="30000"/>
              </a:spcBef>
              <a:spcAft>
                <a:spcPts val="2400"/>
              </a:spcAft>
              <a:buClr>
                <a:schemeClr val="tx2"/>
              </a:buClr>
              <a:buSzPct val="90000"/>
            </a:pPr>
            <a:r>
              <a:rPr lang="ru-RU" sz="5600" dirty="0">
                <a:solidFill>
                  <a:srgbClr val="000000"/>
                </a:solidFill>
              </a:rPr>
              <a:t>Чтобы противостоять угрозам, препятствующим проникновению беспроводных злоумышленников и защите данных, использовались две ранние функции безопасности, которые по-прежнему доступны на большинстве маршрутизаторов и точек доступа: маскирование SSID и фильтрация MAC-адресов.</a:t>
            </a:r>
          </a:p>
          <a:p>
            <a:pPr marL="0" indent="0" algn="l" defTabSz="2736852" fontAlgn="base">
              <a:lnSpc>
                <a:spcPct val="85000"/>
              </a:lnSpc>
              <a:spcBef>
                <a:spcPct val="30000"/>
              </a:spcBef>
              <a:spcAft>
                <a:spcPts val="2400"/>
              </a:spcAft>
              <a:buClr>
                <a:schemeClr val="tx2"/>
              </a:buClr>
              <a:buSzPct val="90000"/>
            </a:pPr>
            <a:r>
              <a:rPr lang="ru-RU" sz="5600" b="1" dirty="0">
                <a:solidFill>
                  <a:srgbClr val="000000"/>
                </a:solidFill>
              </a:rPr>
              <a:t>Сокрытие SSID</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5600" dirty="0">
                <a:solidFill>
                  <a:srgbClr val="000000"/>
                </a:solidFill>
              </a:rPr>
              <a:t>AP и некоторые беспроводные маршрутизаторы позволяют отключить кадр маяка SSID, как показано на рисунке. Беспроводные клиенты должны вручную настроить SSID для подключения к сети.</a:t>
            </a:r>
          </a:p>
          <a:p>
            <a:pPr marL="1956040" lvl="2" indent="-1371600">
              <a:buFont typeface="Arial" panose="020B0604020202020204" pitchFamily="34" charset="0"/>
              <a:buChar char="•"/>
            </a:pPr>
            <a:endParaRPr lang="en-US" sz="5600" b="1" dirty="0">
              <a:solidFill>
                <a:srgbClr val="000000"/>
              </a:solidFill>
            </a:endParaRPr>
          </a:p>
          <a:p>
            <a:pPr marL="0" indent="0" algn="l" defTabSz="2736852" fontAlgn="base">
              <a:lnSpc>
                <a:spcPct val="85000"/>
              </a:lnSpc>
              <a:spcBef>
                <a:spcPct val="30000"/>
              </a:spcBef>
              <a:spcAft>
                <a:spcPts val="2400"/>
              </a:spcAft>
              <a:buClr>
                <a:schemeClr val="tx2"/>
              </a:buClr>
              <a:buSzPct val="90000"/>
            </a:pPr>
            <a:r>
              <a:rPr lang="ru-RU" sz="5600" b="1" dirty="0">
                <a:solidFill>
                  <a:srgbClr val="000000"/>
                </a:solidFill>
              </a:rPr>
              <a:t>Фильтрация MAC-адресов</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5600" dirty="0">
                <a:solidFill>
                  <a:srgbClr val="000000"/>
                </a:solidFill>
              </a:rPr>
              <a:t>Администратор может вручную разрешить или запретить клиентам беспроводной доступ на основе их физического аппаратного MAC-адреса. На рисунке маршрутизатор настроен на разрешение двух MAC-адресов. Устройства с разными MAC-адресами не смогут подключиться к беспроводной сети 2,4 ГГц.</a:t>
            </a:r>
            <a:r>
              <a:rPr lang="ru-RU" sz="4800" dirty="0">
                <a:solidFill>
                  <a:srgbClr val="000000"/>
                </a:solidFill>
              </a:rPr>
              <a:t>.</a:t>
            </a:r>
          </a:p>
          <a:p>
            <a:pPr marL="0" indent="0" algn="l"/>
            <a:endParaRPr lang="en-US" sz="5600" b="1" dirty="0">
              <a:solidFill>
                <a:srgbClr val="000000"/>
              </a:solidFill>
            </a:endParaRPr>
          </a:p>
        </p:txBody>
      </p:sp>
    </p:spTree>
    <p:extLst>
      <p:ext uri="{BB962C8B-B14F-4D97-AF65-F5344CB8AC3E}">
        <p14:creationId xmlns:p14="http://schemas.microsoft.com/office/powerpoint/2010/main" val="387343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Безопасность WLAN.</a:t>
            </a:r>
            <a:r>
              <a:rPr lang="en-US" dirty="0"/>
              <a:t/>
            </a:r>
            <a:br>
              <a:rPr lang="en-US" dirty="0"/>
            </a:br>
            <a:r>
              <a:rPr lang="ru-RU" sz="9600"/>
              <a:t>Методы аутентификации с общим ключом</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3774028"/>
            <a:ext cx="31654744" cy="13332872"/>
          </a:xfrm>
        </p:spPr>
        <p:txBody>
          <a:bodyPr/>
          <a:lstStyle/>
          <a:p>
            <a:pPr marL="0" indent="0" algn="l" defTabSz="2736852" fontAlgn="base">
              <a:lnSpc>
                <a:spcPct val="85000"/>
              </a:lnSpc>
              <a:spcBef>
                <a:spcPct val="30000"/>
              </a:spcBef>
              <a:spcAft>
                <a:spcPts val="2400"/>
              </a:spcAft>
              <a:buClr>
                <a:schemeClr val="tx2"/>
              </a:buClr>
              <a:buSzPct val="90000"/>
            </a:pPr>
            <a:r>
              <a:rPr lang="ru-RU" sz="6400">
                <a:solidFill>
                  <a:srgbClr val="000000"/>
                </a:solidFill>
              </a:rPr>
              <a:t>Лучший способ защиты беспроводных сетей — использовать системы аутентификации и шифрования. В исходном стандарте 802.11 представлено два типа аутентификации:</a:t>
            </a:r>
          </a:p>
          <a:p>
            <a:pPr marL="0" indent="0" algn="l" defTabSz="2736852" fontAlgn="base">
              <a:lnSpc>
                <a:spcPct val="85000"/>
              </a:lnSpc>
              <a:spcBef>
                <a:spcPct val="30000"/>
              </a:spcBef>
              <a:spcAft>
                <a:spcPts val="2400"/>
              </a:spcAft>
              <a:buClr>
                <a:schemeClr val="tx2"/>
              </a:buClr>
              <a:buSzPct val="90000"/>
            </a:pPr>
            <a:r>
              <a:rPr lang="ru-RU" sz="6400" b="1">
                <a:solidFill>
                  <a:srgbClr val="000000"/>
                </a:solidFill>
              </a:rPr>
              <a:t>Открытая аутентификация</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Пароль не требуется. Обычно используется для предоставления бесплатного доступа в Интернет в общественных местах.</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Клиент несет ответственность за обеспечение безопасности, например, через VPN. </a:t>
            </a:r>
          </a:p>
          <a:p>
            <a:pPr marL="0" indent="0" algn="l" defTabSz="2736852" fontAlgn="base">
              <a:lnSpc>
                <a:spcPct val="85000"/>
              </a:lnSpc>
              <a:spcBef>
                <a:spcPct val="30000"/>
              </a:spcBef>
              <a:spcAft>
                <a:spcPts val="2400"/>
              </a:spcAft>
              <a:buClr>
                <a:schemeClr val="tx2"/>
              </a:buClr>
              <a:buSzPct val="90000"/>
            </a:pPr>
            <a:r>
              <a:rPr lang="ru-RU" sz="6400" b="1">
                <a:solidFill>
                  <a:srgbClr val="000000"/>
                </a:solidFill>
              </a:rPr>
              <a:t>Аутентификация с общим ключом</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a:solidFill>
                  <a:srgbClr val="000000"/>
                </a:solidFill>
              </a:rPr>
              <a:t>\Аутентификация с помощью общего ключапредоставляет механизмы аутентификации и шифрования данных, передаваемых между беспроводным клиентом и точкой доступа или беспроводным маршрутизатором. Однако для подключения пароль необходимо предварительно согласовать между сторонами.</a:t>
            </a:r>
          </a:p>
        </p:txBody>
      </p:sp>
    </p:spTree>
    <p:extLst>
      <p:ext uri="{BB962C8B-B14F-4D97-AF65-F5344CB8AC3E}">
        <p14:creationId xmlns:p14="http://schemas.microsoft.com/office/powerpoint/2010/main" val="323590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Безопасность WLAN.</a:t>
            </a:r>
            <a:r>
              <a:rPr lang="en-US" dirty="0"/>
              <a:t/>
            </a:r>
            <a:br>
              <a:rPr lang="en-US" dirty="0"/>
            </a:br>
            <a:r>
              <a:rPr lang="ru-RU" sz="9600"/>
              <a:t>Методы аутентификации с общим ключом</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2927348"/>
            <a:ext cx="31654744" cy="1826672"/>
          </a:xfrm>
        </p:spPr>
        <p:txBody>
          <a:bodyPr/>
          <a:lstStyle/>
          <a:p>
            <a:pPr marL="0" indent="0" algn="l" defTabSz="2736852" fontAlgn="base">
              <a:lnSpc>
                <a:spcPct val="85000"/>
              </a:lnSpc>
              <a:spcBef>
                <a:spcPct val="30000"/>
              </a:spcBef>
              <a:spcAft>
                <a:spcPts val="2400"/>
              </a:spcAft>
              <a:buClr>
                <a:schemeClr val="tx2"/>
              </a:buClr>
              <a:buSzPct val="90000"/>
            </a:pPr>
            <a:r>
              <a:rPr lang="ru-RU" sz="6400">
                <a:solidFill>
                  <a:srgbClr val="000000"/>
                </a:solidFill>
              </a:rPr>
              <a:t>Существует четыре метода аутентификации с общим ключом, как описано в таблице.</a:t>
            </a:r>
          </a:p>
        </p:txBody>
      </p:sp>
      <p:graphicFrame>
        <p:nvGraphicFramePr>
          <p:cNvPr id="4" name="Content Placeholder 6">
            <a:extLst>
              <a:ext uri="{FF2B5EF4-FFF2-40B4-BE49-F238E27FC236}">
                <a16:creationId xmlns:a16="http://schemas.microsoft.com/office/drawing/2014/main" xmlns="" id="{49C62BAC-F92D-42FA-9647-B95FE5D3F62E}"/>
              </a:ext>
            </a:extLst>
          </p:cNvPr>
          <p:cNvGraphicFramePr>
            <a:graphicFrameLocks/>
          </p:cNvGraphicFramePr>
          <p:nvPr>
            <p:extLst>
              <p:ext uri="{D42A27DB-BD31-4B8C-83A1-F6EECF244321}">
                <p14:modId xmlns:p14="http://schemas.microsoft.com/office/powerpoint/2010/main" val="512269735"/>
              </p:ext>
            </p:extLst>
          </p:nvPr>
        </p:nvGraphicFramePr>
        <p:xfrm>
          <a:off x="2133606" y="5082812"/>
          <a:ext cx="31248348" cy="14264640"/>
        </p:xfrm>
        <a:graphic>
          <a:graphicData uri="http://schemas.openxmlformats.org/drawingml/2006/table">
            <a:tbl>
              <a:tblPr firstRow="1" bandRow="1">
                <a:tableStyleId>{5C22544A-7EE6-4342-B048-85BDC9FD1C3A}</a:tableStyleId>
              </a:tblPr>
              <a:tblGrid>
                <a:gridCol w="9270604">
                  <a:extLst>
                    <a:ext uri="{9D8B030D-6E8A-4147-A177-3AD203B41FA5}">
                      <a16:colId xmlns:a16="http://schemas.microsoft.com/office/drawing/2014/main" xmlns="" val="3729139006"/>
                    </a:ext>
                  </a:extLst>
                </a:gridCol>
                <a:gridCol w="21977744">
                  <a:extLst>
                    <a:ext uri="{9D8B030D-6E8A-4147-A177-3AD203B41FA5}">
                      <a16:colId xmlns:a16="http://schemas.microsoft.com/office/drawing/2014/main" xmlns="" val="1988913492"/>
                    </a:ext>
                  </a:extLst>
                </a:gridCol>
              </a:tblGrid>
              <a:tr h="1097280">
                <a:tc>
                  <a:txBody>
                    <a:bodyPr/>
                    <a:lstStyle/>
                    <a:p>
                      <a:pPr rtl="0"/>
                      <a:r>
                        <a:rPr lang="ru-RU" sz="4800"/>
                        <a:t>Метод аутентификации</a:t>
                      </a:r>
                    </a:p>
                  </a:txBody>
                  <a:tcPr marL="365760" marR="365760" marT="182880" marB="182880"/>
                </a:tc>
                <a:tc>
                  <a:txBody>
                    <a:bodyPr/>
                    <a:lstStyle/>
                    <a:p>
                      <a:pPr rtl="0"/>
                      <a:r>
                        <a:rPr lang="ru-RU" sz="4800"/>
                        <a:t>Описание</a:t>
                      </a:r>
                    </a:p>
                  </a:txBody>
                  <a:tcPr marL="365760" marR="365760" marT="182880" marB="182880"/>
                </a:tc>
                <a:extLst>
                  <a:ext uri="{0D108BD9-81ED-4DB2-BD59-A6C34878D82A}">
                    <a16:rowId xmlns:a16="http://schemas.microsoft.com/office/drawing/2014/main" xmlns="" val="2583676789"/>
                  </a:ext>
                </a:extLst>
              </a:tr>
              <a:tr h="3291840">
                <a:tc>
                  <a:txBody>
                    <a:bodyPr/>
                    <a:lstStyle/>
                    <a:p>
                      <a:pPr rtl="0"/>
                      <a:r>
                        <a:rPr lang="ru-RU" sz="4800">
                          <a:solidFill>
                            <a:srgbClr val="000000"/>
                          </a:solidFill>
                        </a:rPr>
                        <a:t>Протокол безопасности, аналогичной защите проводной сети (Wired Equivalent Privacy, WEP)</a:t>
                      </a:r>
                    </a:p>
                  </a:txBody>
                  <a:tcPr marL="365760" marR="365760" marT="182880" marB="182880"/>
                </a:tc>
                <a:tc>
                  <a:txBody>
                    <a:bodyPr/>
                    <a:lstStyle/>
                    <a:p>
                      <a:pPr rtl="0"/>
                      <a:r>
                        <a:rPr lang="ru-RU" sz="4800">
                          <a:solidFill>
                            <a:srgbClr val="000000"/>
                          </a:solidFill>
                        </a:rPr>
                        <a:t>Первоначальная спецификация 802.11 была разработана для защиты данных с использованием метода шифрования Rivest Cipher 4 (RC4) со статическим ключом. WEP больше не рекомендуется и никогда не должен использоваться</a:t>
                      </a:r>
                    </a:p>
                  </a:txBody>
                  <a:tcPr marL="365760" marR="365760" marT="182880" marB="182880"/>
                </a:tc>
                <a:extLst>
                  <a:ext uri="{0D108BD9-81ED-4DB2-BD59-A6C34878D82A}">
                    <a16:rowId xmlns:a16="http://schemas.microsoft.com/office/drawing/2014/main" xmlns="" val="3849654457"/>
                  </a:ext>
                </a:extLst>
              </a:tr>
              <a:tr h="402336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Защищенный доступ к Wi-Fi (WPA)</a:t>
                      </a:r>
                    </a:p>
                  </a:txBody>
                  <a:tcPr marL="365760" marR="365760" marT="182880" marB="182880"/>
                </a:tc>
                <a:tc>
                  <a:txBody>
                    <a:bodyPr/>
                    <a:lstStyle/>
                    <a:p>
                      <a:pPr rtl="0"/>
                      <a:r>
                        <a:rPr lang="ru-RU" sz="4800" dirty="0">
                          <a:solidFill>
                            <a:srgbClr val="000000"/>
                          </a:solidFill>
                        </a:rPr>
                        <a:t>Защищенный доступ к </a:t>
                      </a:r>
                      <a:r>
                        <a:rPr lang="ru-RU" sz="4800" dirty="0" err="1">
                          <a:solidFill>
                            <a:srgbClr val="000000"/>
                          </a:solidFill>
                        </a:rPr>
                        <a:t>Wi-Fi</a:t>
                      </a:r>
                      <a:r>
                        <a:rPr lang="ru-RU" sz="4800" dirty="0">
                          <a:solidFill>
                            <a:srgbClr val="000000"/>
                          </a:solidFill>
                        </a:rPr>
                        <a:t> (</a:t>
                      </a:r>
                      <a:r>
                        <a:rPr lang="ru-RU" sz="4800" dirty="0" err="1">
                          <a:solidFill>
                            <a:srgbClr val="000000"/>
                          </a:solidFill>
                        </a:rPr>
                        <a:t>Wi-Fi</a:t>
                      </a:r>
                      <a:r>
                        <a:rPr lang="ru-RU" sz="4800" dirty="0">
                          <a:solidFill>
                            <a:srgbClr val="000000"/>
                          </a:solidFill>
                        </a:rPr>
                        <a:t> </a:t>
                      </a:r>
                      <a:r>
                        <a:rPr lang="ru-RU" sz="4800" dirty="0" err="1">
                          <a:solidFill>
                            <a:srgbClr val="000000"/>
                          </a:solidFill>
                        </a:rPr>
                        <a:t>Protected</a:t>
                      </a:r>
                      <a:r>
                        <a:rPr lang="ru-RU" sz="4800" dirty="0">
                          <a:solidFill>
                            <a:srgbClr val="000000"/>
                          </a:solidFill>
                        </a:rPr>
                        <a:t> </a:t>
                      </a:r>
                      <a:r>
                        <a:rPr lang="ru-RU" sz="4800" dirty="0" err="1">
                          <a:solidFill>
                            <a:srgbClr val="000000"/>
                          </a:solidFill>
                        </a:rPr>
                        <a:t>Access</a:t>
                      </a:r>
                      <a:r>
                        <a:rPr lang="ru-RU" sz="4800" dirty="0">
                          <a:solidFill>
                            <a:srgbClr val="000000"/>
                          </a:solidFill>
                        </a:rPr>
                        <a:t>, WPA) — этот стандарт использует WEP, но обеспечивает защиту данных при помощи гораздо более надежного протокола шифрования с использованием временных ключей (TKIP). Алгоритм TKIP меняет ключ для каждого пакета, поэтому его гораздо сложнее взломать.</a:t>
                      </a:r>
                    </a:p>
                  </a:txBody>
                  <a:tcPr marL="365760" marR="365760" marT="182880" marB="182880"/>
                </a:tc>
                <a:extLst>
                  <a:ext uri="{0D108BD9-81ED-4DB2-BD59-A6C34878D82A}">
                    <a16:rowId xmlns:a16="http://schemas.microsoft.com/office/drawing/2014/main" xmlns="" val="235735172"/>
                  </a:ext>
                </a:extLst>
              </a:tr>
              <a:tr h="256032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WPA2</a:t>
                      </a:r>
                    </a:p>
                  </a:txBody>
                  <a:tcPr marL="365760" marR="365760" marT="182880" marB="182880"/>
                </a:tc>
                <a:tc>
                  <a:txBody>
                    <a:bodyPr/>
                    <a:lstStyle/>
                    <a:p>
                      <a:pPr rtl="0"/>
                      <a:r>
                        <a:rPr lang="ru-RU" sz="4800">
                          <a:solidFill>
                            <a:srgbClr val="000000"/>
                          </a:solidFill>
                        </a:rPr>
                        <a:t>Он использует расширенный стандарт шифрования (AES) для шифрования. В настоящее время AES считается самым надежным протоколом шифрования.</a:t>
                      </a:r>
                    </a:p>
                  </a:txBody>
                  <a:tcPr marL="365760" marR="365760" marT="182880" marB="182880"/>
                </a:tc>
                <a:extLst>
                  <a:ext uri="{0D108BD9-81ED-4DB2-BD59-A6C34878D82A}">
                    <a16:rowId xmlns:a16="http://schemas.microsoft.com/office/drawing/2014/main" xmlns="" val="1458107787"/>
                  </a:ext>
                </a:extLst>
              </a:tr>
              <a:tr h="32918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a:solidFill>
                            <a:srgbClr val="000000"/>
                          </a:solidFill>
                        </a:rPr>
                        <a:t>WPA3</a:t>
                      </a:r>
                    </a:p>
                  </a:txBody>
                  <a:tcPr marL="365760" marR="365760" marT="182880" marB="182880"/>
                </a:tc>
                <a:tc>
                  <a:txBody>
                    <a:bodyPr/>
                    <a:lstStyle/>
                    <a:p>
                      <a:pPr rtl="0"/>
                      <a:r>
                        <a:rPr lang="ru-RU" sz="4800" dirty="0">
                          <a:solidFill>
                            <a:srgbClr val="000000"/>
                          </a:solidFill>
                        </a:rPr>
                        <a:t>Следующее поколение безопасности </a:t>
                      </a:r>
                      <a:r>
                        <a:rPr lang="ru-RU" sz="4800" dirty="0" err="1">
                          <a:solidFill>
                            <a:srgbClr val="000000"/>
                          </a:solidFill>
                        </a:rPr>
                        <a:t>Wi-Fi</a:t>
                      </a:r>
                      <a:r>
                        <a:rPr lang="ru-RU" sz="4800" dirty="0">
                          <a:solidFill>
                            <a:srgbClr val="000000"/>
                          </a:solidFill>
                        </a:rPr>
                        <a:t>. Все устройства с поддержкой WPA3 используют новейшие методы безопасности, запрещают устаревшие </a:t>
                      </a:r>
                      <a:r>
                        <a:rPr lang="ru-RU" sz="4800" dirty="0" err="1">
                          <a:solidFill>
                            <a:srgbClr val="000000"/>
                          </a:solidFill>
                        </a:rPr>
                        <a:t>устаревшие</a:t>
                      </a:r>
                      <a:r>
                        <a:rPr lang="ru-RU" sz="4800" dirty="0">
                          <a:solidFill>
                            <a:srgbClr val="000000"/>
                          </a:solidFill>
                        </a:rPr>
                        <a:t> протоколы и требуют использования защищенных кадров управления (PMF).</a:t>
                      </a:r>
                    </a:p>
                  </a:txBody>
                  <a:tcPr marL="365760" marR="365760" marT="182880" marB="182880"/>
                </a:tc>
                <a:extLst>
                  <a:ext uri="{0D108BD9-81ED-4DB2-BD59-A6C34878D82A}">
                    <a16:rowId xmlns:a16="http://schemas.microsoft.com/office/drawing/2014/main" xmlns="" val="2495454272"/>
                  </a:ext>
                </a:extLst>
              </a:tr>
            </a:tbl>
          </a:graphicData>
        </a:graphic>
      </p:graphicFrame>
    </p:spTree>
    <p:extLst>
      <p:ext uri="{BB962C8B-B14F-4D97-AF65-F5344CB8AC3E}">
        <p14:creationId xmlns:p14="http://schemas.microsoft.com/office/powerpoint/2010/main" val="197118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ru-RU" dirty="0" smtClean="0"/>
              <a:t>Модуль </a:t>
            </a:r>
            <a:r>
              <a:rPr lang="ru-RU" dirty="0"/>
              <a:t>12: </a:t>
            </a:r>
            <a:r>
              <a:rPr lang="ru-RU" dirty="0" smtClean="0"/>
              <a:t>Задания</a:t>
            </a:r>
            <a:endParaRPr lang="ru-RU" dirty="0"/>
          </a:p>
        </p:txBody>
      </p:sp>
      <p:sp>
        <p:nvSpPr>
          <p:cNvPr id="6147" name="Rectangle 34"/>
          <p:cNvSpPr>
            <a:spLocks noGrp="1" noChangeArrowheads="1"/>
          </p:cNvSpPr>
          <p:nvPr>
            <p:ph idx="1"/>
          </p:nvPr>
        </p:nvSpPr>
        <p:spPr>
          <a:xfrm>
            <a:off x="576262" y="3195780"/>
            <a:ext cx="34780540" cy="1393656"/>
          </a:xfrm>
        </p:spPr>
        <p:txBody>
          <a:bodyPr/>
          <a:lstStyle/>
          <a:p>
            <a:pPr>
              <a:spcBef>
                <a:spcPts val="1804"/>
              </a:spcBef>
              <a:spcAft>
                <a:spcPts val="2404"/>
              </a:spcAft>
            </a:pPr>
            <a:r>
              <a:rPr lang="en-US" sz="6400" spc="-4" dirty="0" err="1">
                <a:ea typeface="ＭＳ Ｐゴシック"/>
              </a:rPr>
              <a:t>Какие</a:t>
            </a:r>
            <a:r>
              <a:rPr lang="en-US" sz="6400" spc="-4" dirty="0">
                <a:ea typeface="ＭＳ Ｐゴシック"/>
              </a:rPr>
              <a:t> </a:t>
            </a:r>
            <a:r>
              <a:rPr lang="en-US" sz="6400" spc="-4" dirty="0" err="1">
                <a:ea typeface="ＭＳ Ｐゴシック"/>
              </a:rPr>
              <a:t>задания</a:t>
            </a:r>
            <a:r>
              <a:rPr lang="en-US" sz="6400" spc="-4" dirty="0">
                <a:ea typeface="ＭＳ Ｐゴシック"/>
              </a:rPr>
              <a:t> </a:t>
            </a:r>
            <a:r>
              <a:rPr lang="en-US" sz="6400" spc="-4" dirty="0" err="1">
                <a:ea typeface="ＭＳ Ｐゴシック"/>
              </a:rPr>
              <a:t>связаны</a:t>
            </a:r>
            <a:r>
              <a:rPr lang="en-US" sz="6400" spc="-4" dirty="0">
                <a:ea typeface="ＭＳ Ｐゴシック"/>
              </a:rPr>
              <a:t> с </a:t>
            </a:r>
            <a:r>
              <a:rPr lang="en-US" sz="6400" spc="-4" dirty="0" err="1">
                <a:ea typeface="ＭＳ Ｐゴシック"/>
              </a:rPr>
              <a:t>этим</a:t>
            </a:r>
            <a:r>
              <a:rPr lang="en-US" sz="6400" spc="-4" dirty="0">
                <a:ea typeface="ＭＳ Ｐゴシック"/>
              </a:rPr>
              <a:t> </a:t>
            </a:r>
            <a:r>
              <a:rPr lang="en-US" sz="6400" spc="-4" dirty="0" err="1">
                <a:ea typeface="ＭＳ Ｐゴシック"/>
              </a:rPr>
              <a:t>модулем</a:t>
            </a:r>
            <a:r>
              <a:rPr lang="en-US" sz="6400" spc="-4" dirty="0">
                <a:ea typeface="ＭＳ Ｐゴシック"/>
              </a:rPr>
              <a:t>?</a:t>
            </a:r>
            <a:endParaRPr lang="ru-RU" sz="6400" spc="-4" dirty="0"/>
          </a:p>
        </p:txBody>
      </p:sp>
      <p:graphicFrame>
        <p:nvGraphicFramePr>
          <p:cNvPr id="7" name="Content Placeholder 3"/>
          <p:cNvGraphicFramePr>
            <a:graphicFrameLocks/>
          </p:cNvGraphicFramePr>
          <p:nvPr>
            <p:extLst>
              <p:ext uri="{D42A27DB-BD31-4B8C-83A1-F6EECF244321}">
                <p14:modId xmlns:p14="http://schemas.microsoft.com/office/powerpoint/2010/main" val="1688448609"/>
              </p:ext>
            </p:extLst>
          </p:nvPr>
        </p:nvGraphicFramePr>
        <p:xfrm>
          <a:off x="1710382" y="5332160"/>
          <a:ext cx="33155236" cy="13763160"/>
        </p:xfrm>
        <a:graphic>
          <a:graphicData uri="http://schemas.openxmlformats.org/drawingml/2006/table">
            <a:tbl>
              <a:tblPr firstRow="1" bandRow="1">
                <a:tableStyleId>{5C22544A-7EE6-4342-B048-85BDC9FD1C3A}</a:tableStyleId>
              </a:tblPr>
              <a:tblGrid>
                <a:gridCol w="4551544">
                  <a:extLst>
                    <a:ext uri="{9D8B030D-6E8A-4147-A177-3AD203B41FA5}">
                      <a16:colId xmlns:a16="http://schemas.microsoft.com/office/drawing/2014/main" xmlns="" val="20001"/>
                    </a:ext>
                  </a:extLst>
                </a:gridCol>
                <a:gridCol w="7484572">
                  <a:extLst>
                    <a:ext uri="{9D8B030D-6E8A-4147-A177-3AD203B41FA5}">
                      <a16:colId xmlns:a16="http://schemas.microsoft.com/office/drawing/2014/main" xmlns="" val="3156509146"/>
                    </a:ext>
                  </a:extLst>
                </a:gridCol>
                <a:gridCol w="14965664">
                  <a:extLst>
                    <a:ext uri="{9D8B030D-6E8A-4147-A177-3AD203B41FA5}">
                      <a16:colId xmlns:a16="http://schemas.microsoft.com/office/drawing/2014/main" xmlns="" val="20002"/>
                    </a:ext>
                  </a:extLst>
                </a:gridCol>
                <a:gridCol w="6153456">
                  <a:extLst>
                    <a:ext uri="{9D8B030D-6E8A-4147-A177-3AD203B41FA5}">
                      <a16:colId xmlns:a16="http://schemas.microsoft.com/office/drawing/2014/main" xmlns="" val="20003"/>
                    </a:ext>
                  </a:extLst>
                </a:gridCol>
              </a:tblGrid>
              <a:tr h="1266036">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ru-RU" sz="4800" dirty="0" smtClean="0"/>
                        <a:t>Страница </a:t>
                      </a:r>
                      <a:r>
                        <a:rPr lang="ru-RU" sz="4800" dirty="0"/>
                        <a:t>#</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dirty="0" smtClean="0"/>
                        <a:t>Тип задания</a:t>
                      </a:r>
                      <a:endParaRPr lang="ru-RU" sz="4800" dirty="0"/>
                    </a:p>
                  </a:txBody>
                  <a:tcPr marL="274320" marR="274320" marT="137160" marB="137160" anchor="ctr"/>
                </a:tc>
                <a:tc>
                  <a:txBody>
                    <a:bodyPr/>
                    <a:lstStyle/>
                    <a:p>
                      <a:pPr rtl="0"/>
                      <a:r>
                        <a:rPr lang="ru-RU" sz="4800" dirty="0" smtClean="0"/>
                        <a:t>Название</a:t>
                      </a:r>
                      <a:endParaRPr lang="ru-RU" sz="4800" dirty="0"/>
                    </a:p>
                  </a:txBody>
                  <a:tcPr marL="274320" marR="274320" marT="137160" marB="137160" anchor="ctr"/>
                </a:tc>
                <a:tc>
                  <a:txBody>
                    <a:bodyPr/>
                    <a:lstStyle/>
                    <a:p>
                      <a:pPr rtl="0"/>
                      <a:r>
                        <a:rPr lang="ru-RU" sz="4800" dirty="0" smtClean="0"/>
                        <a:t>Функционал?</a:t>
                      </a:r>
                      <a:endParaRPr lang="ru-RU" sz="4800" dirty="0"/>
                    </a:p>
                  </a:txBody>
                  <a:tcPr marL="274320" marR="274320" marT="137160" marB="137160" anchor="ctr"/>
                </a:tc>
                <a:extLst>
                  <a:ext uri="{0D108BD9-81ED-4DB2-BD59-A6C34878D82A}">
                    <a16:rowId xmlns:a16="http://schemas.microsoft.com/office/drawing/2014/main" xmlns="" val="10000"/>
                  </a:ext>
                </a:extLst>
              </a:tr>
              <a:tr h="16154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a:solidFill>
                            <a:schemeClr val="dk1"/>
                          </a:solidFill>
                          <a:latin typeface="+mn-lt"/>
                          <a:ea typeface="+mn-ea"/>
                          <a:cs typeface="+mn-cs"/>
                        </a:rPr>
                        <a:t>12.1.7</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Проверьте свое понимание темы</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Введение в  беспроводные сети</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Рекомендуемое</a:t>
                      </a:r>
                      <a:endParaRPr lang="ru-RU" sz="4400" kern="1200" dirty="0">
                        <a:solidFill>
                          <a:schemeClr val="dk1"/>
                        </a:solidFill>
                        <a:latin typeface="+mn-lt"/>
                        <a:ea typeface="+mn-ea"/>
                        <a:cs typeface="+mn-cs"/>
                      </a:endParaRPr>
                    </a:p>
                  </a:txBody>
                  <a:tcPr marL="274320" marR="274320" marT="137160" marB="137160" anchor="ctr"/>
                </a:tc>
                <a:extLst>
                  <a:ext uri="{0D108BD9-81ED-4DB2-BD59-A6C34878D82A}">
                    <a16:rowId xmlns:a16="http://schemas.microsoft.com/office/drawing/2014/main" xmlns="" val="10001"/>
                  </a:ext>
                </a:extLst>
              </a:tr>
              <a:tr h="1473308">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a:solidFill>
                            <a:schemeClr val="dk1"/>
                          </a:solidFill>
                          <a:latin typeface="+mn-lt"/>
                          <a:ea typeface="+mn-ea"/>
                          <a:cs typeface="+mn-cs"/>
                        </a:rPr>
                        <a:t>12.2.1</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Видео</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Компоненты WLAN</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Рекомендуемое</a:t>
                      </a:r>
                      <a:endParaRPr lang="ru-RU" sz="4400" kern="1200" dirty="0">
                        <a:solidFill>
                          <a:schemeClr val="dk1"/>
                        </a:solidFill>
                        <a:latin typeface="+mn-lt"/>
                        <a:ea typeface="+mn-ea"/>
                        <a:cs typeface="+mn-cs"/>
                      </a:endParaRPr>
                    </a:p>
                  </a:txBody>
                  <a:tcPr marL="274320" marR="274320" marT="137160" marB="137160" anchor="ctr"/>
                </a:tc>
                <a:extLst>
                  <a:ext uri="{0D108BD9-81ED-4DB2-BD59-A6C34878D82A}">
                    <a16:rowId xmlns:a16="http://schemas.microsoft.com/office/drawing/2014/main" xmlns="" val="10006"/>
                  </a:ext>
                </a:extLst>
              </a:tr>
              <a:tr h="16154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a:solidFill>
                            <a:schemeClr val="dk1"/>
                          </a:solidFill>
                          <a:latin typeface="+mn-lt"/>
                          <a:ea typeface="+mn-ea"/>
                          <a:cs typeface="+mn-cs"/>
                        </a:rPr>
                        <a:t>12.2.7</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Проверьте свое понимание темы</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Компоненты WLAN</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Рекомендуемое</a:t>
                      </a:r>
                      <a:endParaRPr lang="ru-RU" sz="4400" kern="1200" dirty="0">
                        <a:solidFill>
                          <a:schemeClr val="dk1"/>
                        </a:solidFill>
                        <a:latin typeface="+mn-lt"/>
                        <a:ea typeface="+mn-ea"/>
                        <a:cs typeface="+mn-cs"/>
                      </a:endParaRPr>
                    </a:p>
                  </a:txBody>
                  <a:tcPr marL="274320" marR="274320" marT="137160" marB="137160" anchor="ctr"/>
                </a:tc>
                <a:extLst>
                  <a:ext uri="{0D108BD9-81ED-4DB2-BD59-A6C34878D82A}">
                    <a16:rowId xmlns:a16="http://schemas.microsoft.com/office/drawing/2014/main" xmlns="" val="10008"/>
                  </a:ext>
                </a:extLst>
              </a:tr>
              <a:tr h="1473308">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a:solidFill>
                            <a:schemeClr val="dk1"/>
                          </a:solidFill>
                          <a:latin typeface="+mn-lt"/>
                          <a:ea typeface="+mn-ea"/>
                          <a:cs typeface="+mn-cs"/>
                        </a:rPr>
                        <a:t>12.3.1</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Видео</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Принципы работы WLAN</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Рекомендуемое</a:t>
                      </a:r>
                      <a:endParaRPr lang="ru-RU" sz="4400" kern="1200" dirty="0">
                        <a:solidFill>
                          <a:schemeClr val="dk1"/>
                        </a:solidFill>
                        <a:latin typeface="+mn-lt"/>
                        <a:ea typeface="+mn-ea"/>
                        <a:cs typeface="+mn-cs"/>
                      </a:endParaRPr>
                    </a:p>
                  </a:txBody>
                  <a:tcPr marL="274320" marR="274320" marT="137160" marB="137160" anchor="ctr"/>
                </a:tc>
                <a:extLst>
                  <a:ext uri="{0D108BD9-81ED-4DB2-BD59-A6C34878D82A}">
                    <a16:rowId xmlns:a16="http://schemas.microsoft.com/office/drawing/2014/main" xmlns="" val="3177432351"/>
                  </a:ext>
                </a:extLst>
              </a:tr>
              <a:tr h="16154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a:solidFill>
                            <a:schemeClr val="dk1"/>
                          </a:solidFill>
                          <a:latin typeface="+mn-lt"/>
                          <a:ea typeface="+mn-ea"/>
                          <a:cs typeface="+mn-cs"/>
                        </a:rPr>
                        <a:t>12.3.8</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Проверьте свое понимание темы</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Принципы работы WLAN</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Рекомендуемое</a:t>
                      </a:r>
                      <a:endParaRPr lang="ru-RU" sz="4400" kern="1200" dirty="0">
                        <a:solidFill>
                          <a:schemeClr val="dk1"/>
                        </a:solidFill>
                        <a:latin typeface="+mn-lt"/>
                        <a:ea typeface="+mn-ea"/>
                        <a:cs typeface="+mn-cs"/>
                      </a:endParaRPr>
                    </a:p>
                  </a:txBody>
                  <a:tcPr marL="274320" marR="274320" marT="137160" marB="137160" anchor="ctr"/>
                </a:tc>
                <a:extLst>
                  <a:ext uri="{0D108BD9-81ED-4DB2-BD59-A6C34878D82A}">
                    <a16:rowId xmlns:a16="http://schemas.microsoft.com/office/drawing/2014/main" xmlns="" val="4230792547"/>
                  </a:ext>
                </a:extLst>
              </a:tr>
              <a:tr h="1473308">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a:solidFill>
                            <a:schemeClr val="dk1"/>
                          </a:solidFill>
                          <a:latin typeface="+mn-lt"/>
                          <a:ea typeface="+mn-ea"/>
                          <a:cs typeface="+mn-cs"/>
                        </a:rPr>
                        <a:t>12.4.1</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Видео</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a:solidFill>
                            <a:schemeClr val="dk1"/>
                          </a:solidFill>
                          <a:latin typeface="+mn-lt"/>
                          <a:ea typeface="+mn-ea"/>
                          <a:cs typeface="+mn-cs"/>
                        </a:rPr>
                        <a:t>CAPWAP</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Рекомендуемое</a:t>
                      </a:r>
                      <a:endParaRPr lang="ru-RU" sz="4400" kern="1200" dirty="0">
                        <a:solidFill>
                          <a:schemeClr val="dk1"/>
                        </a:solidFill>
                        <a:latin typeface="+mn-lt"/>
                        <a:ea typeface="+mn-ea"/>
                        <a:cs typeface="+mn-cs"/>
                      </a:endParaRPr>
                    </a:p>
                  </a:txBody>
                  <a:tcPr marL="274320" marR="274320" marT="137160" marB="137160" anchor="ctr"/>
                </a:tc>
                <a:extLst>
                  <a:ext uri="{0D108BD9-81ED-4DB2-BD59-A6C34878D82A}">
                    <a16:rowId xmlns:a16="http://schemas.microsoft.com/office/drawing/2014/main" xmlns="" val="2373583044"/>
                  </a:ext>
                </a:extLst>
              </a:tr>
              <a:tr h="16154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a:solidFill>
                            <a:schemeClr val="dk1"/>
                          </a:solidFill>
                          <a:latin typeface="+mn-lt"/>
                          <a:ea typeface="+mn-ea"/>
                          <a:cs typeface="+mn-cs"/>
                        </a:rPr>
                        <a:t>12.4.6</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Проверьте свое понимание темы</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a:solidFill>
                            <a:schemeClr val="dk1"/>
                          </a:solidFill>
                          <a:latin typeface="+mn-lt"/>
                          <a:ea typeface="+mn-ea"/>
                          <a:cs typeface="+mn-cs"/>
                        </a:rPr>
                        <a:t>CAPWAP</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Рекомендуемое</a:t>
                      </a:r>
                      <a:endParaRPr lang="ru-RU" sz="4400" kern="1200" dirty="0">
                        <a:solidFill>
                          <a:schemeClr val="dk1"/>
                        </a:solidFill>
                        <a:latin typeface="+mn-lt"/>
                        <a:ea typeface="+mn-ea"/>
                        <a:cs typeface="+mn-cs"/>
                      </a:endParaRPr>
                    </a:p>
                  </a:txBody>
                  <a:tcPr marL="274320" marR="274320" marT="137160" marB="137160" anchor="ctr"/>
                </a:tc>
                <a:extLst>
                  <a:ext uri="{0D108BD9-81ED-4DB2-BD59-A6C34878D82A}">
                    <a16:rowId xmlns:a16="http://schemas.microsoft.com/office/drawing/2014/main" xmlns="" val="1549783946"/>
                  </a:ext>
                </a:extLst>
              </a:tr>
              <a:tr h="1615440">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a:solidFill>
                            <a:schemeClr val="dk1"/>
                          </a:solidFill>
                          <a:latin typeface="+mn-lt"/>
                          <a:ea typeface="+mn-ea"/>
                          <a:cs typeface="+mn-cs"/>
                        </a:rPr>
                        <a:t>12.5.4</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Проверьте свое понимание темы</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Управление каналами</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Рекомендуемое</a:t>
                      </a:r>
                      <a:endParaRPr lang="ru-RU" sz="4400" kern="1200" dirty="0">
                        <a:solidFill>
                          <a:schemeClr val="dk1"/>
                        </a:solidFill>
                        <a:latin typeface="+mn-lt"/>
                        <a:ea typeface="+mn-ea"/>
                        <a:cs typeface="+mn-cs"/>
                      </a:endParaRPr>
                    </a:p>
                  </a:txBody>
                  <a:tcPr marL="274320" marR="274320" marT="137160" marB="137160" anchor="ctr"/>
                </a:tc>
                <a:extLst>
                  <a:ext uri="{0D108BD9-81ED-4DB2-BD59-A6C34878D82A}">
                    <a16:rowId xmlns:a16="http://schemas.microsoft.com/office/drawing/2014/main" xmlns="" val="110278448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40282"/>
            <a:ext cx="33381952" cy="2927348"/>
          </a:xfrm>
        </p:spPr>
        <p:txBody>
          <a:bodyPr/>
          <a:lstStyle/>
          <a:p>
            <a:pPr rtl="0"/>
            <a:r>
              <a:rPr lang="ru-RU" sz="6400"/>
              <a:t>Безопасность WLAN. </a:t>
            </a:r>
            <a:r>
              <a:rPr lang="en-US" dirty="0"/>
              <a:t/>
            </a:r>
            <a:br>
              <a:rPr lang="en-US" dirty="0"/>
            </a:br>
            <a:r>
              <a:rPr lang="ru-RU" sz="9600"/>
              <a:t>Аутентификация домашнего пользователя</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0" y="2887064"/>
            <a:ext cx="18288000" cy="13016416"/>
          </a:xfrm>
        </p:spPr>
        <p:txBody>
          <a:bodyPr/>
          <a:lstStyle/>
          <a:p>
            <a:pPr marL="0" indent="0" algn="l" defTabSz="2736852" fontAlgn="base">
              <a:lnSpc>
                <a:spcPct val="85000"/>
              </a:lnSpc>
              <a:spcBef>
                <a:spcPct val="30000"/>
              </a:spcBef>
              <a:spcAft>
                <a:spcPts val="2400"/>
              </a:spcAft>
              <a:buClr>
                <a:schemeClr val="tx2"/>
              </a:buClr>
              <a:buSzPct val="90000"/>
            </a:pPr>
            <a:r>
              <a:rPr lang="ru-RU" sz="4800" dirty="0">
                <a:solidFill>
                  <a:srgbClr val="000000"/>
                </a:solidFill>
              </a:rPr>
              <a:t>Домашние маршрутизаторы обычно имеют два варианта аутентификации: WPA и WPA2, с WPA 2, имеющим два метода аутентификации.</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4800" b="1" dirty="0">
                <a:solidFill>
                  <a:srgbClr val="000000"/>
                </a:solidFill>
              </a:rPr>
              <a:t>Персональный</a:t>
            </a:r>
            <a:r>
              <a:rPr lang="ru-RU" sz="4800" dirty="0">
                <a:solidFill>
                  <a:srgbClr val="000000"/>
                </a:solidFill>
              </a:rPr>
              <a:t>– предназначен для домашней или небольшой офисной сети, пользователи проходят аутентификацию с использованием предварительного ключа (PSK). Беспроводные клиенты проходят проверку подлинности с помощью беспроводного маршрутизатора с использованием предварительного общего пароля. Специализированный сервер аутентификации не требуется.</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4800" b="1" dirty="0">
                <a:solidFill>
                  <a:srgbClr val="000000"/>
                </a:solidFill>
              </a:rPr>
              <a:t>Корпоративный</a:t>
            </a:r>
            <a:r>
              <a:rPr lang="ru-RU" sz="4800" dirty="0">
                <a:solidFill>
                  <a:srgbClr val="000000"/>
                </a:solidFill>
              </a:rPr>
              <a:t>– Предназначен для корпоративных сетей Для него требуется сервер аутентификации удаленной аутентификации (RADIUS). Устройство должно выполнить аутентификацию посредством сервера RADIUS, после чего пользователи должны пройти аутентификацию, используя стандарт 802.1X, который задействует для аутентификации усовершенствованный протокол аутентификации (EAP).</a:t>
            </a:r>
          </a:p>
          <a:p>
            <a:pPr algn="l"/>
            <a:endParaRPr lang="en-US" sz="4800" dirty="0">
              <a:solidFill>
                <a:srgbClr val="000000"/>
              </a:solidFill>
            </a:endParaRPr>
          </a:p>
          <a:p>
            <a:pPr algn="l"/>
            <a:endParaRPr lang="en-US" sz="4800" dirty="0">
              <a:solidFill>
                <a:srgbClr val="000000"/>
              </a:solidFill>
            </a:endParaRPr>
          </a:p>
          <a:p>
            <a:pPr algn="l"/>
            <a:endParaRPr lang="en-US" sz="4800" dirty="0">
              <a:solidFill>
                <a:srgbClr val="000000"/>
              </a:solidFill>
            </a:endParaRPr>
          </a:p>
          <a:p>
            <a:pPr algn="l"/>
            <a:endParaRPr lang="en-US" sz="4800" dirty="0">
              <a:solidFill>
                <a:srgbClr val="000000"/>
              </a:solidFill>
            </a:endParaRPr>
          </a:p>
        </p:txBody>
      </p:sp>
      <p:pic>
        <p:nvPicPr>
          <p:cNvPr id="5" name="Picture 4">
            <a:extLst>
              <a:ext uri="{FF2B5EF4-FFF2-40B4-BE49-F238E27FC236}">
                <a16:creationId xmlns:a16="http://schemas.microsoft.com/office/drawing/2014/main" xmlns="" id="{8787DE50-0976-432A-BD60-1A0A815691E4}"/>
              </a:ext>
            </a:extLst>
          </p:cNvPr>
          <p:cNvPicPr>
            <a:picLocks noChangeAspect="1"/>
          </p:cNvPicPr>
          <p:nvPr/>
        </p:nvPicPr>
        <p:blipFill>
          <a:blip r:embed="rId3"/>
          <a:stretch>
            <a:fillRect/>
          </a:stretch>
        </p:blipFill>
        <p:spPr>
          <a:xfrm>
            <a:off x="18975034" y="5097864"/>
            <a:ext cx="16357364" cy="9315448"/>
          </a:xfrm>
          <a:prstGeom prst="rect">
            <a:avLst/>
          </a:prstGeom>
        </p:spPr>
      </p:pic>
    </p:spTree>
    <p:extLst>
      <p:ext uri="{BB962C8B-B14F-4D97-AF65-F5344CB8AC3E}">
        <p14:creationId xmlns:p14="http://schemas.microsoft.com/office/powerpoint/2010/main" val="31929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Безопасность WLAN. </a:t>
            </a:r>
            <a:r>
              <a:rPr lang="en-US" dirty="0"/>
              <a:t/>
            </a:r>
            <a:br>
              <a:rPr lang="en-US" dirty="0"/>
            </a:br>
            <a:r>
              <a:rPr lang="ru-RU" sz="9600"/>
              <a:t>Методы шифрования</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3774024"/>
            <a:ext cx="16560792" cy="12685176"/>
          </a:xfrm>
        </p:spPr>
        <p:txBody>
          <a:bodyPr/>
          <a:lstStyle/>
          <a:p>
            <a:pPr marL="0" indent="0" algn="l" defTabSz="2736852" fontAlgn="base">
              <a:lnSpc>
                <a:spcPct val="85000"/>
              </a:lnSpc>
              <a:spcBef>
                <a:spcPct val="30000"/>
              </a:spcBef>
              <a:spcAft>
                <a:spcPts val="2400"/>
              </a:spcAft>
              <a:buClr>
                <a:schemeClr val="tx2"/>
              </a:buClr>
              <a:buSzPct val="90000"/>
            </a:pPr>
            <a:r>
              <a:rPr lang="ru-RU" sz="4800" dirty="0">
                <a:solidFill>
                  <a:srgbClr val="000000"/>
                </a:solidFill>
              </a:rPr>
              <a:t>WPA и WPA2 включают два протокола шифрования:</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4800" b="1" dirty="0" err="1">
                <a:solidFill>
                  <a:srgbClr val="000000"/>
                </a:solidFill>
              </a:rPr>
              <a:t>Temporal</a:t>
            </a:r>
            <a:r>
              <a:rPr lang="ru-RU" sz="4800" b="1" dirty="0">
                <a:solidFill>
                  <a:srgbClr val="000000"/>
                </a:solidFill>
              </a:rPr>
              <a:t> </a:t>
            </a:r>
            <a:r>
              <a:rPr lang="ru-RU" sz="4800" b="1" dirty="0" err="1">
                <a:solidFill>
                  <a:srgbClr val="000000"/>
                </a:solidFill>
              </a:rPr>
              <a:t>Key</a:t>
            </a:r>
            <a:r>
              <a:rPr lang="ru-RU" sz="4800" b="1" dirty="0">
                <a:solidFill>
                  <a:srgbClr val="000000"/>
                </a:solidFill>
              </a:rPr>
              <a:t> </a:t>
            </a:r>
            <a:r>
              <a:rPr lang="ru-RU" sz="4800" b="1" dirty="0" err="1">
                <a:solidFill>
                  <a:srgbClr val="000000"/>
                </a:solidFill>
              </a:rPr>
              <a:t>Integrity</a:t>
            </a:r>
            <a:r>
              <a:rPr lang="ru-RU" sz="4800" b="1" dirty="0">
                <a:solidFill>
                  <a:srgbClr val="000000"/>
                </a:solidFill>
              </a:rPr>
              <a:t> </a:t>
            </a:r>
            <a:r>
              <a:rPr lang="ru-RU" sz="4800" b="1" dirty="0" err="1">
                <a:solidFill>
                  <a:srgbClr val="000000"/>
                </a:solidFill>
              </a:rPr>
              <a:t>Protocol</a:t>
            </a:r>
            <a:r>
              <a:rPr lang="ru-RU" sz="4800" b="1" dirty="0">
                <a:solidFill>
                  <a:srgbClr val="000000"/>
                </a:solidFill>
              </a:rPr>
              <a:t> (TKIP) </a:t>
            </a:r>
            <a:r>
              <a:rPr lang="ru-RU" sz="4800" dirty="0">
                <a:solidFill>
                  <a:srgbClr val="000000"/>
                </a:solidFill>
              </a:rPr>
              <a:t>–</a:t>
            </a:r>
            <a:r>
              <a:rPr lang="ru-RU" sz="4800" b="1" dirty="0">
                <a:solidFill>
                  <a:srgbClr val="000000"/>
                </a:solidFill>
              </a:rPr>
              <a:t> </a:t>
            </a:r>
            <a:r>
              <a:rPr lang="ru-RU" sz="4800" dirty="0">
                <a:solidFill>
                  <a:srgbClr val="000000"/>
                </a:solidFill>
              </a:rPr>
              <a:t>Используется WPA и обеспечивает поддержку устаревшего оборудования WLAN. Использует WEP, но шифрует полезную нагрузку Уровня 2, используя TKIP.</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4800" b="1" dirty="0">
                <a:solidFill>
                  <a:srgbClr val="000000"/>
                </a:solidFill>
              </a:rPr>
              <a:t>AES</a:t>
            </a:r>
            <a:r>
              <a:rPr lang="ru-RU" sz="4800" dirty="0">
                <a:solidFill>
                  <a:srgbClr val="000000"/>
                </a:solidFill>
              </a:rPr>
              <a:t> использует режим счетного шифра с протоколом кода аутентификации сообщений с цепочкой блоков (CCMP), который позволяет узлам назначения распознавать, были ли изменены зашифрованные и незашифрованные биты.</a:t>
            </a:r>
          </a:p>
          <a:p>
            <a:pPr marL="0" indent="0" algn="l" defTabSz="2736852" fontAlgn="base">
              <a:lnSpc>
                <a:spcPct val="85000"/>
              </a:lnSpc>
              <a:spcBef>
                <a:spcPct val="30000"/>
              </a:spcBef>
              <a:spcAft>
                <a:spcPts val="2400"/>
              </a:spcAft>
              <a:buClr>
                <a:schemeClr val="tx2"/>
              </a:buClr>
              <a:buSzPct val="90000"/>
            </a:pPr>
            <a:endParaRPr lang="en-US" sz="4800" dirty="0">
              <a:solidFill>
                <a:srgbClr val="000000"/>
              </a:solidFill>
            </a:endParaRPr>
          </a:p>
          <a:p>
            <a:pPr marL="0" indent="0" algn="l" defTabSz="2736852" fontAlgn="base">
              <a:lnSpc>
                <a:spcPct val="85000"/>
              </a:lnSpc>
              <a:spcBef>
                <a:spcPct val="30000"/>
              </a:spcBef>
              <a:spcAft>
                <a:spcPts val="2400"/>
              </a:spcAft>
              <a:buClr>
                <a:schemeClr val="tx2"/>
              </a:buClr>
              <a:buSzPct val="90000"/>
            </a:pPr>
            <a:endParaRPr lang="en-US" sz="4800" dirty="0">
              <a:solidFill>
                <a:srgbClr val="000000"/>
              </a:solidFill>
            </a:endParaRPr>
          </a:p>
          <a:p>
            <a:pPr marL="0" indent="0" algn="l" defTabSz="2736852" fontAlgn="base">
              <a:lnSpc>
                <a:spcPct val="85000"/>
              </a:lnSpc>
              <a:spcBef>
                <a:spcPct val="30000"/>
              </a:spcBef>
              <a:spcAft>
                <a:spcPts val="2400"/>
              </a:spcAft>
              <a:buClr>
                <a:schemeClr val="tx2"/>
              </a:buClr>
              <a:buSzPct val="90000"/>
            </a:pPr>
            <a:endParaRPr lang="en-US" sz="4800" dirty="0">
              <a:solidFill>
                <a:srgbClr val="000000"/>
              </a:solidFill>
            </a:endParaRPr>
          </a:p>
          <a:p>
            <a:pPr marL="0" indent="0" algn="l" defTabSz="2736852" fontAlgn="base">
              <a:lnSpc>
                <a:spcPct val="85000"/>
              </a:lnSpc>
              <a:spcBef>
                <a:spcPct val="30000"/>
              </a:spcBef>
              <a:spcAft>
                <a:spcPts val="2400"/>
              </a:spcAft>
              <a:buClr>
                <a:schemeClr val="tx2"/>
              </a:buClr>
              <a:buSzPct val="90000"/>
            </a:pPr>
            <a:endParaRPr lang="en-US" sz="4800" b="1" dirty="0">
              <a:solidFill>
                <a:srgbClr val="000000"/>
              </a:solidFill>
            </a:endParaRPr>
          </a:p>
        </p:txBody>
      </p:sp>
      <p:pic>
        <p:nvPicPr>
          <p:cNvPr id="2" name="Picture 1">
            <a:extLst>
              <a:ext uri="{FF2B5EF4-FFF2-40B4-BE49-F238E27FC236}">
                <a16:creationId xmlns:a16="http://schemas.microsoft.com/office/drawing/2014/main" xmlns="" id="{FEBAFFA0-9269-40D5-8353-BA25798E3E3E}"/>
              </a:ext>
            </a:extLst>
          </p:cNvPr>
          <p:cNvPicPr>
            <a:picLocks noChangeAspect="1"/>
          </p:cNvPicPr>
          <p:nvPr/>
        </p:nvPicPr>
        <p:blipFill>
          <a:blip r:embed="rId3"/>
          <a:stretch>
            <a:fillRect/>
          </a:stretch>
        </p:blipFill>
        <p:spPr>
          <a:xfrm>
            <a:off x="20246562" y="3774024"/>
            <a:ext cx="14874084" cy="8460320"/>
          </a:xfrm>
          <a:prstGeom prst="rect">
            <a:avLst/>
          </a:prstGeom>
        </p:spPr>
      </p:pic>
    </p:spTree>
    <p:extLst>
      <p:ext uri="{BB962C8B-B14F-4D97-AF65-F5344CB8AC3E}">
        <p14:creationId xmlns:p14="http://schemas.microsoft.com/office/powerpoint/2010/main" val="393923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Безопасность WLAN. </a:t>
            </a:r>
            <a:r>
              <a:rPr lang="en-US" dirty="0"/>
              <a:t/>
            </a:r>
            <a:br>
              <a:rPr lang="en-US" dirty="0"/>
            </a:br>
            <a:r>
              <a:rPr lang="ru-RU" sz="9600"/>
              <a:t>Аутентификация на предприятии</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083736" y="2927350"/>
            <a:ext cx="15881064" cy="14247180"/>
          </a:xfrm>
        </p:spPr>
        <p:txBody>
          <a:bodyPr/>
          <a:lstStyle/>
          <a:p>
            <a:pPr marL="0" indent="0" algn="l" defTabSz="2736852" fontAlgn="base">
              <a:lnSpc>
                <a:spcPct val="85000"/>
              </a:lnSpc>
              <a:spcBef>
                <a:spcPct val="30000"/>
              </a:spcBef>
              <a:spcAft>
                <a:spcPts val="2400"/>
              </a:spcAft>
              <a:buClr>
                <a:schemeClr val="tx2"/>
              </a:buClr>
              <a:buSzPct val="90000"/>
            </a:pPr>
            <a:r>
              <a:rPr lang="ru-RU" sz="4800" dirty="0">
                <a:solidFill>
                  <a:srgbClr val="000000"/>
                </a:solidFill>
              </a:rPr>
              <a:t>Для выбора режима безопасности </a:t>
            </a:r>
            <a:r>
              <a:rPr lang="ru-RU" sz="4800" dirty="0" err="1">
                <a:solidFill>
                  <a:srgbClr val="000000"/>
                </a:solidFill>
              </a:rPr>
              <a:t>Enterprise</a:t>
            </a:r>
            <a:r>
              <a:rPr lang="ru-RU" sz="4800" dirty="0">
                <a:solidFill>
                  <a:srgbClr val="000000"/>
                </a:solidFill>
              </a:rPr>
              <a:t> требуется сервер RADIUS для аутентификации, авторизации и учета (AAA).</a:t>
            </a:r>
          </a:p>
          <a:p>
            <a:pPr marL="0" indent="0" algn="l" defTabSz="2736852" fontAlgn="base">
              <a:lnSpc>
                <a:spcPct val="85000"/>
              </a:lnSpc>
              <a:spcBef>
                <a:spcPct val="30000"/>
              </a:spcBef>
              <a:spcAft>
                <a:spcPts val="2400"/>
              </a:spcAft>
              <a:buClr>
                <a:schemeClr val="tx2"/>
              </a:buClr>
              <a:buSzPct val="90000"/>
            </a:pPr>
            <a:r>
              <a:rPr lang="ru-RU" sz="4800" dirty="0">
                <a:solidFill>
                  <a:srgbClr val="000000"/>
                </a:solidFill>
              </a:rPr>
              <a:t>Информация которая необходима: </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4800" dirty="0">
                <a:solidFill>
                  <a:srgbClr val="000000"/>
                </a:solidFill>
              </a:rPr>
              <a:t>IP-адрес сервера</a:t>
            </a:r>
            <a:r>
              <a:rPr lang="ru-RU" sz="4800" b="1" dirty="0">
                <a:solidFill>
                  <a:srgbClr val="000000"/>
                </a:solidFill>
              </a:rPr>
              <a:t> — IP-адрес сервера AAA.</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4800" b="1" dirty="0">
                <a:solidFill>
                  <a:srgbClr val="000000"/>
                </a:solidFill>
              </a:rPr>
              <a:t>Номера портов UDP  -</a:t>
            </a:r>
            <a:r>
              <a:rPr lang="ru-RU" sz="4800" dirty="0">
                <a:solidFill>
                  <a:srgbClr val="000000"/>
                </a:solidFill>
              </a:rPr>
              <a:t> Официально назначенные порты UDP 1812 для аутентификации RADIUS и 1813 для учета RADIUS, но также могут работать с использованием портов UDP 1645 и 1646, как показано на рисунке.</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4800" b="1" dirty="0">
                <a:solidFill>
                  <a:srgbClr val="000000"/>
                </a:solidFill>
              </a:rPr>
              <a:t>Общий ключ</a:t>
            </a:r>
            <a:r>
              <a:rPr lang="ru-RU" sz="4800" dirty="0">
                <a:solidFill>
                  <a:srgbClr val="000000"/>
                </a:solidFill>
              </a:rPr>
              <a:t> - используется для аутентификации AP на сервере RADIUS.</a:t>
            </a:r>
          </a:p>
          <a:p>
            <a:pPr marL="0" indent="0" algn="l" defTabSz="2736852" fontAlgn="base">
              <a:lnSpc>
                <a:spcPct val="85000"/>
              </a:lnSpc>
              <a:spcBef>
                <a:spcPct val="30000"/>
              </a:spcBef>
              <a:spcAft>
                <a:spcPts val="2400"/>
              </a:spcAft>
              <a:buClr>
                <a:schemeClr val="tx2"/>
              </a:buClr>
              <a:buSzPct val="90000"/>
            </a:pPr>
            <a:endParaRPr lang="en-US" sz="4800" dirty="0">
              <a:solidFill>
                <a:srgbClr val="000000"/>
              </a:solidFill>
            </a:endParaRPr>
          </a:p>
          <a:p>
            <a:pPr marL="0" indent="0" algn="l" defTabSz="2736852" fontAlgn="base">
              <a:lnSpc>
                <a:spcPct val="85000"/>
              </a:lnSpc>
              <a:spcBef>
                <a:spcPct val="30000"/>
              </a:spcBef>
              <a:spcAft>
                <a:spcPts val="2400"/>
              </a:spcAft>
              <a:buClr>
                <a:schemeClr val="tx2"/>
              </a:buClr>
              <a:buSzPct val="90000"/>
            </a:pPr>
            <a:endParaRPr lang="en-US" sz="4800" dirty="0">
              <a:solidFill>
                <a:srgbClr val="000000"/>
              </a:solidFill>
            </a:endParaRPr>
          </a:p>
        </p:txBody>
      </p:sp>
      <p:pic>
        <p:nvPicPr>
          <p:cNvPr id="4" name="Picture 3">
            <a:extLst>
              <a:ext uri="{FF2B5EF4-FFF2-40B4-BE49-F238E27FC236}">
                <a16:creationId xmlns:a16="http://schemas.microsoft.com/office/drawing/2014/main" xmlns="" id="{9A74B192-8A92-421E-AE3C-ECADCA378240}"/>
              </a:ext>
            </a:extLst>
          </p:cNvPr>
          <p:cNvPicPr>
            <a:picLocks noChangeAspect="1"/>
          </p:cNvPicPr>
          <p:nvPr/>
        </p:nvPicPr>
        <p:blipFill>
          <a:blip r:embed="rId3"/>
          <a:stretch>
            <a:fillRect/>
          </a:stretch>
        </p:blipFill>
        <p:spPr>
          <a:xfrm>
            <a:off x="18288000" y="3774024"/>
            <a:ext cx="16645416" cy="9467848"/>
          </a:xfrm>
          <a:prstGeom prst="rect">
            <a:avLst/>
          </a:prstGeom>
        </p:spPr>
      </p:pic>
      <p:sp>
        <p:nvSpPr>
          <p:cNvPr id="7" name="TextBox 6">
            <a:extLst>
              <a:ext uri="{FF2B5EF4-FFF2-40B4-BE49-F238E27FC236}">
                <a16:creationId xmlns:a16="http://schemas.microsoft.com/office/drawing/2014/main" xmlns="" id="{B9095C62-8168-482D-9A40-DA3A7B0E265A}"/>
              </a:ext>
            </a:extLst>
          </p:cNvPr>
          <p:cNvSpPr txBox="1"/>
          <p:nvPr/>
        </p:nvSpPr>
        <p:spPr>
          <a:xfrm>
            <a:off x="18288002" y="14835424"/>
            <a:ext cx="15881060" cy="5262979"/>
          </a:xfrm>
          <a:prstGeom prst="rect">
            <a:avLst/>
          </a:prstGeom>
          <a:noFill/>
        </p:spPr>
        <p:txBody>
          <a:bodyPr wrap="square" rtlCol="0">
            <a:spAutoFit/>
          </a:bodyPr>
          <a:lstStyle/>
          <a:p>
            <a:pPr rtl="0"/>
            <a:r>
              <a:rPr lang="ru-RU" sz="5600" b="1">
                <a:solidFill>
                  <a:srgbClr val="000000"/>
                </a:solidFill>
              </a:rPr>
              <a:t>Примечание</a:t>
            </a:r>
            <a:r>
              <a:rPr lang="ru-RU" sz="5600">
                <a:solidFill>
                  <a:srgbClr val="000000"/>
                </a:solidFill>
              </a:rPr>
              <a:t>: Аутентификация и авторизация пользователей обрабатываются стандартом 802.1X, который обеспечивает централизованную серверную аутентификацию конечных пользователей.</a:t>
            </a:r>
          </a:p>
          <a:p>
            <a:endParaRPr lang="en-US" sz="5600" dirty="0"/>
          </a:p>
        </p:txBody>
      </p:sp>
    </p:spTree>
    <p:extLst>
      <p:ext uri="{BB962C8B-B14F-4D97-AF65-F5344CB8AC3E}">
        <p14:creationId xmlns:p14="http://schemas.microsoft.com/office/powerpoint/2010/main" val="201031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2"/>
            <a:ext cx="33381952" cy="2927348"/>
          </a:xfrm>
        </p:spPr>
        <p:txBody>
          <a:bodyPr/>
          <a:lstStyle/>
          <a:p>
            <a:pPr rtl="0"/>
            <a:r>
              <a:rPr lang="ru-RU" sz="6400"/>
              <a:t>Безопасность WLAN.</a:t>
            </a:r>
            <a:r>
              <a:rPr lang="en-US" dirty="0"/>
              <a:t/>
            </a:r>
            <a:br>
              <a:rPr lang="en-US" dirty="0"/>
            </a:br>
            <a:r>
              <a:rPr lang="ru-RU" sz="9600"/>
              <a:t>WPA 3</a:t>
            </a:r>
          </a:p>
        </p:txBody>
      </p:sp>
      <p:sp>
        <p:nvSpPr>
          <p:cNvPr id="6" name="Content Placeholder 3">
            <a:extLst>
              <a:ext uri="{FF2B5EF4-FFF2-40B4-BE49-F238E27FC236}">
                <a16:creationId xmlns:a16="http://schemas.microsoft.com/office/drawing/2014/main" xmlns="" id="{4003F5F5-7654-47FE-8245-0FE364DE3A10}"/>
              </a:ext>
            </a:extLst>
          </p:cNvPr>
          <p:cNvSpPr>
            <a:spLocks noGrp="1"/>
          </p:cNvSpPr>
          <p:nvPr>
            <p:ph idx="1"/>
          </p:nvPr>
        </p:nvSpPr>
        <p:spPr>
          <a:xfrm>
            <a:off x="1727208" y="2927350"/>
            <a:ext cx="31654744" cy="16236948"/>
          </a:xfrm>
        </p:spPr>
        <p:txBody>
          <a:bodyPr/>
          <a:lstStyle/>
          <a:p>
            <a:pPr marL="0" indent="0" algn="l" defTabSz="2736852" fontAlgn="base">
              <a:lnSpc>
                <a:spcPct val="85000"/>
              </a:lnSpc>
              <a:spcBef>
                <a:spcPct val="30000"/>
              </a:spcBef>
              <a:spcAft>
                <a:spcPts val="2400"/>
              </a:spcAft>
              <a:buClr>
                <a:schemeClr val="tx2"/>
              </a:buClr>
              <a:buSzPct val="90000"/>
            </a:pPr>
            <a:r>
              <a:rPr lang="ru-RU" sz="6400" dirty="0">
                <a:solidFill>
                  <a:srgbClr val="000000"/>
                </a:solidFill>
              </a:rPr>
              <a:t>Поскольку WPA2 больше не считается безопасным, рекомендуется WPA3, когда он станет доступен. WPA3 включает в себя четыре функции:</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b="1" dirty="0">
                <a:solidFill>
                  <a:srgbClr val="000000"/>
                </a:solidFill>
              </a:rPr>
              <a:t>WPA3 – </a:t>
            </a:r>
            <a:r>
              <a:rPr lang="ru-RU" sz="6400" b="1" dirty="0" err="1">
                <a:solidFill>
                  <a:srgbClr val="000000"/>
                </a:solidFill>
              </a:rPr>
              <a:t>Personal</a:t>
            </a:r>
            <a:r>
              <a:rPr lang="ru-RU" sz="6400" b="1" dirty="0">
                <a:solidFill>
                  <a:srgbClr val="000000"/>
                </a:solidFill>
              </a:rPr>
              <a:t> : </a:t>
            </a:r>
            <a:r>
              <a:rPr lang="ru-RU" sz="6400" dirty="0">
                <a:solidFill>
                  <a:srgbClr val="000000"/>
                </a:solidFill>
              </a:rPr>
              <a:t>Противодействует атакам методом грубой силы с использованием одновременной аутентификации равных (SAE).</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b="1" dirty="0">
                <a:solidFill>
                  <a:srgbClr val="000000"/>
                </a:solidFill>
              </a:rPr>
              <a:t>WPA3-Enterprise: </a:t>
            </a:r>
            <a:r>
              <a:rPr lang="ru-RU" sz="6400" dirty="0">
                <a:solidFill>
                  <a:srgbClr val="000000"/>
                </a:solidFill>
              </a:rPr>
              <a:t> использует аутентификацию 802.1X/EAP Однако это требует использования 192-битного криптографического набора и исключает смешивание протоколов безопасности для предыдущих стандартов 802.11.</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b="1" dirty="0">
                <a:solidFill>
                  <a:srgbClr val="000000"/>
                </a:solidFill>
              </a:rPr>
              <a:t>Открытые сети: </a:t>
            </a:r>
            <a:r>
              <a:rPr lang="ru-RU" sz="6400" dirty="0">
                <a:solidFill>
                  <a:srgbClr val="000000"/>
                </a:solidFill>
              </a:rPr>
              <a:t> не использует аутентификацию. Однако они используют </a:t>
            </a:r>
            <a:r>
              <a:rPr lang="ru-RU" sz="6400" dirty="0" err="1">
                <a:solidFill>
                  <a:srgbClr val="000000"/>
                </a:solidFill>
              </a:rPr>
              <a:t>Opportunistic</a:t>
            </a:r>
            <a:r>
              <a:rPr lang="ru-RU" sz="6400" dirty="0">
                <a:solidFill>
                  <a:srgbClr val="000000"/>
                </a:solidFill>
              </a:rPr>
              <a:t> </a:t>
            </a:r>
            <a:r>
              <a:rPr lang="ru-RU" sz="6400" dirty="0" err="1">
                <a:solidFill>
                  <a:srgbClr val="000000"/>
                </a:solidFill>
              </a:rPr>
              <a:t>Wireless</a:t>
            </a:r>
            <a:r>
              <a:rPr lang="ru-RU" sz="6400" dirty="0">
                <a:solidFill>
                  <a:srgbClr val="000000"/>
                </a:solidFill>
              </a:rPr>
              <a:t> </a:t>
            </a:r>
            <a:r>
              <a:rPr lang="ru-RU" sz="6400" dirty="0" err="1">
                <a:solidFill>
                  <a:srgbClr val="000000"/>
                </a:solidFill>
              </a:rPr>
              <a:t>Encryption</a:t>
            </a:r>
            <a:r>
              <a:rPr lang="ru-RU" sz="6400" dirty="0">
                <a:solidFill>
                  <a:srgbClr val="000000"/>
                </a:solidFill>
              </a:rPr>
              <a:t> (OWE) для шифрования всего беспроводного трафика.</a:t>
            </a:r>
          </a:p>
          <a:p>
            <a:pPr marL="1143000" indent="-1143000" algn="l" defTabSz="2736852" fontAlgn="base">
              <a:lnSpc>
                <a:spcPct val="85000"/>
              </a:lnSpc>
              <a:spcBef>
                <a:spcPct val="30000"/>
              </a:spcBef>
              <a:spcAft>
                <a:spcPts val="2400"/>
              </a:spcAft>
              <a:buClr>
                <a:schemeClr val="tx2"/>
              </a:buClr>
              <a:buSzPct val="90000"/>
              <a:buFont typeface="Arial" panose="020B0604020202020204" pitchFamily="34" charset="0"/>
              <a:buChar char="•"/>
            </a:pPr>
            <a:r>
              <a:rPr lang="ru-RU" sz="6400" b="1" dirty="0" err="1">
                <a:solidFill>
                  <a:srgbClr val="000000"/>
                </a:solidFill>
              </a:rPr>
              <a:t>IoT</a:t>
            </a:r>
            <a:r>
              <a:rPr lang="ru-RU" sz="6400" b="1" dirty="0">
                <a:solidFill>
                  <a:srgbClr val="000000"/>
                </a:solidFill>
              </a:rPr>
              <a:t> </a:t>
            </a:r>
            <a:r>
              <a:rPr lang="ru-RU" sz="6400" b="1" dirty="0" err="1">
                <a:solidFill>
                  <a:srgbClr val="000000"/>
                </a:solidFill>
              </a:rPr>
              <a:t>Onboarding</a:t>
            </a:r>
            <a:r>
              <a:rPr lang="ru-RU" sz="6400" b="1" dirty="0">
                <a:solidFill>
                  <a:srgbClr val="000000"/>
                </a:solidFill>
              </a:rPr>
              <a:t>:</a:t>
            </a:r>
            <a:r>
              <a:rPr lang="ru-RU" sz="6400" dirty="0">
                <a:solidFill>
                  <a:srgbClr val="000000"/>
                </a:solidFill>
              </a:rPr>
              <a:t> использует протокол обеспечения устройств (DPP) для быстрой установки устройств </a:t>
            </a:r>
            <a:r>
              <a:rPr lang="ru-RU" sz="6400" dirty="0" err="1">
                <a:solidFill>
                  <a:srgbClr val="000000"/>
                </a:solidFill>
              </a:rPr>
              <a:t>IoT</a:t>
            </a:r>
            <a:r>
              <a:rPr lang="ru-RU" sz="6400" dirty="0">
                <a:solidFill>
                  <a:srgbClr val="000000"/>
                </a:solidFill>
              </a:rPr>
              <a:t>.</a:t>
            </a:r>
          </a:p>
        </p:txBody>
      </p:sp>
    </p:spTree>
    <p:extLst>
      <p:ext uri="{BB962C8B-B14F-4D97-AF65-F5344CB8AC3E}">
        <p14:creationId xmlns:p14="http://schemas.microsoft.com/office/powerpoint/2010/main" val="134290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6990080"/>
            <a:ext cx="33121256" cy="3881120"/>
          </a:xfrm>
        </p:spPr>
        <p:txBody>
          <a:bodyPr/>
          <a:lstStyle/>
          <a:p>
            <a:pPr rtl="0"/>
            <a:r>
              <a:rPr lang="ru-RU">
                <a:solidFill>
                  <a:schemeClr val="accent5">
                    <a:lumMod val="40000"/>
                    <a:lumOff val="60000"/>
                  </a:schemeClr>
                </a:solidFill>
              </a:rPr>
              <a:t>12.8 Практика и контрольная работа модуля</a:t>
            </a:r>
          </a:p>
        </p:txBody>
      </p:sp>
    </p:spTree>
    <p:custDataLst>
      <p:tags r:id="rId1"/>
    </p:custDataLst>
    <p:extLst>
      <p:ext uri="{BB962C8B-B14F-4D97-AF65-F5344CB8AC3E}">
        <p14:creationId xmlns:p14="http://schemas.microsoft.com/office/powerpoint/2010/main" val="1452704818"/>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ru-RU" sz="5600">
                <a:latin typeface="Arial" charset="0"/>
              </a:rPr>
              <a:t>Практика и контрольная работа модуля  </a:t>
            </a:r>
            <a:r>
              <a:rPr lang="en-US" dirty="0">
                <a:latin typeface="Arial" charset="0"/>
              </a:rPr>
              <a:t/>
            </a:r>
            <a:br>
              <a:rPr lang="en-US" dirty="0">
                <a:latin typeface="Arial" charset="0"/>
              </a:rPr>
            </a:br>
            <a:r>
              <a:rPr lang="ru-RU">
                <a:latin typeface="Arial" charset="0"/>
              </a:rPr>
              <a:t>Что я изучил в этом модуле?</a:t>
            </a:r>
          </a:p>
        </p:txBody>
      </p:sp>
      <p:sp>
        <p:nvSpPr>
          <p:cNvPr id="2" name="Content Placeholder 1">
            <a:extLst>
              <a:ext uri="{FF2B5EF4-FFF2-40B4-BE49-F238E27FC236}">
                <a16:creationId xmlns:a16="http://schemas.microsoft.com/office/drawing/2014/main" xmlns="" id="{BAC22E0C-A8B9-7D4B-BC8E-95F5947642E5}"/>
              </a:ext>
            </a:extLst>
          </p:cNvPr>
          <p:cNvSpPr>
            <a:spLocks noGrp="1"/>
          </p:cNvSpPr>
          <p:nvPr>
            <p:ph idx="1"/>
          </p:nvPr>
        </p:nvSpPr>
        <p:spPr>
          <a:xfrm>
            <a:off x="576260" y="3195780"/>
            <a:ext cx="35413144" cy="15498624"/>
          </a:xfrm>
        </p:spPr>
        <p:txBody>
          <a:bodyPr/>
          <a:lstStyle/>
          <a:p>
            <a:pPr marL="463548" indent="-1143000">
              <a:spcBef>
                <a:spcPts val="0"/>
              </a:spcBef>
              <a:spcAft>
                <a:spcPts val="0"/>
              </a:spcAft>
              <a:buFont typeface="Arial" panose="020B0604020202020204" pitchFamily="34" charset="0"/>
              <a:buChar char="•"/>
            </a:pPr>
            <a:r>
              <a:rPr lang="ru-RU" sz="4400" dirty="0"/>
              <a:t>Беспроводные сети основаны на стандартах Института инженеров по электротехнике и электронике (IEEE) и могут быть разделены на четыре основных типа: WPAN, WLAN, WMAN и WWAN.</a:t>
            </a:r>
          </a:p>
          <a:p>
            <a:pPr marL="463548" indent="-1143000">
              <a:spcBef>
                <a:spcPts val="0"/>
              </a:spcBef>
              <a:spcAft>
                <a:spcPts val="0"/>
              </a:spcAft>
              <a:buFont typeface="Arial" panose="020B0604020202020204" pitchFamily="34" charset="0"/>
              <a:buChar char="•"/>
            </a:pPr>
            <a:r>
              <a:rPr lang="ru-RU" sz="4400" dirty="0"/>
              <a:t>В беспроводных технологиях для отправки и приема данных используются нелицензированные полосы радиочастот. Примерами этой технологии являются </a:t>
            </a:r>
            <a:r>
              <a:rPr lang="ru-RU" sz="4400" dirty="0" err="1"/>
              <a:t>Bluetooth</a:t>
            </a:r>
            <a:r>
              <a:rPr lang="ru-RU" sz="4400" dirty="0"/>
              <a:t>, </a:t>
            </a:r>
            <a:r>
              <a:rPr lang="ru-RU" sz="4400" dirty="0" err="1"/>
              <a:t>WiMAX</a:t>
            </a:r>
            <a:r>
              <a:rPr lang="ru-RU" sz="4400" dirty="0"/>
              <a:t>, сотовая широкополосная связь и спутниковая широкополосная связь.</a:t>
            </a:r>
          </a:p>
          <a:p>
            <a:pPr marL="463548" indent="-1143000">
              <a:spcBef>
                <a:spcPts val="0"/>
              </a:spcBef>
              <a:spcAft>
                <a:spcPts val="0"/>
              </a:spcAft>
              <a:buFont typeface="Arial" panose="020B0604020202020204" pitchFamily="34" charset="0"/>
              <a:buChar char="•"/>
            </a:pPr>
            <a:r>
              <a:rPr lang="ru-RU" sz="4400" dirty="0"/>
              <a:t>Сети WLAN работают в диапазоне частот 2,4 ГГц и в диапазоне 5 ГГц. </a:t>
            </a:r>
          </a:p>
          <a:p>
            <a:pPr marL="463548" indent="-1143000">
              <a:spcBef>
                <a:spcPts val="0"/>
              </a:spcBef>
              <a:spcAft>
                <a:spcPts val="0"/>
              </a:spcAft>
              <a:buFont typeface="Arial" panose="020B0604020202020204" pitchFamily="34" charset="0"/>
              <a:buChar char="•"/>
            </a:pPr>
            <a:r>
              <a:rPr lang="ru-RU" sz="4400" dirty="0"/>
              <a:t>На международном уровне тремя организациями, влияющими на стандарты WLAN, являются МСЭ-R, IEEE и </a:t>
            </a:r>
            <a:r>
              <a:rPr lang="ru-RU" sz="4400" dirty="0" err="1"/>
              <a:t>Wi-Fi</a:t>
            </a:r>
            <a:r>
              <a:rPr lang="ru-RU" sz="4400" dirty="0"/>
              <a:t> </a:t>
            </a:r>
            <a:r>
              <a:rPr lang="ru-RU" sz="4400" dirty="0" err="1"/>
              <a:t>Alliance</a:t>
            </a:r>
            <a:r>
              <a:rPr lang="ru-RU" sz="4400" dirty="0"/>
              <a:t>.</a:t>
            </a:r>
          </a:p>
          <a:p>
            <a:pPr marL="463548" indent="-1143000">
              <a:spcBef>
                <a:spcPts val="0"/>
              </a:spcBef>
              <a:spcAft>
                <a:spcPts val="0"/>
              </a:spcAft>
              <a:buFont typeface="Arial" panose="020B0604020202020204" pitchFamily="34" charset="0"/>
              <a:buChar char="•"/>
            </a:pPr>
            <a:r>
              <a:rPr lang="ru-RU" sz="4400" dirty="0"/>
              <a:t>CAPWAP - это стандартный протокол IEEE, который позволяет WLC управлять несколькими точками доступа и WLAN.</a:t>
            </a:r>
          </a:p>
          <a:p>
            <a:pPr marL="463548" indent="-1143000">
              <a:spcBef>
                <a:spcPts val="0"/>
              </a:spcBef>
              <a:spcAft>
                <a:spcPts val="0"/>
              </a:spcAft>
              <a:buFont typeface="Arial" panose="020B0604020202020204" pitchFamily="34" charset="0"/>
              <a:buChar char="•"/>
            </a:pPr>
            <a:r>
              <a:rPr lang="ru-RU" sz="4400" dirty="0"/>
              <a:t>DTLS - это протокол, который обеспечивает безопасность между AP и WLC. </a:t>
            </a:r>
          </a:p>
          <a:p>
            <a:pPr marL="463548" indent="-1143000">
              <a:spcBef>
                <a:spcPts val="0"/>
              </a:spcBef>
              <a:spcAft>
                <a:spcPts val="0"/>
              </a:spcAft>
              <a:buFont typeface="Arial" panose="020B0604020202020204" pitchFamily="34" charset="0"/>
              <a:buChar char="•"/>
            </a:pPr>
            <a:r>
              <a:rPr lang="ru-RU" sz="4400" dirty="0"/>
              <a:t>Устройства беспроводной локальной сети имеют передатчики и приемники, настроенные на конкретные частоты диапазона радиоволн. Диапазоны затем разделяются на меньшие диапазоны, называемые каналами: DSSS, FHSS и OFDM. </a:t>
            </a:r>
          </a:p>
          <a:p>
            <a:pPr marL="463548" indent="-1143000">
              <a:spcBef>
                <a:spcPts val="0"/>
              </a:spcBef>
              <a:spcAft>
                <a:spcPts val="0"/>
              </a:spcAft>
              <a:buFont typeface="Arial" panose="020B0604020202020204" pitchFamily="34" charset="0"/>
              <a:buChar char="•"/>
            </a:pPr>
            <a:r>
              <a:rPr lang="ru-RU" sz="4400" dirty="0"/>
              <a:t>Например, стандарты 802.11b/g/n работают в диапазоне частот от 2,4 ГГц до 2,5 ГГц. Полоса 2,4 ГГц поделена на несколько каналов. Каждому каналу выделена полоса 22 МГц и он отделен от следующего канала на 5 МГц.</a:t>
            </a:r>
          </a:p>
          <a:p>
            <a:pPr marL="463548" indent="-1143000">
              <a:spcBef>
                <a:spcPts val="0"/>
              </a:spcBef>
              <a:spcAft>
                <a:spcPts val="0"/>
              </a:spcAft>
              <a:buFont typeface="Arial" panose="020B0604020202020204" pitchFamily="34" charset="0"/>
              <a:buChar char="•"/>
            </a:pPr>
            <a:r>
              <a:rPr lang="ru-RU" sz="4400" dirty="0"/>
              <a:t>Беспроводные сети подвержены угрозам, в том числе: перехвату данных, беспроводным злоумышленникам, </a:t>
            </a:r>
            <a:r>
              <a:rPr lang="ru-RU" sz="4400" dirty="0" err="1"/>
              <a:t>DoS</a:t>
            </a:r>
            <a:r>
              <a:rPr lang="ru-RU" sz="4400" dirty="0"/>
              <a:t>-атакам и вредоносным точкам доступа. </a:t>
            </a:r>
          </a:p>
          <a:p>
            <a:pPr marL="463548" indent="-1143000">
              <a:spcBef>
                <a:spcPts val="0"/>
              </a:spcBef>
              <a:spcAft>
                <a:spcPts val="0"/>
              </a:spcAft>
              <a:buFont typeface="Arial" panose="020B0604020202020204" pitchFamily="34" charset="0"/>
              <a:buChar char="•"/>
            </a:pPr>
            <a:r>
              <a:rPr lang="ru-RU" sz="4400" dirty="0"/>
              <a:t>Чтобы противостоять угрозам, препятствующим проникновению беспроводных злоумышленников и защите данных, использовались две ранние функции безопасности, которые по-прежнему доступны на большинстве маршрутизаторов и точек доступа: маскирование SSID и фильтрация MAC-адресов. </a:t>
            </a:r>
          </a:p>
          <a:p>
            <a:pPr marL="463548" indent="-1143000">
              <a:spcBef>
                <a:spcPts val="0"/>
              </a:spcBef>
              <a:spcAft>
                <a:spcPts val="0"/>
              </a:spcAft>
              <a:buFont typeface="Arial" panose="020B0604020202020204" pitchFamily="34" charset="0"/>
              <a:buChar char="•"/>
            </a:pPr>
            <a:r>
              <a:rPr lang="ru-RU" sz="4400" dirty="0"/>
              <a:t>Доступны четыре метода аутентификации с общим ключом: WEP, WPA, WPA2 и WPA3 (устройства с WPA3 пока недоступны).</a:t>
            </a:r>
          </a:p>
          <a:p>
            <a:pPr marL="0">
              <a:spcBef>
                <a:spcPts val="0"/>
              </a:spcBef>
              <a:spcAft>
                <a:spcPts val="0"/>
              </a:spcAft>
            </a:pPr>
            <a:endParaRPr lang="en-US" sz="4400"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 y="165576"/>
            <a:ext cx="36576000" cy="2436224"/>
          </a:xfrm>
        </p:spPr>
        <p:txBody>
          <a:bodyPr/>
          <a:lstStyle/>
          <a:p>
            <a:pPr rtl="0" eaLnBrk="1" hangingPunct="1"/>
            <a:r>
              <a:rPr lang="ru-RU" sz="5600" dirty="0">
                <a:latin typeface="Arial" charset="0"/>
              </a:rPr>
              <a:t>Модуль </a:t>
            </a:r>
            <a:r>
              <a:rPr lang="ru-RU" sz="5600" dirty="0">
                <a:latin typeface="Arial" charset="0"/>
              </a:rPr>
              <a:t>12: </a:t>
            </a:r>
            <a:r>
              <a:rPr lang="ru-RU" sz="5600" dirty="0">
                <a:latin typeface="Arial" charset="0"/>
              </a:rPr>
              <a:t>Основные понятия WLAN</a:t>
            </a:r>
            <a:r>
              <a:rPr lang="en-US">
                <a:latin typeface="Arial" charset="0"/>
              </a:rPr>
              <a:t/>
            </a:r>
            <a:br>
              <a:rPr lang="en-US">
                <a:latin typeface="Arial" charset="0"/>
              </a:rPr>
            </a:br>
            <a:r>
              <a:rPr lang="ru-RU" smtClean="0">
                <a:latin typeface="Arial" charset="0"/>
              </a:rPr>
              <a:t>Новые </a:t>
            </a:r>
            <a:r>
              <a:rPr lang="ru-RU" dirty="0" smtClean="0">
                <a:latin typeface="Arial" charset="0"/>
              </a:rPr>
              <a:t>термины и команды</a:t>
            </a:r>
            <a:endParaRPr lang="ru-RU" dirty="0">
              <a:latin typeface="Arial" charset="0"/>
            </a:endParaRPr>
          </a:p>
        </p:txBody>
      </p:sp>
      <p:graphicFrame>
        <p:nvGraphicFramePr>
          <p:cNvPr id="9" name="Table 9">
            <a:extLst>
              <a:ext uri="{FF2B5EF4-FFF2-40B4-BE49-F238E27FC236}">
                <a16:creationId xmlns:a16="http://schemas.microsoft.com/office/drawing/2014/main" xmlns="" id="{F2480B83-AF5E-4A70-B69B-F1E3A8FAC758}"/>
              </a:ext>
            </a:extLst>
          </p:cNvPr>
          <p:cNvGraphicFramePr>
            <a:graphicFrameLocks noGrp="1"/>
          </p:cNvGraphicFramePr>
          <p:nvPr>
            <p:ph idx="1"/>
            <p:extLst>
              <p:ext uri="{D42A27DB-BD31-4B8C-83A1-F6EECF244321}">
                <p14:modId xmlns:p14="http://schemas.microsoft.com/office/powerpoint/2010/main" val="2936624825"/>
              </p:ext>
            </p:extLst>
          </p:nvPr>
        </p:nvGraphicFramePr>
        <p:xfrm>
          <a:off x="396610" y="3194052"/>
          <a:ext cx="35595188" cy="14996160"/>
        </p:xfrm>
        <a:graphic>
          <a:graphicData uri="http://schemas.openxmlformats.org/drawingml/2006/table">
            <a:tbl>
              <a:tblPr firstRow="1" bandRow="1">
                <a:tableStyleId>{F5AB1C69-6EDB-4FF4-983F-18BD219EF322}</a:tableStyleId>
              </a:tblPr>
              <a:tblGrid>
                <a:gridCol w="17888216">
                  <a:extLst>
                    <a:ext uri="{9D8B030D-6E8A-4147-A177-3AD203B41FA5}">
                      <a16:colId xmlns:a16="http://schemas.microsoft.com/office/drawing/2014/main" xmlns="" val="3270854437"/>
                    </a:ext>
                  </a:extLst>
                </a:gridCol>
                <a:gridCol w="17706972">
                  <a:extLst>
                    <a:ext uri="{9D8B030D-6E8A-4147-A177-3AD203B41FA5}">
                      <a16:colId xmlns:a16="http://schemas.microsoft.com/office/drawing/2014/main" xmlns="" val="1988644124"/>
                    </a:ext>
                  </a:extLst>
                </a:gridCol>
              </a:tblGrid>
              <a:tr h="14996160">
                <a:tc>
                  <a:txBody>
                    <a:bodyPr/>
                    <a:lstStyle/>
                    <a:p>
                      <a:pPr marL="285750" indent="-285750" rtl="0">
                        <a:buFont typeface="Arial" panose="020B0604020202020204" pitchFamily="34" charset="0"/>
                        <a:buChar char="•"/>
                      </a:pPr>
                      <a:r>
                        <a:rPr lang="ru-RU" sz="4800" b="0">
                          <a:solidFill>
                            <a:srgbClr val="000000"/>
                          </a:solidFill>
                        </a:rPr>
                        <a:t>WPAN</a:t>
                      </a:r>
                    </a:p>
                    <a:p>
                      <a:pPr marL="285750" indent="-285750" rtl="0">
                        <a:buFont typeface="Arial" panose="020B0604020202020204" pitchFamily="34" charset="0"/>
                        <a:buChar char="•"/>
                      </a:pPr>
                      <a:r>
                        <a:rPr lang="ru-RU" sz="4800" b="0">
                          <a:solidFill>
                            <a:srgbClr val="000000"/>
                          </a:solidFill>
                        </a:rPr>
                        <a:t>WLAN</a:t>
                      </a:r>
                    </a:p>
                    <a:p>
                      <a:pPr marL="285750" indent="-285750" rtl="0">
                        <a:buFont typeface="Arial" panose="020B0604020202020204" pitchFamily="34" charset="0"/>
                        <a:buChar char="•"/>
                      </a:pPr>
                      <a:r>
                        <a:rPr lang="ru-RU" sz="4800" b="0">
                          <a:solidFill>
                            <a:srgbClr val="000000"/>
                          </a:solidFill>
                        </a:rPr>
                        <a:t>WMAN</a:t>
                      </a:r>
                    </a:p>
                    <a:p>
                      <a:pPr marL="285750" indent="-285750" rtl="0">
                        <a:buFont typeface="Arial" panose="020B0604020202020204" pitchFamily="34" charset="0"/>
                        <a:buChar char="•"/>
                      </a:pPr>
                      <a:r>
                        <a:rPr lang="ru-RU" sz="4800" b="0">
                          <a:solidFill>
                            <a:srgbClr val="000000"/>
                          </a:solidFill>
                        </a:rPr>
                        <a:t>WWAN</a:t>
                      </a:r>
                    </a:p>
                    <a:p>
                      <a:pPr marL="285750" indent="-285750" rtl="0">
                        <a:buFont typeface="Arial" panose="020B0604020202020204" pitchFamily="34" charset="0"/>
                        <a:buChar char="•"/>
                      </a:pPr>
                      <a:r>
                        <a:rPr lang="ru-RU" sz="4800" b="0">
                          <a:solidFill>
                            <a:srgbClr val="000000"/>
                          </a:solidFill>
                        </a:rPr>
                        <a:t>Bluetooth</a:t>
                      </a:r>
                    </a:p>
                    <a:p>
                      <a:pPr marL="285750" indent="-285750" rtl="0">
                        <a:buFont typeface="Arial" panose="020B0604020202020204" pitchFamily="34" charset="0"/>
                        <a:buChar char="•"/>
                      </a:pPr>
                      <a:r>
                        <a:rPr lang="ru-RU" sz="4800" b="0">
                          <a:solidFill>
                            <a:srgbClr val="000000"/>
                          </a:solidFill>
                        </a:rPr>
                        <a:t>802.11</a:t>
                      </a:r>
                    </a:p>
                    <a:p>
                      <a:pPr marL="285750" indent="-285750" rtl="0">
                        <a:buFont typeface="Arial" panose="020B0604020202020204" pitchFamily="34" charset="0"/>
                        <a:buChar char="•"/>
                      </a:pPr>
                      <a:r>
                        <a:rPr lang="ru-RU" sz="4800" b="0">
                          <a:solidFill>
                            <a:srgbClr val="000000"/>
                          </a:solidFill>
                        </a:rPr>
                        <a:t>Electromagnetic spectrum</a:t>
                      </a:r>
                    </a:p>
                    <a:p>
                      <a:pPr marL="285750" indent="-285750" rtl="0">
                        <a:buFont typeface="Arial" panose="020B0604020202020204" pitchFamily="34" charset="0"/>
                        <a:buChar char="•"/>
                      </a:pPr>
                      <a:r>
                        <a:rPr lang="ru-RU" sz="4800" b="0">
                          <a:solidFill>
                            <a:srgbClr val="000000"/>
                          </a:solidFill>
                        </a:rPr>
                        <a:t>ITU</a:t>
                      </a:r>
                    </a:p>
                    <a:p>
                      <a:pPr marL="285750" indent="-285750" rtl="0">
                        <a:buFont typeface="Arial" panose="020B0604020202020204" pitchFamily="34" charset="0"/>
                        <a:buChar char="•"/>
                      </a:pPr>
                      <a:r>
                        <a:rPr lang="ru-RU" sz="4800" b="0">
                          <a:solidFill>
                            <a:srgbClr val="000000"/>
                          </a:solidFill>
                        </a:rPr>
                        <a:t>IEEE</a:t>
                      </a:r>
                    </a:p>
                    <a:p>
                      <a:pPr marL="285750" indent="-285750" rtl="0">
                        <a:buFont typeface="Arial" panose="020B0604020202020204" pitchFamily="34" charset="0"/>
                        <a:buChar char="•"/>
                      </a:pPr>
                      <a:r>
                        <a:rPr lang="ru-RU" sz="4800" b="0">
                          <a:solidFill>
                            <a:srgbClr val="000000"/>
                          </a:solidFill>
                        </a:rPr>
                        <a:t>Lightweight AP (LAP)</a:t>
                      </a:r>
                    </a:p>
                    <a:p>
                      <a:pPr marL="285750" indent="-285750" rtl="0">
                        <a:buFont typeface="Arial" panose="020B0604020202020204" pitchFamily="34" charset="0"/>
                        <a:buChar char="•"/>
                      </a:pPr>
                      <a:r>
                        <a:rPr lang="ru-RU" sz="4800" b="0">
                          <a:solidFill>
                            <a:srgbClr val="000000"/>
                          </a:solidFill>
                        </a:rPr>
                        <a:t>Lightweight Access Point Protocol (LWAPP)</a:t>
                      </a:r>
                    </a:p>
                    <a:p>
                      <a:pPr marL="285750" indent="-285750" rtl="0">
                        <a:buFont typeface="Arial" panose="020B0604020202020204" pitchFamily="34" charset="0"/>
                        <a:buChar char="•"/>
                      </a:pPr>
                      <a:r>
                        <a:rPr lang="ru-RU" sz="4800" b="0">
                          <a:solidFill>
                            <a:srgbClr val="000000"/>
                          </a:solidFill>
                        </a:rPr>
                        <a:t>Wireless LAN Controller (WLAC)</a:t>
                      </a:r>
                    </a:p>
                    <a:p>
                      <a:pPr marL="285750" indent="-285750" rtl="0">
                        <a:buFont typeface="Arial" panose="020B0604020202020204" pitchFamily="34" charset="0"/>
                        <a:buChar char="•"/>
                      </a:pPr>
                      <a:r>
                        <a:rPr lang="ru-RU" sz="4800" b="0">
                          <a:solidFill>
                            <a:srgbClr val="000000"/>
                          </a:solidFill>
                        </a:rPr>
                        <a:t>SSID</a:t>
                      </a:r>
                    </a:p>
                    <a:p>
                      <a:pPr marL="285750" indent="-285750" rtl="0">
                        <a:buFont typeface="Arial" panose="020B0604020202020204" pitchFamily="34" charset="0"/>
                        <a:buChar char="•"/>
                      </a:pPr>
                      <a:r>
                        <a:rPr lang="ru-RU" sz="4800" b="0">
                          <a:solidFill>
                            <a:srgbClr val="000000"/>
                          </a:solidFill>
                        </a:rPr>
                        <a:t>Autonomous AP</a:t>
                      </a:r>
                    </a:p>
                    <a:p>
                      <a:pPr marL="285750" indent="-285750" rtl="0">
                        <a:buFont typeface="Arial" panose="020B0604020202020204" pitchFamily="34" charset="0"/>
                        <a:buChar char="•"/>
                      </a:pPr>
                      <a:r>
                        <a:rPr lang="ru-RU" sz="4800" b="0">
                          <a:solidFill>
                            <a:srgbClr val="000000"/>
                          </a:solidFill>
                        </a:rPr>
                        <a:t>Controller-based AP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Omni directional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Directional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MIMO antenna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Ad hoc mode</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Infrastructure mode</a:t>
                      </a:r>
                    </a:p>
                  </a:txBody>
                  <a:tcPr marL="365760" marR="365760"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Tethering</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Basic Service Set (BSS)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Extended Service Set (ESS)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Control and Provisioning of Wireless Access Points (CAPWAP) protocol</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Datagram Transport Layer Security (DTLS)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FlexConnect</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Direct-Sequence Spread Spectrum (DSSS)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Frequency-Hopping Spread Spectrum (FHSS)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Orthogonal Frequency-Division Multiplexing (OFDM)</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Wired Equivalent Privacy (WEP)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Wi-Fi Protected Access (WPA)</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WPA2</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WPA3</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Temporal Key Integrity Protocol (TKIP)</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4800" b="0">
                          <a:solidFill>
                            <a:srgbClr val="000000"/>
                          </a:solidFill>
                        </a:rPr>
                        <a:t>Advanced Encryption Standard (AES)</a:t>
                      </a:r>
                    </a:p>
                    <a:p>
                      <a:pPr marL="285750" marR="0" lvl="0" indent="-285750"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4800" b="0" dirty="0">
                        <a:solidFill>
                          <a:srgbClr val="000000"/>
                        </a:solidFill>
                      </a:endParaRPr>
                    </a:p>
                    <a:p>
                      <a:endParaRPr lang="en-US" sz="4800" b="0" dirty="0">
                        <a:solidFill>
                          <a:srgbClr val="000000"/>
                        </a:solidFill>
                      </a:endParaRPr>
                    </a:p>
                    <a:p>
                      <a:endParaRPr lang="en-US" sz="4800" b="0" dirty="0">
                        <a:solidFill>
                          <a:srgbClr val="000000"/>
                        </a:solidFill>
                      </a:endParaRPr>
                    </a:p>
                  </a:txBody>
                  <a:tcPr marL="365760" marR="365760"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r>
              <a:rPr lang="ru-RU" dirty="0"/>
              <a:t>Модуль 12: </a:t>
            </a:r>
            <a:r>
              <a:rPr lang="ru-RU" dirty="0" smtClean="0"/>
              <a:t>Задания (продолжение)</a:t>
            </a:r>
            <a:endParaRPr lang="ru-RU" dirty="0"/>
          </a:p>
        </p:txBody>
      </p:sp>
      <p:sp>
        <p:nvSpPr>
          <p:cNvPr id="6147" name="Rectangle 34"/>
          <p:cNvSpPr>
            <a:spLocks noGrp="1" noChangeArrowheads="1"/>
          </p:cNvSpPr>
          <p:nvPr>
            <p:ph idx="1"/>
          </p:nvPr>
        </p:nvSpPr>
        <p:spPr>
          <a:xfrm>
            <a:off x="576262" y="3195780"/>
            <a:ext cx="34780540" cy="1393656"/>
          </a:xfrm>
        </p:spPr>
        <p:txBody>
          <a:bodyPr/>
          <a:lstStyle/>
          <a:p>
            <a:pPr>
              <a:spcBef>
                <a:spcPts val="1804"/>
              </a:spcBef>
              <a:spcAft>
                <a:spcPts val="2404"/>
              </a:spcAft>
            </a:pPr>
            <a:r>
              <a:rPr lang="en-US" sz="6400" spc="-4" dirty="0" err="1">
                <a:ea typeface="ＭＳ Ｐゴシック"/>
              </a:rPr>
              <a:t>Какие</a:t>
            </a:r>
            <a:r>
              <a:rPr lang="en-US" sz="6400" spc="-4" dirty="0">
                <a:ea typeface="ＭＳ Ｐゴシック"/>
              </a:rPr>
              <a:t> </a:t>
            </a:r>
            <a:r>
              <a:rPr lang="en-US" sz="6400" spc="-4" dirty="0" err="1">
                <a:ea typeface="ＭＳ Ｐゴシック"/>
              </a:rPr>
              <a:t>задания</a:t>
            </a:r>
            <a:r>
              <a:rPr lang="en-US" sz="6400" spc="-4" dirty="0">
                <a:ea typeface="ＭＳ Ｐゴシック"/>
              </a:rPr>
              <a:t> </a:t>
            </a:r>
            <a:r>
              <a:rPr lang="en-US" sz="6400" spc="-4" dirty="0" err="1">
                <a:ea typeface="ＭＳ Ｐゴシック"/>
              </a:rPr>
              <a:t>связаны</a:t>
            </a:r>
            <a:r>
              <a:rPr lang="en-US" sz="6400" spc="-4" dirty="0">
                <a:ea typeface="ＭＳ Ｐゴシック"/>
              </a:rPr>
              <a:t> с </a:t>
            </a:r>
            <a:r>
              <a:rPr lang="en-US" sz="6400" spc="-4" dirty="0" err="1">
                <a:ea typeface="ＭＳ Ｐゴシック"/>
              </a:rPr>
              <a:t>этим</a:t>
            </a:r>
            <a:r>
              <a:rPr lang="en-US" sz="6400" spc="-4" dirty="0">
                <a:ea typeface="ＭＳ Ｐゴシック"/>
              </a:rPr>
              <a:t> </a:t>
            </a:r>
            <a:r>
              <a:rPr lang="en-US" sz="6400" spc="-4" dirty="0" err="1">
                <a:ea typeface="ＭＳ Ｐゴシック"/>
              </a:rPr>
              <a:t>модулем</a:t>
            </a:r>
            <a:r>
              <a:rPr lang="en-US" sz="6400" spc="-4" dirty="0">
                <a:ea typeface="ＭＳ Ｐゴシック"/>
              </a:rPr>
              <a:t>?</a:t>
            </a:r>
            <a:endParaRPr lang="ru-RU" sz="6400" spc="-4" dirty="0"/>
          </a:p>
        </p:txBody>
      </p:sp>
      <p:graphicFrame>
        <p:nvGraphicFramePr>
          <p:cNvPr id="7" name="Content Placeholder 3"/>
          <p:cNvGraphicFramePr>
            <a:graphicFrameLocks/>
          </p:cNvGraphicFramePr>
          <p:nvPr>
            <p:extLst>
              <p:ext uri="{D42A27DB-BD31-4B8C-83A1-F6EECF244321}">
                <p14:modId xmlns:p14="http://schemas.microsoft.com/office/powerpoint/2010/main" val="166069370"/>
              </p:ext>
            </p:extLst>
          </p:nvPr>
        </p:nvGraphicFramePr>
        <p:xfrm>
          <a:off x="1710382" y="5332162"/>
          <a:ext cx="33155236" cy="7443532"/>
        </p:xfrm>
        <a:graphic>
          <a:graphicData uri="http://schemas.openxmlformats.org/drawingml/2006/table">
            <a:tbl>
              <a:tblPr firstRow="1" bandRow="1">
                <a:tableStyleId>{5C22544A-7EE6-4342-B048-85BDC9FD1C3A}</a:tableStyleId>
              </a:tblPr>
              <a:tblGrid>
                <a:gridCol w="4551544">
                  <a:extLst>
                    <a:ext uri="{9D8B030D-6E8A-4147-A177-3AD203B41FA5}">
                      <a16:colId xmlns:a16="http://schemas.microsoft.com/office/drawing/2014/main" xmlns="" val="20001"/>
                    </a:ext>
                  </a:extLst>
                </a:gridCol>
                <a:gridCol w="7484572">
                  <a:extLst>
                    <a:ext uri="{9D8B030D-6E8A-4147-A177-3AD203B41FA5}">
                      <a16:colId xmlns:a16="http://schemas.microsoft.com/office/drawing/2014/main" xmlns="" val="3156509146"/>
                    </a:ext>
                  </a:extLst>
                </a:gridCol>
                <a:gridCol w="14051264">
                  <a:extLst>
                    <a:ext uri="{9D8B030D-6E8A-4147-A177-3AD203B41FA5}">
                      <a16:colId xmlns:a16="http://schemas.microsoft.com/office/drawing/2014/main" xmlns="" val="20002"/>
                    </a:ext>
                  </a:extLst>
                </a:gridCol>
                <a:gridCol w="7067856">
                  <a:extLst>
                    <a:ext uri="{9D8B030D-6E8A-4147-A177-3AD203B41FA5}">
                      <a16:colId xmlns:a16="http://schemas.microsoft.com/office/drawing/2014/main" xmlns="" val="20003"/>
                    </a:ext>
                  </a:extLst>
                </a:gridCol>
              </a:tblGrid>
              <a:tr h="1266036">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ru-RU" sz="4800" dirty="0" smtClean="0"/>
                        <a:t>Страница </a:t>
                      </a:r>
                      <a:r>
                        <a:rPr lang="ru-RU" sz="4800" dirty="0"/>
                        <a:t>#</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800" dirty="0" smtClean="0"/>
                        <a:t>Тип задания</a:t>
                      </a:r>
                      <a:endParaRPr lang="ru-RU" sz="4800" dirty="0"/>
                    </a:p>
                  </a:txBody>
                  <a:tcPr marL="274320" marR="274320" marT="137160" marB="137160" anchor="ctr"/>
                </a:tc>
                <a:tc>
                  <a:txBody>
                    <a:bodyPr/>
                    <a:lstStyle/>
                    <a:p>
                      <a:pPr rtl="0"/>
                      <a:r>
                        <a:rPr lang="ru-RU" sz="4800" dirty="0" smtClean="0"/>
                        <a:t>Название</a:t>
                      </a:r>
                      <a:endParaRPr lang="ru-RU" sz="4800" dirty="0"/>
                    </a:p>
                  </a:txBody>
                  <a:tcPr marL="274320" marR="274320" marT="137160" marB="137160" anchor="ctr"/>
                </a:tc>
                <a:tc>
                  <a:txBody>
                    <a:bodyPr/>
                    <a:lstStyle/>
                    <a:p>
                      <a:pPr rtl="0"/>
                      <a:r>
                        <a:rPr lang="ru-RU" sz="4800" dirty="0" smtClean="0"/>
                        <a:t>Функционал?</a:t>
                      </a:r>
                      <a:endParaRPr lang="ru-RU" sz="4800" dirty="0"/>
                    </a:p>
                  </a:txBody>
                  <a:tcPr marL="274320" marR="274320" marT="137160" marB="137160" anchor="ctr"/>
                </a:tc>
                <a:extLst>
                  <a:ext uri="{0D108BD9-81ED-4DB2-BD59-A6C34878D82A}">
                    <a16:rowId xmlns:a16="http://schemas.microsoft.com/office/drawing/2014/main" xmlns="" val="10000"/>
                  </a:ext>
                </a:extLst>
              </a:tr>
              <a:tr h="1473308">
                <a:tc>
                  <a:txBody>
                    <a:bodyPr/>
                    <a:lstStyle/>
                    <a:p>
                      <a:pPr algn="ctr" rtl="0"/>
                      <a:r>
                        <a:rPr lang="ru-RU" sz="4400"/>
                        <a:t>12.6.1</a:t>
                      </a:r>
                    </a:p>
                  </a:txBody>
                  <a:tcPr marL="274320" marR="274320" marT="137160" marB="13716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4400" dirty="0" smtClean="0"/>
                        <a:t>Видео</a:t>
                      </a:r>
                      <a:endParaRPr lang="ru-RU" sz="4400" dirty="0"/>
                    </a:p>
                  </a:txBody>
                  <a:tcPr marL="274320" marR="274320" marT="137160" marB="137160" anchor="ctr"/>
                </a:tc>
                <a:tc>
                  <a:txBody>
                    <a:bodyPr/>
                    <a:lstStyle/>
                    <a:p>
                      <a:pPr rtl="0"/>
                      <a:r>
                        <a:rPr lang="ru-RU" sz="4400" dirty="0" smtClean="0"/>
                        <a:t>Угрозы WLAN</a:t>
                      </a:r>
                      <a:endParaRPr lang="ru-RU" sz="4400" dirty="0"/>
                    </a:p>
                  </a:txBody>
                  <a:tcPr marL="274320" marR="274320" marT="137160" marB="137160" anchor="ctr"/>
                </a:tc>
                <a:tc>
                  <a:txBody>
                    <a:bodyPr/>
                    <a:lstStyle/>
                    <a:p>
                      <a:pPr rtl="0"/>
                      <a:r>
                        <a:rPr lang="ru-RU" sz="4400" kern="1200" dirty="0" smtClean="0">
                          <a:solidFill>
                            <a:schemeClr val="dk1"/>
                          </a:solidFill>
                          <a:latin typeface="+mn-lt"/>
                          <a:ea typeface="+mn-ea"/>
                          <a:cs typeface="+mn-cs"/>
                        </a:rPr>
                        <a:t>Рекомендуемое</a:t>
                      </a:r>
                      <a:endParaRPr lang="ru-RU" sz="4400" dirty="0"/>
                    </a:p>
                  </a:txBody>
                  <a:tcPr marL="274320" marR="274320" marT="137160" marB="137160" anchor="ctr"/>
                </a:tc>
                <a:extLst>
                  <a:ext uri="{0D108BD9-81ED-4DB2-BD59-A6C34878D82A}">
                    <a16:rowId xmlns:a16="http://schemas.microsoft.com/office/drawing/2014/main" xmlns="" val="10001"/>
                  </a:ext>
                </a:extLst>
              </a:tr>
              <a:tr h="1615440">
                <a:tc>
                  <a:txBody>
                    <a:bodyPr/>
                    <a:lstStyle/>
                    <a:p>
                      <a:pPr algn="ctr" rtl="0"/>
                      <a:r>
                        <a:rPr lang="ru-RU" sz="4400"/>
                        <a:t>12.6.6</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Проверьте свое понимание темы</a:t>
                      </a:r>
                      <a:endParaRPr lang="ru-RU" sz="4400" kern="1200" dirty="0">
                        <a:solidFill>
                          <a:schemeClr val="dk1"/>
                        </a:solidFill>
                        <a:latin typeface="+mn-lt"/>
                        <a:ea typeface="+mn-ea"/>
                        <a:cs typeface="+mn-cs"/>
                      </a:endParaRPr>
                    </a:p>
                  </a:txBody>
                  <a:tcPr marL="274320" marR="274320" marT="137160" marB="137160" anchor="ctr"/>
                </a:tc>
                <a:tc>
                  <a:txBody>
                    <a:bodyPr/>
                    <a:lstStyle/>
                    <a:p>
                      <a:pPr rtl="0"/>
                      <a:r>
                        <a:rPr lang="ru-RU" sz="4400" dirty="0" smtClean="0"/>
                        <a:t>Угрозы WLAN</a:t>
                      </a:r>
                      <a:endParaRPr lang="ru-RU" sz="4400" dirty="0"/>
                    </a:p>
                  </a:txBody>
                  <a:tcPr marL="274320" marR="274320" marT="137160" marB="137160" anchor="ctr"/>
                </a:tc>
                <a:tc>
                  <a:txBody>
                    <a:bodyPr/>
                    <a:lstStyle/>
                    <a:p>
                      <a:pPr rtl="0"/>
                      <a:r>
                        <a:rPr lang="ru-RU" sz="4400" kern="1200" dirty="0" smtClean="0">
                          <a:solidFill>
                            <a:schemeClr val="dk1"/>
                          </a:solidFill>
                          <a:latin typeface="+mn-lt"/>
                          <a:ea typeface="+mn-ea"/>
                          <a:cs typeface="+mn-cs"/>
                        </a:rPr>
                        <a:t>Рекомендуемое</a:t>
                      </a:r>
                      <a:endParaRPr lang="ru-RU" sz="4400" dirty="0"/>
                    </a:p>
                  </a:txBody>
                  <a:tcPr marL="274320" marR="274320" marT="137160" marB="137160" anchor="ctr"/>
                </a:tc>
                <a:extLst>
                  <a:ext uri="{0D108BD9-81ED-4DB2-BD59-A6C34878D82A}">
                    <a16:rowId xmlns:a16="http://schemas.microsoft.com/office/drawing/2014/main" xmlns="" val="10006"/>
                  </a:ext>
                </a:extLst>
              </a:tr>
              <a:tr h="1473308">
                <a:tc>
                  <a:txBody>
                    <a:bodyPr/>
                    <a:lstStyle/>
                    <a:p>
                      <a:pPr algn="ctr" rtl="0"/>
                      <a:r>
                        <a:rPr lang="ru-RU" sz="4400"/>
                        <a:t>12.7.1</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dirty="0" smtClean="0"/>
                        <a:t>Видео</a:t>
                      </a:r>
                      <a:endParaRPr lang="ru-RU" sz="4400" dirty="0"/>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dirty="0" smtClean="0"/>
                        <a:t>Безопасность  </a:t>
                      </a:r>
                      <a:r>
                        <a:rPr lang="ru-RU" sz="4400" dirty="0" err="1"/>
                        <a:t>WLANs</a:t>
                      </a:r>
                      <a:endParaRPr lang="ru-RU" sz="4400" dirty="0"/>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Рекомендуемое</a:t>
                      </a:r>
                      <a:endParaRPr kumimoji="0" lang="ru-RU" sz="4400" u="none" strike="noStrike" kern="1200" cap="none" spc="0" normalizeH="0" baseline="0" dirty="0">
                        <a:ln>
                          <a:noFill/>
                        </a:ln>
                        <a:effectLst/>
                        <a:uLnTx/>
                        <a:uFillTx/>
                      </a:endParaRPr>
                    </a:p>
                  </a:txBody>
                  <a:tcPr marL="274320" marR="274320" marT="137160" marB="137160" anchor="ctr"/>
                </a:tc>
                <a:extLst>
                  <a:ext uri="{0D108BD9-81ED-4DB2-BD59-A6C34878D82A}">
                    <a16:rowId xmlns:a16="http://schemas.microsoft.com/office/drawing/2014/main" xmlns="" val="10008"/>
                  </a:ext>
                </a:extLst>
              </a:tr>
              <a:tr h="1615440">
                <a:tc>
                  <a:txBody>
                    <a:bodyPr/>
                    <a:lstStyle/>
                    <a:p>
                      <a:pPr algn="ctr" rtl="0"/>
                      <a:r>
                        <a:rPr lang="ru-RU" sz="4400"/>
                        <a:t>12.7.9</a:t>
                      </a: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kern="1200" dirty="0" smtClean="0">
                          <a:solidFill>
                            <a:schemeClr val="dk1"/>
                          </a:solidFill>
                          <a:latin typeface="+mn-lt"/>
                          <a:ea typeface="+mn-ea"/>
                          <a:cs typeface="+mn-cs"/>
                        </a:rPr>
                        <a:t>Проверьте свое понимание темы</a:t>
                      </a:r>
                      <a:endParaRPr lang="ru-RU" sz="4400" kern="1200" dirty="0">
                        <a:solidFill>
                          <a:schemeClr val="dk1"/>
                        </a:solidFill>
                        <a:latin typeface="+mn-lt"/>
                        <a:ea typeface="+mn-ea"/>
                        <a:cs typeface="+mn-cs"/>
                      </a:endParaRPr>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4400" dirty="0" smtClean="0"/>
                        <a:t>Безопасность </a:t>
                      </a:r>
                      <a:r>
                        <a:rPr lang="ru-RU" sz="4400" dirty="0" err="1"/>
                        <a:t>WLANs</a:t>
                      </a:r>
                      <a:endParaRPr lang="ru-RU" sz="4400" dirty="0"/>
                    </a:p>
                  </a:txBody>
                  <a:tcPr marL="274320" marR="274320" marT="137160" marB="13716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ru-RU" sz="4400" u="none" strike="noStrike" kern="1200" cap="none" spc="0" normalizeH="0" baseline="0" dirty="0" err="1" smtClean="0">
                          <a:ln>
                            <a:noFill/>
                          </a:ln>
                          <a:effectLst/>
                          <a:uLnTx/>
                          <a:uFillTx/>
                        </a:rPr>
                        <a:t>Recommend</a:t>
                      </a:r>
                      <a:r>
                        <a:rPr lang="ru-RU" sz="4400" kern="1200" dirty="0" err="1" smtClean="0">
                          <a:solidFill>
                            <a:schemeClr val="dk1"/>
                          </a:solidFill>
                          <a:latin typeface="+mn-lt"/>
                          <a:ea typeface="+mn-ea"/>
                          <a:cs typeface="+mn-cs"/>
                        </a:rPr>
                        <a:t>Рекомендуемое</a:t>
                      </a:r>
                      <a:r>
                        <a:rPr kumimoji="0" lang="ru-RU" sz="4400" u="none" strike="noStrike" kern="1200" cap="none" spc="0" normalizeH="0" baseline="0" dirty="0" err="1" smtClean="0">
                          <a:ln>
                            <a:noFill/>
                          </a:ln>
                          <a:effectLst/>
                          <a:uLnTx/>
                          <a:uFillTx/>
                        </a:rPr>
                        <a:t>ed</a:t>
                      </a:r>
                      <a:endParaRPr kumimoji="0" lang="ru-RU" sz="4400" u="none" strike="noStrike" kern="1200" cap="none" spc="0" normalizeH="0" baseline="0" dirty="0">
                        <a:ln>
                          <a:noFill/>
                        </a:ln>
                        <a:effectLst/>
                        <a:uLnTx/>
                        <a:uFillTx/>
                      </a:endParaRPr>
                    </a:p>
                  </a:txBody>
                  <a:tcPr marL="274320" marR="274320" marT="137160" marB="137160" anchor="ctr"/>
                </a:tc>
                <a:extLst>
                  <a:ext uri="{0D108BD9-81ED-4DB2-BD59-A6C34878D82A}">
                    <a16:rowId xmlns:a16="http://schemas.microsoft.com/office/drawing/2014/main" xmlns="" val="3177432351"/>
                  </a:ext>
                </a:extLst>
              </a:tr>
            </a:tbl>
          </a:graphicData>
        </a:graphic>
      </p:graphicFrame>
    </p:spTree>
    <p:custDataLst>
      <p:tags r:id="rId1"/>
    </p:custDataLst>
    <p:extLst>
      <p:ext uri="{BB962C8B-B14F-4D97-AF65-F5344CB8AC3E}">
        <p14:creationId xmlns:p14="http://schemas.microsoft.com/office/powerpoint/2010/main" val="38449979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 dirty="0" err="1">
                <a:solidFill>
                  <a:srgbClr val="367187"/>
                </a:solidFill>
                <a:ea typeface="ＭＳ Ｐゴシック"/>
              </a:rPr>
              <a:t>Моудль</a:t>
            </a:r>
            <a:r>
              <a:rPr lang="en-US" spc="-4" dirty="0">
                <a:solidFill>
                  <a:srgbClr val="367187"/>
                </a:solidFill>
                <a:ea typeface="ＭＳ Ｐゴシック"/>
              </a:rPr>
              <a:t> </a:t>
            </a:r>
            <a:r>
              <a:rPr lang="en-US" spc="-4" dirty="0">
                <a:solidFill>
                  <a:srgbClr val="367187"/>
                </a:solidFill>
                <a:ea typeface="ＭＳ Ｐゴシック"/>
              </a:rPr>
              <a:t>1</a:t>
            </a:r>
            <a:r>
              <a:rPr lang="ru-RU" spc="-4" dirty="0">
                <a:solidFill>
                  <a:srgbClr val="367187"/>
                </a:solidFill>
                <a:ea typeface="ＭＳ Ｐゴシック"/>
              </a:rPr>
              <a:t>2</a:t>
            </a:r>
            <a:r>
              <a:rPr lang="en-US" spc="-4" dirty="0">
                <a:solidFill>
                  <a:srgbClr val="367187"/>
                </a:solidFill>
                <a:ea typeface="ＭＳ Ｐゴシック"/>
              </a:rPr>
              <a:t>: </a:t>
            </a:r>
            <a:r>
              <a:rPr lang="en-US" spc="-4" dirty="0" err="1">
                <a:solidFill>
                  <a:srgbClr val="367187"/>
                </a:solidFill>
                <a:ea typeface="ＭＳ Ｐゴシック"/>
              </a:rPr>
              <a:t>Рекомендации</a:t>
            </a:r>
            <a:endParaRPr lang="ru-RU" spc="-4" dirty="0"/>
          </a:p>
        </p:txBody>
      </p:sp>
      <p:sp>
        <p:nvSpPr>
          <p:cNvPr id="11266" name="Rectangle 34"/>
          <p:cNvSpPr>
            <a:spLocks noGrp="1" noChangeArrowheads="1"/>
          </p:cNvSpPr>
          <p:nvPr>
            <p:ph idx="1"/>
          </p:nvPr>
        </p:nvSpPr>
        <p:spPr>
          <a:xfrm>
            <a:off x="581428" y="3195778"/>
            <a:ext cx="35413144" cy="16164076"/>
          </a:xfrm>
        </p:spPr>
        <p:txBody>
          <a:bodyPr/>
          <a:lstStyle/>
          <a:p>
            <a:pPr>
              <a:lnSpc>
                <a:spcPct val="85000"/>
              </a:lnSpc>
              <a:spcBef>
                <a:spcPts val="1916"/>
              </a:spcBef>
              <a:spcAft>
                <a:spcPts val="2404"/>
              </a:spcAft>
            </a:pPr>
            <a:r>
              <a:rPr lang="en-US" sz="4800" spc="-4" dirty="0" err="1">
                <a:ea typeface="ＭＳ Ｐゴシック"/>
              </a:rPr>
              <a:t>Перед</a:t>
            </a:r>
            <a:r>
              <a:rPr lang="en-US" sz="4800" spc="-4" dirty="0">
                <a:ea typeface="ＭＳ Ｐゴシック"/>
              </a:rPr>
              <a:t> </a:t>
            </a:r>
            <a:r>
              <a:rPr lang="en-US" sz="4800" spc="-4" dirty="0" err="1">
                <a:ea typeface="ＭＳ Ｐゴシック"/>
              </a:rPr>
              <a:t>обучением</a:t>
            </a:r>
            <a:r>
              <a:rPr lang="en-US" sz="4800" spc="-4" dirty="0">
                <a:ea typeface="ＭＳ Ｐゴシック"/>
              </a:rPr>
              <a:t> </a:t>
            </a:r>
            <a:r>
              <a:rPr lang="en-US" sz="4800" spc="-4" dirty="0" err="1">
                <a:ea typeface="ＭＳ Ｐゴシック"/>
              </a:rPr>
              <a:t>по</a:t>
            </a:r>
            <a:r>
              <a:rPr lang="en-US" sz="4800" spc="-4" dirty="0">
                <a:ea typeface="ＭＳ Ｐゴシック"/>
              </a:rPr>
              <a:t> </a:t>
            </a:r>
            <a:r>
              <a:rPr lang="en-US" sz="4800" spc="-4" dirty="0" err="1">
                <a:ea typeface="ＭＳ Ｐゴシック"/>
              </a:rPr>
              <a:t>модулю</a:t>
            </a:r>
            <a:r>
              <a:rPr lang="en-US" sz="4800" spc="-4" dirty="0">
                <a:ea typeface="ＭＳ Ｐゴシック"/>
              </a:rPr>
              <a:t> </a:t>
            </a:r>
            <a:r>
              <a:rPr lang="en-US" sz="4800" spc="-4" dirty="0">
                <a:ea typeface="ＭＳ Ｐゴシック"/>
              </a:rPr>
              <a:t>1</a:t>
            </a:r>
            <a:r>
              <a:rPr lang="ru-RU" sz="4800" spc="-4" dirty="0">
                <a:ea typeface="ＭＳ Ｐゴシック"/>
              </a:rPr>
              <a:t>2</a:t>
            </a:r>
            <a:r>
              <a:rPr lang="en-US" sz="4800" spc="-4" dirty="0">
                <a:ea typeface="ＭＳ Ｐゴシック"/>
              </a:rPr>
              <a:t> </a:t>
            </a:r>
            <a:r>
              <a:rPr lang="en-US" sz="4800" spc="-4" dirty="0" err="1">
                <a:ea typeface="ＭＳ Ｐゴシック"/>
              </a:rPr>
              <a:t>инструктор</a:t>
            </a:r>
            <a:r>
              <a:rPr lang="en-US" sz="4800" spc="-4" dirty="0">
                <a:ea typeface="ＭＳ Ｐゴシック"/>
              </a:rPr>
              <a:t> </a:t>
            </a:r>
            <a:r>
              <a:rPr lang="en-US" sz="4800" spc="-4" dirty="0" err="1">
                <a:ea typeface="ＭＳ Ｐゴシック"/>
              </a:rPr>
              <a:t>должен</a:t>
            </a:r>
            <a:r>
              <a:rPr lang="en-US" sz="4800" spc="-4" dirty="0">
                <a:ea typeface="ＭＳ Ｐゴシック"/>
              </a:rPr>
              <a:t>:</a:t>
            </a:r>
            <a:endParaRPr lang="ru-RU" sz="4800" spc="-4" dirty="0"/>
          </a:p>
          <a:p>
            <a:pPr>
              <a:lnSpc>
                <a:spcPct val="85000"/>
              </a:lnSpc>
              <a:spcBef>
                <a:spcPts val="1916"/>
              </a:spcBef>
              <a:spcAft>
                <a:spcPts val="2404"/>
              </a:spcAft>
            </a:pPr>
            <a:r>
              <a:rPr lang="en-US" sz="4800" spc="-4" dirty="0" err="1">
                <a:ea typeface="ＭＳ Ｐゴシック"/>
              </a:rPr>
              <a:t>Просмотрите</a:t>
            </a:r>
            <a:r>
              <a:rPr lang="en-US" sz="4800" spc="-4" dirty="0">
                <a:ea typeface="ＭＳ Ｐゴシック"/>
              </a:rPr>
              <a:t> </a:t>
            </a:r>
            <a:r>
              <a:rPr lang="en-US" sz="4800" spc="-4" dirty="0" err="1">
                <a:ea typeface="ＭＳ Ｐゴシック"/>
              </a:rPr>
              <a:t>задания</a:t>
            </a:r>
            <a:r>
              <a:rPr lang="en-US" sz="4800" spc="-4" dirty="0">
                <a:ea typeface="ＭＳ Ｐゴシック"/>
              </a:rPr>
              <a:t> и </a:t>
            </a:r>
            <a:r>
              <a:rPr lang="en-US" sz="4800" spc="-4" dirty="0" err="1">
                <a:ea typeface="ＭＳ Ｐゴシック"/>
              </a:rPr>
              <a:t>лабораторные</a:t>
            </a:r>
            <a:r>
              <a:rPr lang="en-US" sz="4800" spc="-4" dirty="0">
                <a:ea typeface="ＭＳ Ｐゴシック"/>
              </a:rPr>
              <a:t> </a:t>
            </a:r>
            <a:r>
              <a:rPr lang="en-US" sz="4800" spc="-4" dirty="0" err="1">
                <a:ea typeface="ＭＳ Ｐゴシック"/>
              </a:rPr>
              <a:t>работы</a:t>
            </a:r>
            <a:r>
              <a:rPr lang="en-US" sz="4800" spc="-4" dirty="0">
                <a:ea typeface="ＭＳ Ｐゴシック"/>
              </a:rPr>
              <a:t> </a:t>
            </a:r>
            <a:r>
              <a:rPr lang="en-US" sz="4800" spc="-4" dirty="0" err="1">
                <a:ea typeface="ＭＳ Ｐゴシック"/>
              </a:rPr>
              <a:t>для</a:t>
            </a:r>
            <a:r>
              <a:rPr lang="en-US" sz="4800" spc="-4" dirty="0">
                <a:ea typeface="ＭＳ Ｐゴシック"/>
              </a:rPr>
              <a:t> </a:t>
            </a:r>
            <a:r>
              <a:rPr lang="en-US" sz="4800" spc="-4" dirty="0" err="1">
                <a:ea typeface="ＭＳ Ｐゴシック"/>
              </a:rPr>
              <a:t>этого</a:t>
            </a:r>
            <a:r>
              <a:rPr lang="en-US" sz="4800" spc="-4" dirty="0">
                <a:ea typeface="ＭＳ Ｐゴシック"/>
              </a:rPr>
              <a:t> </a:t>
            </a:r>
            <a:r>
              <a:rPr lang="en-US" sz="4800" spc="-4" dirty="0" err="1">
                <a:ea typeface="ＭＳ Ｐゴシック"/>
              </a:rPr>
              <a:t>модуля</a:t>
            </a:r>
            <a:r>
              <a:rPr lang="en-US" sz="4800" spc="-4" dirty="0">
                <a:ea typeface="ＭＳ Ｐゴシック"/>
              </a:rPr>
              <a:t>.</a:t>
            </a:r>
            <a:endParaRPr lang="ru-RU" sz="4800" spc="-4" dirty="0"/>
          </a:p>
          <a:p>
            <a:pPr>
              <a:lnSpc>
                <a:spcPct val="85000"/>
              </a:lnSpc>
              <a:spcBef>
                <a:spcPts val="1916"/>
              </a:spcBef>
              <a:spcAft>
                <a:spcPts val="2404"/>
              </a:spcAft>
            </a:pPr>
            <a:r>
              <a:rPr lang="en-US" sz="4800" spc="-4" dirty="0" err="1">
                <a:ea typeface="ＭＳ Ｐゴシック"/>
              </a:rPr>
              <a:t>Постарайтесь</a:t>
            </a:r>
            <a:r>
              <a:rPr lang="en-US" sz="4800" spc="-4" dirty="0">
                <a:ea typeface="ＭＳ Ｐゴシック"/>
              </a:rPr>
              <a:t> </a:t>
            </a:r>
            <a:r>
              <a:rPr lang="en-US" sz="4800" spc="-4" dirty="0" err="1">
                <a:ea typeface="ＭＳ Ｐゴシック"/>
              </a:rPr>
              <a:t>включить</a:t>
            </a:r>
            <a:r>
              <a:rPr lang="en-US" sz="4800" spc="-4" dirty="0">
                <a:ea typeface="ＭＳ Ｐゴシック"/>
              </a:rPr>
              <a:t> </a:t>
            </a:r>
            <a:r>
              <a:rPr lang="en-US" sz="4800" spc="-4" dirty="0" err="1">
                <a:ea typeface="ＭＳ Ｐゴシック"/>
              </a:rPr>
              <a:t>как</a:t>
            </a:r>
            <a:r>
              <a:rPr lang="en-US" sz="4800" spc="-4" dirty="0">
                <a:ea typeface="ＭＳ Ｐゴシック"/>
              </a:rPr>
              <a:t> </a:t>
            </a:r>
            <a:r>
              <a:rPr lang="en-US" sz="4800" spc="-4" dirty="0" err="1">
                <a:ea typeface="ＭＳ Ｐゴシック"/>
              </a:rPr>
              <a:t>можно</a:t>
            </a:r>
            <a:r>
              <a:rPr lang="en-US" sz="4800" spc="-4" dirty="0">
                <a:ea typeface="ＭＳ Ｐゴシック"/>
              </a:rPr>
              <a:t> </a:t>
            </a:r>
            <a:r>
              <a:rPr lang="en-US" sz="4800" spc="-4" dirty="0" err="1">
                <a:ea typeface="ＭＳ Ｐゴシック"/>
              </a:rPr>
              <a:t>больше</a:t>
            </a:r>
            <a:r>
              <a:rPr lang="en-US" sz="4800" spc="-4" dirty="0">
                <a:ea typeface="ＭＳ Ｐゴシック"/>
              </a:rPr>
              <a:t> </a:t>
            </a:r>
            <a:r>
              <a:rPr lang="en-US" sz="4800" spc="-4" dirty="0" err="1">
                <a:ea typeface="ＭＳ Ｐゴシック"/>
              </a:rPr>
              <a:t>вопросов</a:t>
            </a:r>
            <a:r>
              <a:rPr lang="en-US" sz="4800" spc="-4" dirty="0">
                <a:ea typeface="ＭＳ Ｐゴシック"/>
              </a:rPr>
              <a:t>, </a:t>
            </a:r>
            <a:r>
              <a:rPr lang="en-US" sz="4800" spc="-4" dirty="0" err="1">
                <a:ea typeface="ＭＳ Ｐゴシック"/>
              </a:rPr>
              <a:t>чтобы</a:t>
            </a:r>
            <a:r>
              <a:rPr lang="en-US" sz="4800" spc="-4" dirty="0">
                <a:ea typeface="ＭＳ Ｐゴシック"/>
              </a:rPr>
              <a:t> </a:t>
            </a:r>
            <a:r>
              <a:rPr lang="en-US" sz="4800" spc="-4" dirty="0" err="1">
                <a:ea typeface="ＭＳ Ｐゴシック"/>
              </a:rPr>
              <a:t>привлечь</a:t>
            </a:r>
            <a:r>
              <a:rPr lang="en-US" sz="4800" spc="-4" dirty="0">
                <a:ea typeface="ＭＳ Ｐゴシック"/>
              </a:rPr>
              <a:t> </a:t>
            </a:r>
            <a:r>
              <a:rPr lang="en-US" sz="4800" spc="-4" dirty="0" err="1">
                <a:ea typeface="ＭＳ Ｐゴシック"/>
              </a:rPr>
              <a:t>внимание</a:t>
            </a:r>
            <a:r>
              <a:rPr lang="en-US" sz="4800" spc="-4" dirty="0">
                <a:ea typeface="ＭＳ Ｐゴシック"/>
              </a:rPr>
              <a:t> </a:t>
            </a:r>
            <a:r>
              <a:rPr lang="en-US" sz="4800" spc="-4" dirty="0" err="1">
                <a:ea typeface="ＭＳ Ｐゴシック"/>
              </a:rPr>
              <a:t>учащихся</a:t>
            </a:r>
            <a:r>
              <a:rPr lang="en-US" sz="4800" spc="-4" dirty="0">
                <a:ea typeface="ＭＳ Ｐゴシック"/>
              </a:rPr>
              <a:t> </a:t>
            </a:r>
            <a:r>
              <a:rPr lang="en-US" sz="4800" spc="-4" dirty="0" err="1">
                <a:ea typeface="ＭＳ Ｐゴシック"/>
              </a:rPr>
              <a:t>во</a:t>
            </a:r>
            <a:r>
              <a:rPr lang="en-US" sz="4800" spc="-4" dirty="0">
                <a:ea typeface="ＭＳ Ｐゴシック"/>
              </a:rPr>
              <a:t> </a:t>
            </a:r>
            <a:r>
              <a:rPr lang="en-US" sz="4800" spc="-4" dirty="0" err="1">
                <a:ea typeface="ＭＳ Ｐゴシック"/>
              </a:rPr>
              <a:t>время</a:t>
            </a:r>
            <a:r>
              <a:rPr lang="en-US" sz="4800" spc="-4" dirty="0">
                <a:ea typeface="ＭＳ Ｐゴシック"/>
              </a:rPr>
              <a:t> </a:t>
            </a:r>
            <a:r>
              <a:rPr lang="en-US" sz="4800" spc="-4" dirty="0" err="1">
                <a:ea typeface="ＭＳ Ｐゴシック"/>
              </a:rPr>
              <a:t>презентации</a:t>
            </a:r>
            <a:r>
              <a:rPr lang="en-US" sz="4800" spc="-4" dirty="0">
                <a:ea typeface="ＭＳ Ｐゴシック"/>
              </a:rPr>
              <a:t> в </a:t>
            </a:r>
            <a:r>
              <a:rPr lang="en-US" sz="4800" spc="-4" dirty="0" err="1">
                <a:ea typeface="ＭＳ Ｐゴシック"/>
              </a:rPr>
              <a:t>классе</a:t>
            </a:r>
            <a:r>
              <a:rPr lang="en-US" sz="4800" spc="-4" dirty="0">
                <a:ea typeface="ＭＳ Ｐゴシック"/>
              </a:rPr>
              <a:t>.</a:t>
            </a:r>
            <a:endParaRPr lang="ru-RU" sz="4800" spc="-4" dirty="0"/>
          </a:p>
          <a:p>
            <a:pPr rtl="0">
              <a:lnSpc>
                <a:spcPct val="85000"/>
              </a:lnSpc>
              <a:spcBef>
                <a:spcPct val="30000"/>
              </a:spcBef>
              <a:buFont typeface="Arial" panose="020B0604020202020204" pitchFamily="34" charset="0"/>
              <a:buChar char="•"/>
            </a:pPr>
            <a:endParaRPr lang="ru-RU" sz="4800" dirty="0"/>
          </a:p>
          <a:p>
            <a:pPr marL="0" indent="0">
              <a:lnSpc>
                <a:spcPct val="85000"/>
              </a:lnSpc>
              <a:spcBef>
                <a:spcPct val="30000"/>
              </a:spcBef>
              <a:buNone/>
            </a:pPr>
            <a:r>
              <a:rPr lang="ru-RU" sz="4800" dirty="0"/>
              <a:t>Тема  </a:t>
            </a:r>
            <a:r>
              <a:rPr lang="ru-RU" sz="4800" dirty="0"/>
              <a:t>12.1</a:t>
            </a:r>
          </a:p>
          <a:p>
            <a:pPr lvl="1">
              <a:lnSpc>
                <a:spcPct val="85000"/>
              </a:lnSpc>
              <a:spcBef>
                <a:spcPct val="30000"/>
              </a:spcBef>
            </a:pPr>
            <a:r>
              <a:rPr lang="ru-RU" sz="4800" dirty="0"/>
              <a:t>Спросите студентов или проведите обсуждение в классе</a:t>
            </a:r>
          </a:p>
          <a:p>
            <a:pPr lvl="1">
              <a:lnSpc>
                <a:spcPct val="85000"/>
              </a:lnSpc>
              <a:spcBef>
                <a:spcPct val="30000"/>
              </a:spcBef>
            </a:pPr>
            <a:r>
              <a:rPr lang="ru-RU" sz="4800" dirty="0"/>
              <a:t>Объясните различия между WPAN, WLAN, WMAN и WWAN.</a:t>
            </a:r>
          </a:p>
          <a:p>
            <a:pPr lvl="1">
              <a:lnSpc>
                <a:spcPct val="85000"/>
              </a:lnSpc>
              <a:spcBef>
                <a:spcPct val="30000"/>
              </a:spcBef>
            </a:pPr>
            <a:r>
              <a:rPr lang="ru-RU" sz="4800" dirty="0"/>
              <a:t>Как вы думаете, почему существует так много стандартов 802.11?</a:t>
            </a:r>
          </a:p>
          <a:p>
            <a:pPr marL="0" indent="0">
              <a:lnSpc>
                <a:spcPct val="85000"/>
              </a:lnSpc>
              <a:spcBef>
                <a:spcPct val="30000"/>
              </a:spcBef>
              <a:buNone/>
            </a:pPr>
            <a:r>
              <a:rPr lang="ru-RU" sz="4800" dirty="0"/>
              <a:t>Тема </a:t>
            </a:r>
            <a:r>
              <a:rPr lang="ru-RU" sz="4800" dirty="0"/>
              <a:t>12.2</a:t>
            </a:r>
          </a:p>
          <a:p>
            <a:pPr lvl="1">
              <a:lnSpc>
                <a:spcPct val="85000"/>
              </a:lnSpc>
              <a:spcBef>
                <a:spcPct val="30000"/>
              </a:spcBef>
            </a:pPr>
            <a:r>
              <a:rPr lang="ru-RU" sz="4800" dirty="0"/>
              <a:t>Спросите студентов или проведите обсуждение в классе</a:t>
            </a:r>
          </a:p>
          <a:p>
            <a:pPr lvl="1">
              <a:lnSpc>
                <a:spcPct val="85000"/>
              </a:lnSpc>
              <a:spcBef>
                <a:spcPct val="30000"/>
              </a:spcBef>
            </a:pPr>
            <a:r>
              <a:rPr lang="ru-RU" sz="4800" dirty="0"/>
              <a:t>Когда целесообразно использовать автономную точку доступа и точку доступа на основе контроллера?</a:t>
            </a:r>
          </a:p>
          <a:p>
            <a:pPr lvl="1">
              <a:lnSpc>
                <a:spcPct val="85000"/>
              </a:lnSpc>
              <a:spcBef>
                <a:spcPct val="30000"/>
              </a:spcBef>
            </a:pPr>
            <a:r>
              <a:rPr lang="ru-RU" sz="4800" dirty="0"/>
              <a:t>Обсудите ситуацию, когда необходим беспроводной USB-адаптер.</a:t>
            </a:r>
            <a:endParaRPr lang="en-US" sz="4400" dirty="0"/>
          </a:p>
          <a:p>
            <a:pPr lvl="1">
              <a:lnSpc>
                <a:spcPct val="85000"/>
              </a:lnSpc>
              <a:spcBef>
                <a:spcPct val="30000"/>
              </a:spcBef>
            </a:pPr>
            <a:endParaRPr lang="en-US" sz="4400" dirty="0"/>
          </a:p>
          <a:p>
            <a:pPr lvl="1">
              <a:lnSpc>
                <a:spcPct val="85000"/>
              </a:lnSpc>
              <a:spcBef>
                <a:spcPct val="30000"/>
              </a:spcBef>
            </a:pPr>
            <a:endParaRPr lang="en-US" sz="4400" dirty="0"/>
          </a:p>
          <a:p>
            <a:pPr lvl="1">
              <a:lnSpc>
                <a:spcPct val="85000"/>
              </a:lnSpc>
              <a:spcBef>
                <a:spcPct val="30000"/>
              </a:spcBef>
            </a:pPr>
            <a:endParaRPr lang="en-US" sz="4400" dirty="0"/>
          </a:p>
          <a:p>
            <a:pPr eaLnBrk="1" hangingPunct="1">
              <a:lnSpc>
                <a:spcPct val="85000"/>
              </a:lnSpc>
              <a:spcBef>
                <a:spcPct val="30000"/>
              </a:spcBef>
            </a:pPr>
            <a:endParaRPr lang="en-US" sz="4800" dirty="0"/>
          </a:p>
          <a:p>
            <a:pPr marL="2520952" lvl="2" indent="-857252">
              <a:buFont typeface="Arial" panose="020B0604020202020204" pitchFamily="34" charset="0"/>
              <a:buChar char="•"/>
            </a:pPr>
            <a:endParaRPr lang="en-US" sz="4200" dirty="0"/>
          </a:p>
          <a:p>
            <a:pPr marL="2520952" lvl="2" indent="-857252">
              <a:buFont typeface="Arial" panose="020B0604020202020204" pitchFamily="34" charset="0"/>
              <a:buChar char="•"/>
            </a:pPr>
            <a:endParaRPr lang="en-US" dirty="0"/>
          </a:p>
          <a:p>
            <a:pPr eaLnBrk="1" hangingPunct="1">
              <a:lnSpc>
                <a:spcPct val="85000"/>
              </a:lnSpc>
              <a:spcBef>
                <a:spcPct val="30000"/>
              </a:spcBef>
            </a:pPr>
            <a:endParaRPr lang="en-US" sz="4800" b="1" dirty="0">
              <a:solidFill>
                <a:srgbClr val="FF0000"/>
              </a:solidFill>
            </a:endParaRPr>
          </a:p>
          <a:p>
            <a:pPr eaLnBrk="1" hangingPunct="1">
              <a:lnSpc>
                <a:spcPct val="85000"/>
              </a:lnSpc>
              <a:spcBef>
                <a:spcPct val="30000"/>
              </a:spcBef>
            </a:pPr>
            <a:endParaRPr lang="en-US" sz="4800"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 dirty="0" err="1">
                <a:solidFill>
                  <a:srgbClr val="367187"/>
                </a:solidFill>
                <a:ea typeface="ＭＳ Ｐゴシック"/>
              </a:rPr>
              <a:t>Моудль</a:t>
            </a:r>
            <a:r>
              <a:rPr lang="en-US" spc="-4" dirty="0">
                <a:solidFill>
                  <a:srgbClr val="367187"/>
                </a:solidFill>
                <a:ea typeface="ＭＳ Ｐゴシック"/>
              </a:rPr>
              <a:t> 1</a:t>
            </a:r>
            <a:r>
              <a:rPr lang="ru-RU" spc="-4" dirty="0">
                <a:solidFill>
                  <a:srgbClr val="367187"/>
                </a:solidFill>
                <a:ea typeface="ＭＳ Ｐゴシック"/>
              </a:rPr>
              <a:t>2</a:t>
            </a:r>
            <a:r>
              <a:rPr lang="en-US" spc="-4" dirty="0">
                <a:solidFill>
                  <a:srgbClr val="367187"/>
                </a:solidFill>
                <a:ea typeface="ＭＳ Ｐゴシック"/>
              </a:rPr>
              <a:t>: </a:t>
            </a:r>
            <a:r>
              <a:rPr lang="en-US" spc="-4" dirty="0" err="1">
                <a:solidFill>
                  <a:srgbClr val="367187"/>
                </a:solidFill>
                <a:ea typeface="ＭＳ Ｐゴシック"/>
              </a:rPr>
              <a:t>Рекомендации</a:t>
            </a:r>
            <a:r>
              <a:rPr lang="ru-RU" spc="-4" dirty="0">
                <a:solidFill>
                  <a:srgbClr val="367187"/>
                </a:solidFill>
                <a:ea typeface="ＭＳ Ｐゴシック"/>
              </a:rPr>
              <a:t> (продолжение)</a:t>
            </a:r>
            <a:endParaRPr lang="ru-RU" dirty="0"/>
          </a:p>
        </p:txBody>
      </p:sp>
      <p:sp>
        <p:nvSpPr>
          <p:cNvPr id="11266" name="Rectangle 34"/>
          <p:cNvSpPr>
            <a:spLocks noGrp="1" noChangeArrowheads="1"/>
          </p:cNvSpPr>
          <p:nvPr>
            <p:ph idx="1"/>
          </p:nvPr>
        </p:nvSpPr>
        <p:spPr>
          <a:xfrm>
            <a:off x="581428" y="3787154"/>
            <a:ext cx="35413144" cy="13112316"/>
          </a:xfrm>
        </p:spPr>
        <p:txBody>
          <a:bodyPr/>
          <a:lstStyle/>
          <a:p>
            <a:pPr marL="0" indent="0">
              <a:lnSpc>
                <a:spcPct val="85000"/>
              </a:lnSpc>
              <a:spcBef>
                <a:spcPct val="30000"/>
              </a:spcBef>
              <a:buNone/>
            </a:pPr>
            <a:r>
              <a:rPr lang="ru-RU" sz="5600" dirty="0"/>
              <a:t> </a:t>
            </a:r>
            <a:r>
              <a:rPr lang="ru-RU" sz="6400" dirty="0"/>
              <a:t>Тема </a:t>
            </a:r>
            <a:r>
              <a:rPr lang="ru-RU" sz="6400" dirty="0"/>
              <a:t>12.3</a:t>
            </a:r>
          </a:p>
          <a:p>
            <a:pPr lvl="1">
              <a:lnSpc>
                <a:spcPct val="85000"/>
              </a:lnSpc>
              <a:spcBef>
                <a:spcPct val="30000"/>
              </a:spcBef>
            </a:pPr>
            <a:r>
              <a:rPr lang="ru-RU" sz="6400" dirty="0"/>
              <a:t>Спросите студентов или проведите обсуждение в классе</a:t>
            </a:r>
          </a:p>
          <a:p>
            <a:pPr lvl="1">
              <a:lnSpc>
                <a:spcPct val="85000"/>
              </a:lnSpc>
              <a:spcBef>
                <a:spcPct val="30000"/>
              </a:spcBef>
            </a:pPr>
            <a:r>
              <a:rPr lang="ru-RU" sz="6400" dirty="0"/>
              <a:t>Когда будут подходить специальные режимы и режимы инфраструктуры?</a:t>
            </a:r>
          </a:p>
          <a:p>
            <a:pPr lvl="1">
              <a:lnSpc>
                <a:spcPct val="85000"/>
              </a:lnSpc>
              <a:spcBef>
                <a:spcPct val="30000"/>
              </a:spcBef>
            </a:pPr>
            <a:r>
              <a:rPr lang="ru-RU" sz="6400" dirty="0"/>
              <a:t>В чем разница между BSS и ESS?</a:t>
            </a:r>
          </a:p>
          <a:p>
            <a:pPr lvl="1">
              <a:lnSpc>
                <a:spcPct val="85000"/>
              </a:lnSpc>
              <a:spcBef>
                <a:spcPct val="30000"/>
              </a:spcBef>
            </a:pPr>
            <a:r>
              <a:rPr lang="ru-RU" sz="6400" dirty="0"/>
              <a:t>Обсудите параметры, которые согласованы между AP и беспроводным клиентом для успешной ассоциации. Если возможно, перечислите их на доске.</a:t>
            </a:r>
          </a:p>
          <a:p>
            <a:pPr marL="0" indent="0">
              <a:lnSpc>
                <a:spcPct val="85000"/>
              </a:lnSpc>
              <a:spcBef>
                <a:spcPct val="30000"/>
              </a:spcBef>
              <a:buNone/>
            </a:pPr>
            <a:r>
              <a:rPr lang="ru-RU" sz="6400" dirty="0"/>
              <a:t>Тема </a:t>
            </a:r>
            <a:r>
              <a:rPr lang="ru-RU" sz="6400" dirty="0"/>
              <a:t>12.4</a:t>
            </a:r>
          </a:p>
          <a:p>
            <a:pPr lvl="1">
              <a:lnSpc>
                <a:spcPct val="85000"/>
              </a:lnSpc>
              <a:spcBef>
                <a:spcPct val="30000"/>
              </a:spcBef>
            </a:pPr>
            <a:r>
              <a:rPr lang="ru-RU" sz="6400" dirty="0"/>
              <a:t>Спросите студентов или проведите обсуждение в классе</a:t>
            </a:r>
          </a:p>
          <a:p>
            <a:pPr lvl="1">
              <a:lnSpc>
                <a:spcPct val="85000"/>
              </a:lnSpc>
              <a:spcBef>
                <a:spcPct val="30000"/>
              </a:spcBef>
            </a:pPr>
            <a:r>
              <a:rPr lang="ru-RU" sz="6400" dirty="0"/>
              <a:t>Почему организация использует CAPWAP?</a:t>
            </a:r>
          </a:p>
          <a:p>
            <a:pPr lvl="1">
              <a:lnSpc>
                <a:spcPct val="85000"/>
              </a:lnSpc>
              <a:spcBef>
                <a:spcPct val="30000"/>
              </a:spcBef>
            </a:pPr>
            <a:r>
              <a:rPr lang="ru-RU" sz="6400" dirty="0"/>
              <a:t>Какие возможности предоставляет </a:t>
            </a:r>
            <a:r>
              <a:rPr lang="ru-RU" sz="6400" dirty="0" err="1"/>
              <a:t>FlexConnect</a:t>
            </a:r>
            <a:r>
              <a:rPr lang="ru-RU" sz="6400" dirty="0"/>
              <a:t>?</a:t>
            </a:r>
            <a:endParaRPr lang="en-US" dirty="0"/>
          </a:p>
          <a:p>
            <a:pPr lvl="1">
              <a:lnSpc>
                <a:spcPct val="85000"/>
              </a:lnSpc>
              <a:spcBef>
                <a:spcPct val="30000"/>
              </a:spcBef>
            </a:pPr>
            <a:endParaRPr lang="en-US" sz="4800" dirty="0"/>
          </a:p>
          <a:p>
            <a:pPr eaLnBrk="1" hangingPunct="1">
              <a:lnSpc>
                <a:spcPct val="85000"/>
              </a:lnSpc>
              <a:spcBef>
                <a:spcPct val="30000"/>
              </a:spcBef>
            </a:pPr>
            <a:endParaRPr lang="en-US" sz="5600" dirty="0"/>
          </a:p>
          <a:p>
            <a:pPr lvl="1">
              <a:lnSpc>
                <a:spcPct val="85000"/>
              </a:lnSpc>
              <a:spcBef>
                <a:spcPct val="30000"/>
              </a:spcBef>
            </a:pPr>
            <a:endParaRPr lang="en-US" sz="4800" dirty="0"/>
          </a:p>
          <a:p>
            <a:pPr lvl="1">
              <a:lnSpc>
                <a:spcPct val="85000"/>
              </a:lnSpc>
              <a:spcBef>
                <a:spcPct val="30000"/>
              </a:spcBef>
            </a:pPr>
            <a:endParaRPr lang="en-US" sz="4800" dirty="0"/>
          </a:p>
          <a:p>
            <a:pPr lvl="1">
              <a:lnSpc>
                <a:spcPct val="85000"/>
              </a:lnSpc>
              <a:spcBef>
                <a:spcPct val="30000"/>
              </a:spcBef>
            </a:pPr>
            <a:endParaRPr lang="en-US" sz="4800" dirty="0"/>
          </a:p>
          <a:p>
            <a:pPr eaLnBrk="1" hangingPunct="1">
              <a:lnSpc>
                <a:spcPct val="85000"/>
              </a:lnSpc>
              <a:spcBef>
                <a:spcPct val="30000"/>
              </a:spcBef>
            </a:pPr>
            <a:endParaRPr lang="en-US" sz="5600" dirty="0"/>
          </a:p>
          <a:p>
            <a:pPr marL="2520952" lvl="2" indent="-857252">
              <a:buFont typeface="Arial" panose="020B0604020202020204" pitchFamily="34" charset="0"/>
              <a:buChar char="•"/>
            </a:pPr>
            <a:endParaRPr lang="en-US" sz="4400" dirty="0"/>
          </a:p>
          <a:p>
            <a:pPr marL="2520952" lvl="2" indent="-857252">
              <a:buFont typeface="Arial" panose="020B0604020202020204" pitchFamily="34" charset="0"/>
              <a:buChar char="•"/>
            </a:pPr>
            <a:endParaRPr lang="en-US" sz="5600" dirty="0"/>
          </a:p>
          <a:p>
            <a:pPr eaLnBrk="1" hangingPunct="1">
              <a:lnSpc>
                <a:spcPct val="85000"/>
              </a:lnSpc>
              <a:spcBef>
                <a:spcPct val="30000"/>
              </a:spcBef>
            </a:pPr>
            <a:endParaRPr lang="en-US" sz="5600" b="1" dirty="0">
              <a:solidFill>
                <a:srgbClr val="FF0000"/>
              </a:solidFill>
            </a:endParaRPr>
          </a:p>
          <a:p>
            <a:pPr eaLnBrk="1" hangingPunct="1">
              <a:lnSpc>
                <a:spcPct val="85000"/>
              </a:lnSpc>
              <a:spcBef>
                <a:spcPct val="30000"/>
              </a:spcBef>
            </a:pPr>
            <a:endParaRPr lang="en-US" sz="56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11070</TotalTime>
  <Words>5501</Words>
  <Application>Microsoft Office PowerPoint</Application>
  <PresentationFormat>Произвольный</PresentationFormat>
  <Paragraphs>860</Paragraphs>
  <Slides>67</Slides>
  <Notes>65</Notes>
  <HiddenSlides>11</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67</vt:i4>
      </vt:variant>
    </vt:vector>
  </HeadingPairs>
  <TitlesOfParts>
    <vt:vector size="75" baseType="lpstr">
      <vt:lpstr>ＭＳ Ｐゴシック</vt:lpstr>
      <vt:lpstr>Arial</vt:lpstr>
      <vt:lpstr>Calibri</vt:lpstr>
      <vt:lpstr>CiscoSans</vt:lpstr>
      <vt:lpstr>CiscoSans ExtraLight</vt:lpstr>
      <vt:lpstr>CiscoSans Thin</vt:lpstr>
      <vt:lpstr>Wingdings</vt:lpstr>
      <vt:lpstr>Default Theme</vt:lpstr>
      <vt:lpstr>Модуль 12 : Основные понятия WLAN</vt:lpstr>
      <vt:lpstr>Материалы для инструктора– Модуль 12 Руководство по планированию</vt:lpstr>
      <vt:lpstr>Презентация PowerPoint</vt:lpstr>
      <vt:lpstr>Презентация PowerPoint</vt:lpstr>
      <vt:lpstr>Презентация PowerPoint</vt:lpstr>
      <vt:lpstr>Модуль 12: Задания</vt:lpstr>
      <vt:lpstr>Модуль 12: Задания (продолжение)</vt:lpstr>
      <vt:lpstr>Моудль 12: Рекомендации</vt:lpstr>
      <vt:lpstr>Моудль 12: Рекомендации (продолжение)</vt:lpstr>
      <vt:lpstr>Моудль 12: Рекомендации (продолжение)</vt:lpstr>
      <vt:lpstr>Моудль 12: Рекомендации (продолжение)</vt:lpstr>
      <vt:lpstr>Модуль 12 : Основные понятия WLAN</vt:lpstr>
      <vt:lpstr>Задачи модуля</vt:lpstr>
      <vt:lpstr>12.1 Введение в технологии беспроводной связи</vt:lpstr>
      <vt:lpstr>Введение в технологии беспроводной связи  Преимущества беспроводной связи</vt:lpstr>
      <vt:lpstr>Введение в технологии беспроводной связи  Преимущества беспроводной связи</vt:lpstr>
      <vt:lpstr>Введение в технологии беспроводной связи  Технологии беспроводной связи</vt:lpstr>
      <vt:lpstr>Введение в технологии беспроводной связи  Технологии беспроводной связи (продолжение)</vt:lpstr>
      <vt:lpstr>Введение в технологии беспроводной связи  Стандарты 802.11 </vt:lpstr>
      <vt:lpstr>Введение в технологии беспроводной связи  Радиочастоты</vt:lpstr>
      <vt:lpstr>Введение в технологии беспроводной связи  Организации по беспроводным стандартам</vt:lpstr>
      <vt:lpstr>12.2 – Компоненты WLAN</vt:lpstr>
      <vt:lpstr>Компоненты WLAN Видео – Компоненты WLAN</vt:lpstr>
      <vt:lpstr>Компоненты WLAN  Беспроводные сетевые карты</vt:lpstr>
      <vt:lpstr>Компоненты WLAN  Беспроводной домашний маршрутизатор</vt:lpstr>
      <vt:lpstr>Компоненты WLAN  Беспроводые точки доступа</vt:lpstr>
      <vt:lpstr>Компоненты WLAN  Категории точек доступа</vt:lpstr>
      <vt:lpstr>Компоненты WLAN  Беспровоные антенны</vt:lpstr>
      <vt:lpstr>12.3 – Принципы работы беспроводной локальной сети</vt:lpstr>
      <vt:lpstr>Принципы работы беспроводной локальной сети  Видео – Принципы работы беспроводной локальной сети</vt:lpstr>
      <vt:lpstr>Принципы работы беспроводной локальной сети  802.11 Wireless Topology Modes</vt:lpstr>
      <vt:lpstr>Принципы работы беспроводной локальной сети  BSS и ESS</vt:lpstr>
      <vt:lpstr>Принципы работы беспроводной локальной сети  Стурктура кадра 802.11</vt:lpstr>
      <vt:lpstr>Принципы работы беспроводной локальной сети CSMA/CA</vt:lpstr>
      <vt:lpstr>Принципы работы беспроводной локальной сети  Ассоциация беспроводных клиентов и точек доступа (Продолжение)</vt:lpstr>
      <vt:lpstr>Принципы работы беспроводной локальной сети  Ассоциация беспроводных клиентов и точек доступа (Продолжение)</vt:lpstr>
      <vt:lpstr>Принципы работы беспроводной локальной сети  Пассивный и активный режим обнаружения</vt:lpstr>
      <vt:lpstr>12.4 - Принципы работы CAPWAP</vt:lpstr>
      <vt:lpstr>Принципы работы CAPWAP  Видео – CAPWAP</vt:lpstr>
      <vt:lpstr>Принципы работы CAPWAP  Введение в CAPWAP</vt:lpstr>
      <vt:lpstr>Принципы работы CAPWAP  Split MAC Architecture</vt:lpstr>
      <vt:lpstr>Принципы работы CAPWAP  Шифрование DTLS</vt:lpstr>
      <vt:lpstr>Принципы работы CAPWAP  Точки доступа Flex Connect </vt:lpstr>
      <vt:lpstr>12.5 Управление каналами</vt:lpstr>
      <vt:lpstr>Управление каналами  Частотное насыщение канала</vt:lpstr>
      <vt:lpstr>Управление каналами  Выбор канала (продолжение)</vt:lpstr>
      <vt:lpstr>Управление каналами  Выбор канала (продолжение)</vt:lpstr>
      <vt:lpstr>Управление каналами Планирование развертывания беспроводной сети</vt:lpstr>
      <vt:lpstr>12.6 - Угрозы для беспроводных локальных сетей</vt:lpstr>
      <vt:lpstr>Угрозы для беспроводных локальных сетей  Видео - Угрозы безопасности WLAN</vt:lpstr>
      <vt:lpstr>Угрозы для беспроводных локальных сетей  Обзор безопасности беспроводной сети</vt:lpstr>
      <vt:lpstr>Угрозы для беспроводных локальных сетей  DoS атаки</vt:lpstr>
      <vt:lpstr>Угрозы для беспроводных локальных сетей  Вредоносные точки доступа </vt:lpstr>
      <vt:lpstr>Угрозы для беспроводных локальных сетей  Атака через посредника</vt:lpstr>
      <vt:lpstr>12.7 – Безопасность WLAN.</vt:lpstr>
      <vt:lpstr>Безопасность WLAN.  Видео – Безопасность WLAN.</vt:lpstr>
      <vt:lpstr>Безопасность WLAN. Сокрытие SSID и фильтрация MAC-адресов</vt:lpstr>
      <vt:lpstr>Безопасность WLAN. Методы аутентификации с общим ключом</vt:lpstr>
      <vt:lpstr>Безопасность WLAN. Методы аутентификации с общим ключом</vt:lpstr>
      <vt:lpstr>Безопасность WLAN.  Аутентификация домашнего пользователя</vt:lpstr>
      <vt:lpstr>Безопасность WLAN.  Методы шифрования</vt:lpstr>
      <vt:lpstr>Безопасность WLAN.  Аутентификация на предприятии</vt:lpstr>
      <vt:lpstr>Безопасность WLAN. WPA 3</vt:lpstr>
      <vt:lpstr>12.8 Практика и контрольная работа модуля</vt:lpstr>
      <vt:lpstr>Практика и контрольная работа модуля   Что я изучил в этом модуле?</vt:lpstr>
      <vt:lpstr>Модуль 12: Основные понятия WLAN Новые термины и команды</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Учетная запись Майкрософт</cp:lastModifiedBy>
  <cp:revision>342</cp:revision>
  <dcterms:created xsi:type="dcterms:W3CDTF">2019-10-18T06:21:22Z</dcterms:created>
  <dcterms:modified xsi:type="dcterms:W3CDTF">2022-12-19T18:28:00Z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