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9.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0.xml" ContentType="application/vnd.openxmlformats-officedocument.presentationml.tags+xml"/>
  <Override PartName="/ppt/notesSlides/notesSlide40.xml" ContentType="application/vnd.openxmlformats-officedocument.presentationml.notesSlide+xml"/>
  <Override PartName="/ppt/tags/tag11.xml" ContentType="application/vnd.openxmlformats-officedocument.presentationml.tags+xml"/>
  <Override PartName="/ppt/notesSlides/notesSlide41.xml" ContentType="application/vnd.openxmlformats-officedocument.presentationml.notesSlide+xml"/>
  <Override PartName="/ppt/tags/tag12.xml" ContentType="application/vnd.openxmlformats-officedocument.presentationml.tags+xml"/>
  <Override PartName="/ppt/notesSlides/notesSlide42.xml" ContentType="application/vnd.openxmlformats-officedocument.presentationml.notesSlide+xml"/>
  <Override PartName="/ppt/tags/tag13.xml" ContentType="application/vnd.openxmlformats-officedocument.presentationml.tags+xml"/>
  <Override PartName="/ppt/notesSlides/notesSlide43.xml" ContentType="application/vnd.openxmlformats-officedocument.presentationml.notesSlide+xml"/>
  <Override PartName="/ppt/tags/tag14.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6"/>
  </p:notesMasterIdLst>
  <p:sldIdLst>
    <p:sldId id="876" r:id="rId2"/>
    <p:sldId id="860" r:id="rId3"/>
    <p:sldId id="759" r:id="rId4"/>
    <p:sldId id="1108" r:id="rId5"/>
    <p:sldId id="1271" r:id="rId6"/>
    <p:sldId id="1272" r:id="rId7"/>
    <p:sldId id="1273" r:id="rId8"/>
    <p:sldId id="1274" r:id="rId9"/>
    <p:sldId id="1275" r:id="rId10"/>
    <p:sldId id="1276" r:id="rId11"/>
    <p:sldId id="1056" r:id="rId12"/>
    <p:sldId id="1187" r:id="rId13"/>
    <p:sldId id="1277" r:id="rId14"/>
    <p:sldId id="1278" r:id="rId15"/>
    <p:sldId id="1279" r:id="rId16"/>
    <p:sldId id="1280" r:id="rId17"/>
    <p:sldId id="1281" r:id="rId18"/>
    <p:sldId id="1282" r:id="rId19"/>
    <p:sldId id="1283" r:id="rId20"/>
    <p:sldId id="1103" r:id="rId21"/>
    <p:sldId id="1189" r:id="rId22"/>
    <p:sldId id="1284" r:id="rId23"/>
    <p:sldId id="1285" r:id="rId24"/>
    <p:sldId id="1286" r:id="rId25"/>
    <p:sldId id="1287" r:id="rId26"/>
    <p:sldId id="1104" r:id="rId27"/>
    <p:sldId id="1194" r:id="rId28"/>
    <p:sldId id="1288" r:id="rId29"/>
    <p:sldId id="1289" r:id="rId30"/>
    <p:sldId id="1269" r:id="rId31"/>
    <p:sldId id="1264" r:id="rId32"/>
    <p:sldId id="1290" r:id="rId33"/>
    <p:sldId id="1291" r:id="rId34"/>
    <p:sldId id="1292" r:id="rId35"/>
    <p:sldId id="1293" r:id="rId36"/>
    <p:sldId id="1294" r:id="rId37"/>
    <p:sldId id="957" r:id="rId38"/>
    <p:sldId id="1205" r:id="rId39"/>
    <p:sldId id="1270" r:id="rId40"/>
    <p:sldId id="1138" r:id="rId41"/>
    <p:sldId id="1295" r:id="rId42"/>
    <p:sldId id="1296" r:id="rId43"/>
    <p:sldId id="874" r:id="rId44"/>
    <p:sldId id="291" r:id="rId45"/>
  </p:sldIdLst>
  <p:sldSz cx="36576000" cy="20574000"/>
  <p:notesSz cx="6858000" cy="9144000"/>
  <p:custDataLst>
    <p:tags r:id="rId47"/>
  </p:custDataLst>
  <p:defaultTextStyle>
    <a:defPPr>
      <a:defRPr lang="en-US"/>
    </a:defPPr>
    <a:lvl1pPr algn="l" defTabSz="1828800" rtl="0" fontAlgn="base">
      <a:spcBef>
        <a:spcPct val="0"/>
      </a:spcBef>
      <a:spcAft>
        <a:spcPct val="0"/>
      </a:spcAft>
      <a:defRPr kern="1200">
        <a:solidFill>
          <a:schemeClr val="tx1"/>
        </a:solidFill>
        <a:latin typeface="Arial" charset="0"/>
        <a:ea typeface="ＭＳ Ｐゴシック" pitchFamily="34" charset="-128"/>
        <a:cs typeface="+mn-cs"/>
      </a:defRPr>
    </a:lvl1pPr>
    <a:lvl2pPr marL="1828800" algn="l" defTabSz="1828800" rtl="0" fontAlgn="base">
      <a:spcBef>
        <a:spcPct val="0"/>
      </a:spcBef>
      <a:spcAft>
        <a:spcPct val="0"/>
      </a:spcAft>
      <a:defRPr kern="1200">
        <a:solidFill>
          <a:schemeClr val="tx1"/>
        </a:solidFill>
        <a:latin typeface="Arial" charset="0"/>
        <a:ea typeface="ＭＳ Ｐゴシック" pitchFamily="34" charset="-128"/>
        <a:cs typeface="+mn-cs"/>
      </a:defRPr>
    </a:lvl2pPr>
    <a:lvl3pPr marL="3657600" algn="l" defTabSz="1828800" rtl="0" fontAlgn="base">
      <a:spcBef>
        <a:spcPct val="0"/>
      </a:spcBef>
      <a:spcAft>
        <a:spcPct val="0"/>
      </a:spcAft>
      <a:defRPr kern="1200">
        <a:solidFill>
          <a:schemeClr val="tx1"/>
        </a:solidFill>
        <a:latin typeface="Arial" charset="0"/>
        <a:ea typeface="ＭＳ Ｐゴシック" pitchFamily="34" charset="-128"/>
        <a:cs typeface="+mn-cs"/>
      </a:defRPr>
    </a:lvl3pPr>
    <a:lvl4pPr marL="5486400" algn="l" defTabSz="1828800" rtl="0" fontAlgn="base">
      <a:spcBef>
        <a:spcPct val="0"/>
      </a:spcBef>
      <a:spcAft>
        <a:spcPct val="0"/>
      </a:spcAft>
      <a:defRPr kern="1200">
        <a:solidFill>
          <a:schemeClr val="tx1"/>
        </a:solidFill>
        <a:latin typeface="Arial" charset="0"/>
        <a:ea typeface="ＭＳ Ｐゴシック" pitchFamily="34" charset="-128"/>
        <a:cs typeface="+mn-cs"/>
      </a:defRPr>
    </a:lvl4pPr>
    <a:lvl5pPr marL="7315200" algn="l" defTabSz="1828800" rtl="0" fontAlgn="base">
      <a:spcBef>
        <a:spcPct val="0"/>
      </a:spcBef>
      <a:spcAft>
        <a:spcPct val="0"/>
      </a:spcAft>
      <a:defRPr kern="1200">
        <a:solidFill>
          <a:schemeClr val="tx1"/>
        </a:solidFill>
        <a:latin typeface="Arial" charset="0"/>
        <a:ea typeface="ＭＳ Ｐゴシック" pitchFamily="34" charset="-128"/>
        <a:cs typeface="+mn-cs"/>
      </a:defRPr>
    </a:lvl5pPr>
    <a:lvl6pPr marL="9144000" algn="l" defTabSz="3657600" rtl="0" eaLnBrk="1" latinLnBrk="0" hangingPunct="1">
      <a:defRPr kern="1200">
        <a:solidFill>
          <a:schemeClr val="tx1"/>
        </a:solidFill>
        <a:latin typeface="Arial" charset="0"/>
        <a:ea typeface="ＭＳ Ｐゴシック" pitchFamily="34" charset="-128"/>
        <a:cs typeface="+mn-cs"/>
      </a:defRPr>
    </a:lvl6pPr>
    <a:lvl7pPr marL="10972800" algn="l" defTabSz="3657600" rtl="0" eaLnBrk="1" latinLnBrk="0" hangingPunct="1">
      <a:defRPr kern="1200">
        <a:solidFill>
          <a:schemeClr val="tx1"/>
        </a:solidFill>
        <a:latin typeface="Arial" charset="0"/>
        <a:ea typeface="ＭＳ Ｐゴシック" pitchFamily="34" charset="-128"/>
        <a:cs typeface="+mn-cs"/>
      </a:defRPr>
    </a:lvl7pPr>
    <a:lvl8pPr marL="12801600" algn="l" defTabSz="3657600" rtl="0" eaLnBrk="1" latinLnBrk="0" hangingPunct="1">
      <a:defRPr kern="1200">
        <a:solidFill>
          <a:schemeClr val="tx1"/>
        </a:solidFill>
        <a:latin typeface="Arial" charset="0"/>
        <a:ea typeface="ＭＳ Ｐゴシック" pitchFamily="34" charset="-128"/>
        <a:cs typeface="+mn-cs"/>
      </a:defRPr>
    </a:lvl8pPr>
    <a:lvl9pPr marL="14630400" algn="l" defTabSz="36576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480" userDrawn="1">
          <p15:clr>
            <a:srgbClr val="A4A3A4"/>
          </p15:clr>
        </p15:guide>
        <p15:guide id="2" pos="11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1"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James Riedmueller" initials="JR" lastIdx="4" clrIdx="5">
    <p:extLst>
      <p:ext uri="{19B8F6BF-5375-455C-9EA6-DF929625EA0E}">
        <p15:presenceInfo xmlns:p15="http://schemas.microsoft.com/office/powerpoint/2012/main" userId="S::james.riedmueller@janusresearch.com::b99d3b23-48e9-4972-b41f-686df6a8cf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88" autoAdjust="0"/>
    <p:restoredTop sz="86275" autoAdjust="0"/>
  </p:normalViewPr>
  <p:slideViewPr>
    <p:cSldViewPr snapToGrid="0" showGuides="1">
      <p:cViewPr varScale="1">
        <p:scale>
          <a:sx n="23" d="100"/>
          <a:sy n="23" d="100"/>
        </p:scale>
        <p:origin x="42" y="486"/>
      </p:cViewPr>
      <p:guideLst>
        <p:guide orient="horz" pos="6480"/>
        <p:guide pos="1180"/>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12/19/2022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1828800" rtl="0" eaLnBrk="1" latinLnBrk="0" hangingPunct="1">
      <a:defRPr sz="4800" kern="1200">
        <a:solidFill>
          <a:schemeClr val="tx1"/>
        </a:solidFill>
        <a:latin typeface="+mn-lt"/>
        <a:ea typeface="+mn-ea"/>
        <a:cs typeface="+mn-cs"/>
      </a:defRPr>
    </a:lvl1pPr>
    <a:lvl2pPr marL="1828800" algn="l" defTabSz="1828800" rtl="0" eaLnBrk="1" latinLnBrk="0" hangingPunct="1">
      <a:defRPr sz="4800" kern="1200">
        <a:solidFill>
          <a:schemeClr val="tx1"/>
        </a:solidFill>
        <a:latin typeface="+mn-lt"/>
        <a:ea typeface="+mn-ea"/>
        <a:cs typeface="+mn-cs"/>
      </a:defRPr>
    </a:lvl2pPr>
    <a:lvl3pPr marL="3657600" algn="l" defTabSz="1828800" rtl="0" eaLnBrk="1" latinLnBrk="0" hangingPunct="1">
      <a:defRPr sz="4800" kern="1200">
        <a:solidFill>
          <a:schemeClr val="tx1"/>
        </a:solidFill>
        <a:latin typeface="+mn-lt"/>
        <a:ea typeface="+mn-ea"/>
        <a:cs typeface="+mn-cs"/>
      </a:defRPr>
    </a:lvl3pPr>
    <a:lvl4pPr marL="5486400" algn="l" defTabSz="1828800" rtl="0" eaLnBrk="1" latinLnBrk="0" hangingPunct="1">
      <a:defRPr sz="4800" kern="1200">
        <a:solidFill>
          <a:schemeClr val="tx1"/>
        </a:solidFill>
        <a:latin typeface="+mn-lt"/>
        <a:ea typeface="+mn-ea"/>
        <a:cs typeface="+mn-cs"/>
      </a:defRPr>
    </a:lvl4pPr>
    <a:lvl5pPr marL="7315200" algn="l" defTabSz="1828800" rtl="0" eaLnBrk="1" latinLnBrk="0" hangingPunct="1">
      <a:defRPr sz="4800" kern="1200">
        <a:solidFill>
          <a:schemeClr val="tx1"/>
        </a:solidFill>
        <a:latin typeface="+mn-lt"/>
        <a:ea typeface="+mn-ea"/>
        <a:cs typeface="+mn-cs"/>
      </a:defRPr>
    </a:lvl5pPr>
    <a:lvl6pPr marL="9144000" algn="l" defTabSz="1828800" rtl="0" eaLnBrk="1" latinLnBrk="0" hangingPunct="1">
      <a:defRPr sz="4800" kern="1200">
        <a:solidFill>
          <a:schemeClr val="tx1"/>
        </a:solidFill>
        <a:latin typeface="+mn-lt"/>
        <a:ea typeface="+mn-ea"/>
        <a:cs typeface="+mn-cs"/>
      </a:defRPr>
    </a:lvl6pPr>
    <a:lvl7pPr marL="10972800" algn="l" defTabSz="1828800" rtl="0" eaLnBrk="1" latinLnBrk="0" hangingPunct="1">
      <a:defRPr sz="4800" kern="1200">
        <a:solidFill>
          <a:schemeClr val="tx1"/>
        </a:solidFill>
        <a:latin typeface="+mn-lt"/>
        <a:ea typeface="+mn-ea"/>
        <a:cs typeface="+mn-cs"/>
      </a:defRPr>
    </a:lvl7pPr>
    <a:lvl8pPr marL="12801600" algn="l" defTabSz="1828800" rtl="0" eaLnBrk="1" latinLnBrk="0" hangingPunct="1">
      <a:defRPr sz="4800" kern="1200">
        <a:solidFill>
          <a:schemeClr val="tx1"/>
        </a:solidFill>
        <a:latin typeface="+mn-lt"/>
        <a:ea typeface="+mn-ea"/>
        <a:cs typeface="+mn-cs"/>
      </a:defRPr>
    </a:lvl8pPr>
    <a:lvl9pPr marL="14630400" algn="l" defTabSz="1828800"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Switching, Routing, and Wireless Essentials v7.0 (SRWE)</a:t>
            </a:r>
          </a:p>
          <a:p>
            <a:pPr>
              <a:buFontTx/>
              <a:buNone/>
            </a:pPr>
            <a:r>
              <a:rPr lang="en-US" b="0" dirty="0"/>
              <a:t>Module 15: IP Static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15.1.7 - </a:t>
            </a:r>
            <a:r>
              <a:rPr lang="en-US" sz="1200" dirty="0"/>
              <a:t>IPv6 Starting Routing Tables</a:t>
            </a:r>
          </a:p>
          <a:p>
            <a:r>
              <a:rPr lang="en-US" sz="1200" dirty="0"/>
              <a:t>15.1.8 - Check Your Understanding - Static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910751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15.2.1 - IPv4 Next-Hop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15.2.2 - IPv6 Next-Hop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16477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15.2.3 - </a:t>
            </a:r>
            <a:r>
              <a:rPr lang="en-US" sz="1200" dirty="0"/>
              <a:t>IPv4 Directly Connected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10863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15.2.4 - </a:t>
            </a:r>
            <a:r>
              <a:rPr lang="en-US" sz="1200" dirty="0"/>
              <a:t>IPv6 Directly Connected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527371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15.2.5 - </a:t>
            </a:r>
            <a:r>
              <a:rPr lang="en-US" sz="1200" dirty="0"/>
              <a:t>IPv4 Fully Specified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948695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15.2.6 - </a:t>
            </a:r>
            <a:r>
              <a:rPr lang="en-US" sz="1200" dirty="0"/>
              <a:t>IPv6 Fully Specified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123480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15.2.6 - </a:t>
            </a:r>
            <a:r>
              <a:rPr lang="en-US" sz="1200" dirty="0"/>
              <a:t>IPv6 Fully Specified Static Route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493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15.2.7 - Verify a Static Route</a:t>
            </a:r>
          </a:p>
          <a:p>
            <a:r>
              <a:rPr lang="en-US" dirty="0"/>
              <a:t>15.2.8 - Syntax Checker - Configure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97175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15- IP Static Routing</a:t>
            </a:r>
          </a:p>
          <a:p>
            <a:pPr>
              <a:buFontTx/>
              <a:buNone/>
            </a:pPr>
            <a:r>
              <a:rPr lang="en-GB" dirty="0"/>
              <a:t>15.0 – Introduction</a:t>
            </a:r>
          </a:p>
          <a:p>
            <a:pPr>
              <a:buFontTx/>
              <a:buNone/>
            </a:pPr>
            <a:r>
              <a:rPr lang="en-GB" dirty="0"/>
              <a:t>15.0.2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r>
              <a:rPr lang="en-US" dirty="0"/>
              <a:t>15.3.1 - Default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r>
              <a:rPr lang="en-US" dirty="0"/>
              <a:t>15.3.1 - Default Static Route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4165921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r>
              <a:rPr lang="en-US" dirty="0"/>
              <a:t>15.3.2 - Configure a Default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119051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r>
              <a:rPr lang="en-US" dirty="0"/>
              <a:t>15.3.3 - Verify a Default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532471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 </a:t>
            </a:r>
          </a:p>
          <a:p>
            <a:r>
              <a:rPr lang="en-US" dirty="0"/>
              <a:t>15.3.3 - Verify a Default Static Route (Cont.)</a:t>
            </a:r>
          </a:p>
          <a:p>
            <a:r>
              <a:rPr lang="en-US" dirty="0"/>
              <a:t>15.3.4 - Syntax Checker - Configure Default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05530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15.4 – Configure Floating Static Routes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15.4 – Configure Floating Static Routes</a:t>
            </a:r>
          </a:p>
          <a:p>
            <a:r>
              <a:rPr lang="en-US" dirty="0"/>
              <a:t>15.4.1 - Floating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15.4 – Configure Floating Static Routes</a:t>
            </a:r>
          </a:p>
          <a:p>
            <a:r>
              <a:rPr lang="en-US" dirty="0"/>
              <a:t>15.4.2 - </a:t>
            </a:r>
            <a:r>
              <a:rPr lang="en-US" sz="1200" dirty="0"/>
              <a:t>Configure IPv4 and IPv6 Floating Static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157728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15.4 – Configure Floating Static Routes</a:t>
            </a:r>
          </a:p>
          <a:p>
            <a:r>
              <a:rPr lang="en-US" dirty="0"/>
              <a:t>15.4.3 - </a:t>
            </a:r>
            <a:r>
              <a:rPr lang="en-US" sz="1200" dirty="0"/>
              <a:t>Test the Floating Static Routes</a:t>
            </a:r>
          </a:p>
          <a:p>
            <a:r>
              <a:rPr lang="en-US" sz="1200" dirty="0"/>
              <a:t>15.4.4 - Syntax Checker - Configure Floating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74278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985862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15.5.1 - Host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287849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15.5.2- </a:t>
            </a:r>
            <a:r>
              <a:rPr lang="en-US" sz="1200" dirty="0"/>
              <a:t>Automatically Installed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482538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15.5.3- </a:t>
            </a:r>
            <a:r>
              <a:rPr lang="en-US" sz="1200" dirty="0"/>
              <a:t>Static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546884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15.5.4 - Configure </a:t>
            </a:r>
            <a:r>
              <a:rPr lang="en-US" sz="1200" dirty="0"/>
              <a:t>Static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43176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15.5.5 - Verify </a:t>
            </a:r>
            <a:r>
              <a:rPr lang="en-US" sz="1200" dirty="0"/>
              <a:t>Static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35377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15.5.6 - </a:t>
            </a:r>
            <a:r>
              <a:rPr lang="en-US" sz="1200" dirty="0"/>
              <a:t>Configure IPv6 Static Host Route with Link-Local Next-Hop</a:t>
            </a:r>
          </a:p>
          <a:p>
            <a:r>
              <a:rPr lang="en-US" sz="1200" dirty="0"/>
              <a:t>15.5.7 - Syntax Checker - Configure Static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691711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15.6 - Module Practice and Quiz</a:t>
            </a:r>
          </a:p>
          <a:p>
            <a:r>
              <a:rPr lang="en-US" dirty="0"/>
              <a:t>15.6.1 - Packet Tracer - Configure IPv4 and IPv6 Static and Default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260196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15.6 - Module Practice and Quiz</a:t>
            </a:r>
          </a:p>
          <a:p>
            <a:r>
              <a:rPr lang="en-US" dirty="0"/>
              <a:t>15.6.2 - Lab- Configure IPv4 and IPv6 Static and Default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30143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15.1.1 - Type of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15 - IP Static Routing</a:t>
            </a:r>
          </a:p>
          <a:p>
            <a:r>
              <a:rPr lang="en-US" dirty="0"/>
              <a:t>15.6 - Module Practice and Quiz</a:t>
            </a:r>
          </a:p>
          <a:p>
            <a:r>
              <a:rPr lang="en-US" dirty="0"/>
              <a:t>15.6.2 -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15 - IP Static Routing</a:t>
            </a:r>
          </a:p>
          <a:p>
            <a:r>
              <a:rPr lang="en-US" dirty="0"/>
              <a:t>15.6 - Module Practice and Quiz</a:t>
            </a:r>
          </a:p>
          <a:p>
            <a:r>
              <a:rPr lang="en-US" dirty="0"/>
              <a:t>15.6.2 - What Did I Learn In This Module? (Cont.)</a:t>
            </a:r>
          </a:p>
        </p:txBody>
      </p:sp>
    </p:spTree>
    <p:extLst>
      <p:ext uri="{BB962C8B-B14F-4D97-AF65-F5344CB8AC3E}">
        <p14:creationId xmlns:p14="http://schemas.microsoft.com/office/powerpoint/2010/main" val="1184625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15 - IP Static Routing</a:t>
            </a:r>
          </a:p>
          <a:p>
            <a:r>
              <a:rPr lang="en-US" dirty="0"/>
              <a:t>15.6 - Module Practice and Quiz</a:t>
            </a:r>
          </a:p>
          <a:p>
            <a:r>
              <a:rPr lang="en-US" dirty="0"/>
              <a:t>15.6.2 - What Did I Learn In This Module?</a:t>
            </a:r>
          </a:p>
          <a:p>
            <a:r>
              <a:rPr lang="en-US" dirty="0"/>
              <a:t>15.6.3 - Module Quiz - IP Static Routing</a:t>
            </a:r>
          </a:p>
        </p:txBody>
      </p:sp>
    </p:spTree>
    <p:extLst>
      <p:ext uri="{BB962C8B-B14F-4D97-AF65-F5344CB8AC3E}">
        <p14:creationId xmlns:p14="http://schemas.microsoft.com/office/powerpoint/2010/main" val="3123087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43</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15.1.2 - </a:t>
            </a:r>
            <a:r>
              <a:rPr lang="en-US" sz="1200" dirty="0"/>
              <a:t>Next-Hop Options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06331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15.1.3 - </a:t>
            </a:r>
            <a:r>
              <a:rPr lang="en-US" sz="1200" dirty="0"/>
              <a:t>IPv4 Static Route Command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427249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15.1.4 - </a:t>
            </a:r>
            <a:r>
              <a:rPr lang="en-US" sz="1200" dirty="0"/>
              <a:t>IPv6 Static Route Command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53583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15.1.5 - </a:t>
            </a:r>
            <a:r>
              <a:rPr lang="en-US" sz="1200" dirty="0"/>
              <a:t>Dual-Stack Topology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107944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15.1.6 - </a:t>
            </a:r>
            <a:r>
              <a:rPr lang="en-US" sz="1200" dirty="0"/>
              <a:t>IPv4 Starting Routing Tables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865696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36576000" cy="20574000"/>
          </a:xfrm>
          <a:prstGeom prst="rect">
            <a:avLst/>
          </a:prstGeom>
        </p:spPr>
      </p:pic>
      <p:sp>
        <p:nvSpPr>
          <p:cNvPr id="16" name="Subtitle 2"/>
          <p:cNvSpPr>
            <a:spLocks noGrp="1"/>
          </p:cNvSpPr>
          <p:nvPr>
            <p:ph type="subTitle" idx="1"/>
          </p:nvPr>
        </p:nvSpPr>
        <p:spPr>
          <a:xfrm>
            <a:off x="1877986" y="15238106"/>
            <a:ext cx="17276420" cy="1152524"/>
          </a:xfrm>
          <a:prstGeom prst="rect">
            <a:avLst/>
          </a:prstGeom>
        </p:spPr>
        <p:txBody>
          <a:bodyPr lIns="91420" tIns="45710" rIns="91420" bIns="45710" anchor="b" anchorCtr="0">
            <a:noAutofit/>
          </a:bodyPr>
          <a:lstStyle>
            <a:lvl1pPr marL="0" indent="0" algn="l">
              <a:buNone/>
              <a:defRPr sz="4800" b="0" i="0">
                <a:solidFill>
                  <a:schemeClr val="accent5"/>
                </a:solidFill>
                <a:latin typeface="+mn-lt"/>
                <a:cs typeface="CiscoSans"/>
              </a:defRPr>
            </a:lvl1pPr>
            <a:lvl2pPr marL="1371424" indent="0" algn="ctr">
              <a:buNone/>
              <a:defRPr>
                <a:solidFill>
                  <a:schemeClr val="tx1">
                    <a:tint val="75000"/>
                  </a:schemeClr>
                </a:solidFill>
              </a:defRPr>
            </a:lvl2pPr>
            <a:lvl3pPr marL="2742880" indent="0" algn="ctr">
              <a:buNone/>
              <a:defRPr>
                <a:solidFill>
                  <a:schemeClr val="tx1">
                    <a:tint val="75000"/>
                  </a:schemeClr>
                </a:solidFill>
              </a:defRPr>
            </a:lvl3pPr>
            <a:lvl4pPr marL="4114316" indent="0" algn="ctr">
              <a:buNone/>
              <a:defRPr>
                <a:solidFill>
                  <a:schemeClr val="tx1">
                    <a:tint val="75000"/>
                  </a:schemeClr>
                </a:solidFill>
              </a:defRPr>
            </a:lvl4pPr>
            <a:lvl5pPr marL="5485764" indent="0" algn="ctr">
              <a:buNone/>
              <a:defRPr>
                <a:solidFill>
                  <a:schemeClr val="tx1">
                    <a:tint val="75000"/>
                  </a:schemeClr>
                </a:solidFill>
              </a:defRPr>
            </a:lvl5pPr>
            <a:lvl6pPr marL="6857188" indent="0" algn="ctr">
              <a:buNone/>
              <a:defRPr>
                <a:solidFill>
                  <a:schemeClr val="tx1">
                    <a:tint val="75000"/>
                  </a:schemeClr>
                </a:solidFill>
              </a:defRPr>
            </a:lvl6pPr>
            <a:lvl7pPr marL="8228644" indent="0" algn="ctr">
              <a:buNone/>
              <a:defRPr>
                <a:solidFill>
                  <a:schemeClr val="tx1">
                    <a:tint val="75000"/>
                  </a:schemeClr>
                </a:solidFill>
              </a:defRPr>
            </a:lvl7pPr>
            <a:lvl8pPr marL="9600080" indent="0" algn="ctr">
              <a:buNone/>
              <a:defRPr>
                <a:solidFill>
                  <a:schemeClr val="tx1">
                    <a:tint val="75000"/>
                  </a:schemeClr>
                </a:solidFill>
              </a:defRPr>
            </a:lvl8pPr>
            <a:lvl9pPr marL="10971528"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1877986" y="16198094"/>
            <a:ext cx="17276420" cy="1152524"/>
          </a:xfrm>
          <a:prstGeom prst="rect">
            <a:avLst/>
          </a:prstGeom>
        </p:spPr>
        <p:txBody>
          <a:bodyPr lIns="91420" tIns="45710" rIns="91420" bIns="45710"/>
          <a:lstStyle>
            <a:lvl1pPr marL="0" indent="0" algn="l">
              <a:buFontTx/>
              <a:buNone/>
              <a:defRPr lang="en-US" sz="4800" b="0" i="0" kern="1200" dirty="0" smtClean="0">
                <a:solidFill>
                  <a:schemeClr val="accent5"/>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1877986" y="17158082"/>
            <a:ext cx="17276420" cy="1152524"/>
          </a:xfrm>
          <a:prstGeom prst="rect">
            <a:avLst/>
          </a:prstGeom>
        </p:spPr>
        <p:txBody>
          <a:bodyPr lIns="91420" tIns="45710" rIns="91420" bIns="45710"/>
          <a:lstStyle>
            <a:lvl1pPr marL="0" indent="0" algn="l">
              <a:buFontTx/>
              <a:buNone/>
              <a:defRPr lang="en-US" sz="4800" b="0" i="0" kern="1200" dirty="0" smtClean="0">
                <a:solidFill>
                  <a:schemeClr val="accent5"/>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1853168" y="11488946"/>
            <a:ext cx="23700984" cy="1196004"/>
          </a:xfrm>
          <a:prstGeom prst="rect">
            <a:avLst/>
          </a:prstGeom>
        </p:spPr>
        <p:txBody>
          <a:bodyPr lIns="91420" tIns="45710" rIns="91420" bIns="45710"/>
          <a:lstStyle>
            <a:lvl1pPr marL="0" indent="0">
              <a:buFont typeface="Arial" panose="020B0604020202020204" pitchFamily="34" charset="0"/>
              <a:buNone/>
              <a:defRPr sz="8000" baseline="0">
                <a:solidFill>
                  <a:schemeClr val="bg2"/>
                </a:solidFill>
                <a:latin typeface="+mj-lt"/>
              </a:defRPr>
            </a:lvl1pPr>
            <a:lvl2pPr marL="1219124" indent="0">
              <a:buNone/>
              <a:defRPr/>
            </a:lvl2pPr>
            <a:lvl3pPr marL="1709604" indent="0">
              <a:buNone/>
              <a:defRPr/>
            </a:lvl3pPr>
            <a:lvl4pPr marL="2066776" indent="0">
              <a:buNone/>
              <a:defRPr/>
            </a:lvl4pPr>
            <a:lvl5pPr marL="2404884" indent="0">
              <a:buNone/>
              <a:defRPr/>
            </a:lvl5pPr>
          </a:lstStyle>
          <a:p>
            <a:pPr lvl="0"/>
            <a:r>
              <a:rPr lang="en-US"/>
              <a:t>Click to edit Master text styles</a:t>
            </a:r>
          </a:p>
        </p:txBody>
      </p:sp>
      <p:sp>
        <p:nvSpPr>
          <p:cNvPr id="20" name="Title 1"/>
          <p:cNvSpPr>
            <a:spLocks noGrp="1"/>
          </p:cNvSpPr>
          <p:nvPr>
            <p:ph type="ctrTitle"/>
          </p:nvPr>
        </p:nvSpPr>
        <p:spPr>
          <a:xfrm>
            <a:off x="1703062" y="9203000"/>
            <a:ext cx="23822052" cy="2578920"/>
          </a:xfrm>
          <a:prstGeom prst="rect">
            <a:avLst/>
          </a:prstGeom>
        </p:spPr>
        <p:txBody>
          <a:bodyPr anchor="b"/>
          <a:lstStyle>
            <a:lvl1pPr marL="0" indent="0" algn="l">
              <a:lnSpc>
                <a:spcPct val="90000"/>
              </a:lnSpc>
              <a:buFont typeface="Arial" panose="020B0604020202020204" pitchFamily="34" charset="0"/>
              <a:buNone/>
              <a:defRPr sz="144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1968500" y="1581154"/>
            <a:ext cx="3187696" cy="1695452"/>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912" userDrawn="1">
          <p15:clr>
            <a:srgbClr val="FBAE40"/>
          </p15:clr>
        </p15:guide>
        <p15:guide id="2" pos="1440" userDrawn="1">
          <p15:clr>
            <a:srgbClr val="FBAE40"/>
          </p15:clr>
        </p15:guide>
        <p15:guide id="3" orient="horz" pos="2072" userDrawn="1">
          <p15:clr>
            <a:srgbClr val="FBAE40"/>
          </p15:clr>
        </p15:guide>
        <p15:guide id="4" pos="3248" userDrawn="1">
          <p15:clr>
            <a:srgbClr val="FBAE40"/>
          </p15:clr>
        </p15:guide>
        <p15:guide id="5" pos="12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 y="4"/>
            <a:ext cx="36575996" cy="20663496"/>
          </a:xfrm>
          <a:prstGeom prst="rect">
            <a:avLst/>
          </a:prstGeom>
        </p:spPr>
      </p:pic>
      <p:grpSp>
        <p:nvGrpSpPr>
          <p:cNvPr id="4" name="Group 4"/>
          <p:cNvGrpSpPr>
            <a:grpSpLocks noChangeAspect="1"/>
          </p:cNvGrpSpPr>
          <p:nvPr userDrawn="1"/>
        </p:nvGrpSpPr>
        <p:grpSpPr bwMode="auto">
          <a:xfrm>
            <a:off x="14985176" y="8519424"/>
            <a:ext cx="6471776" cy="3442168"/>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36576000" cy="205740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14985176" y="8519424"/>
            <a:ext cx="6471776" cy="3442168"/>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14985176" y="8519424"/>
            <a:ext cx="6471776" cy="3442168"/>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33893764" y="19817052"/>
            <a:ext cx="2707640" cy="756952"/>
          </a:xfrm>
          <a:prstGeom prst="rect">
            <a:avLst/>
          </a:prstGeom>
        </p:spPr>
        <p:txBody>
          <a:bodyPr vert="horz" lIns="91440" tIns="45720" rIns="91440" bIns="45720" rtlCol="0" anchor="ctr"/>
          <a:lstStyle>
            <a:lvl1pPr algn="r">
              <a:defRPr sz="2100">
                <a:solidFill>
                  <a:schemeClr val="tx2"/>
                </a:solidFill>
              </a:defRPr>
            </a:lvl1pPr>
          </a:lstStyle>
          <a:p>
            <a:pPr defTabSz="1543052">
              <a:defRPr/>
            </a:pPr>
            <a:fld id="{2F5CCB13-0A32-4557-88E9-079F0C330695}" type="slidenum">
              <a:rPr lang="en-US" kern="0" smtClean="0">
                <a:solidFill>
                  <a:srgbClr val="595959"/>
                </a:solidFill>
              </a:rPr>
              <a:pPr defTabSz="1543052">
                <a:defRPr/>
              </a:pPr>
              <a:t>‹#›</a:t>
            </a:fld>
            <a:endParaRPr lang="en-US" kern="0" dirty="0">
              <a:solidFill>
                <a:srgbClr val="595959"/>
              </a:solidFill>
            </a:endParaRPr>
          </a:p>
        </p:txBody>
      </p:sp>
      <p:sp>
        <p:nvSpPr>
          <p:cNvPr id="5" name="Rectangle 3"/>
          <p:cNvSpPr>
            <a:spLocks noGrp="1" noChangeArrowheads="1"/>
          </p:cNvSpPr>
          <p:nvPr>
            <p:ph idx="1"/>
          </p:nvPr>
        </p:nvSpPr>
        <p:spPr bwMode="auto">
          <a:xfrm>
            <a:off x="576260" y="3195778"/>
            <a:ext cx="35413144" cy="1662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679452" indent="-679452">
              <a:lnSpc>
                <a:spcPct val="100000"/>
              </a:lnSpc>
              <a:spcBef>
                <a:spcPts val="2400"/>
              </a:spcBef>
              <a:spcAft>
                <a:spcPts val="2400"/>
              </a:spcAft>
              <a:buFont typeface="Wingdings" panose="05000000000000000000" pitchFamily="2" charset="2"/>
              <a:buChar char="§"/>
              <a:defRPr>
                <a:solidFill>
                  <a:srgbClr val="000000"/>
                </a:solidFill>
              </a:defRPr>
            </a:lvl1pPr>
            <a:lvl2pPr>
              <a:lnSpc>
                <a:spcPct val="100000"/>
              </a:lnSpc>
              <a:spcBef>
                <a:spcPts val="1200"/>
              </a:spcBef>
              <a:spcAft>
                <a:spcPts val="1200"/>
              </a:spcAft>
              <a:defRPr>
                <a:solidFill>
                  <a:srgbClr val="000000"/>
                </a:solidFill>
              </a:defRPr>
            </a:lvl2pPr>
            <a:lvl3pPr>
              <a:lnSpc>
                <a:spcPct val="100000"/>
              </a:lnSpc>
              <a:spcBef>
                <a:spcPts val="1200"/>
              </a:spcBef>
              <a:spcAft>
                <a:spcPts val="1200"/>
              </a:spcAft>
              <a:defRPr>
                <a:solidFill>
                  <a:srgbClr val="000000"/>
                </a:solidFill>
              </a:defRPr>
            </a:lvl3pPr>
            <a:lvl4pPr>
              <a:lnSpc>
                <a:spcPct val="100000"/>
              </a:lnSpc>
              <a:spcBef>
                <a:spcPts val="1200"/>
              </a:spcBef>
              <a:spcAft>
                <a:spcPts val="12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4" y="165574"/>
            <a:ext cx="36576000" cy="303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96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1877986" y="15238106"/>
            <a:ext cx="17276420" cy="1152524"/>
          </a:xfrm>
          <a:prstGeom prst="rect">
            <a:avLst/>
          </a:prstGeom>
        </p:spPr>
        <p:txBody>
          <a:bodyPr lIns="91420" tIns="45710" rIns="91420" bIns="45710" anchor="b" anchorCtr="0">
            <a:noAutofit/>
          </a:bodyPr>
          <a:lstStyle>
            <a:lvl1pPr marL="0" indent="0" algn="l">
              <a:buNone/>
              <a:defRPr sz="4800" b="0" i="0">
                <a:solidFill>
                  <a:schemeClr val="accent1"/>
                </a:solidFill>
                <a:latin typeface="+mn-lt"/>
                <a:cs typeface="CiscoSans"/>
              </a:defRPr>
            </a:lvl1pPr>
            <a:lvl2pPr marL="1371424" indent="0" algn="ctr">
              <a:buNone/>
              <a:defRPr>
                <a:solidFill>
                  <a:schemeClr val="tx1">
                    <a:tint val="75000"/>
                  </a:schemeClr>
                </a:solidFill>
              </a:defRPr>
            </a:lvl2pPr>
            <a:lvl3pPr marL="2742880" indent="0" algn="ctr">
              <a:buNone/>
              <a:defRPr>
                <a:solidFill>
                  <a:schemeClr val="tx1">
                    <a:tint val="75000"/>
                  </a:schemeClr>
                </a:solidFill>
              </a:defRPr>
            </a:lvl3pPr>
            <a:lvl4pPr marL="4114316" indent="0" algn="ctr">
              <a:buNone/>
              <a:defRPr>
                <a:solidFill>
                  <a:schemeClr val="tx1">
                    <a:tint val="75000"/>
                  </a:schemeClr>
                </a:solidFill>
              </a:defRPr>
            </a:lvl4pPr>
            <a:lvl5pPr marL="5485764" indent="0" algn="ctr">
              <a:buNone/>
              <a:defRPr>
                <a:solidFill>
                  <a:schemeClr val="tx1">
                    <a:tint val="75000"/>
                  </a:schemeClr>
                </a:solidFill>
              </a:defRPr>
            </a:lvl5pPr>
            <a:lvl6pPr marL="6857188" indent="0" algn="ctr">
              <a:buNone/>
              <a:defRPr>
                <a:solidFill>
                  <a:schemeClr val="tx1">
                    <a:tint val="75000"/>
                  </a:schemeClr>
                </a:solidFill>
              </a:defRPr>
            </a:lvl6pPr>
            <a:lvl7pPr marL="8228644" indent="0" algn="ctr">
              <a:buNone/>
              <a:defRPr>
                <a:solidFill>
                  <a:schemeClr val="tx1">
                    <a:tint val="75000"/>
                  </a:schemeClr>
                </a:solidFill>
              </a:defRPr>
            </a:lvl7pPr>
            <a:lvl8pPr marL="9600080" indent="0" algn="ctr">
              <a:buNone/>
              <a:defRPr>
                <a:solidFill>
                  <a:schemeClr val="tx1">
                    <a:tint val="75000"/>
                  </a:schemeClr>
                </a:solidFill>
              </a:defRPr>
            </a:lvl8pPr>
            <a:lvl9pPr marL="10971528"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1877986" y="16198094"/>
            <a:ext cx="17276420" cy="1152524"/>
          </a:xfrm>
          <a:prstGeom prst="rect">
            <a:avLst/>
          </a:prstGeom>
        </p:spPr>
        <p:txBody>
          <a:bodyPr lIns="91420" tIns="45710" rIns="91420" bIns="45710"/>
          <a:lstStyle>
            <a:lvl1pPr marL="0" indent="0" algn="l">
              <a:buFontTx/>
              <a:buNone/>
              <a:defRPr lang="en-US" sz="4800" b="0" i="0" kern="1200" dirty="0" smtClean="0">
                <a:solidFill>
                  <a:schemeClr val="accent1"/>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1877986" y="17158082"/>
            <a:ext cx="17276420" cy="1152524"/>
          </a:xfrm>
          <a:prstGeom prst="rect">
            <a:avLst/>
          </a:prstGeom>
        </p:spPr>
        <p:txBody>
          <a:bodyPr lIns="91420" tIns="45710" rIns="91420" bIns="45710"/>
          <a:lstStyle>
            <a:lvl1pPr marL="0" indent="0" algn="l">
              <a:buFontTx/>
              <a:buNone/>
              <a:defRPr lang="en-US" sz="4800" b="0" i="0" kern="1200" dirty="0" smtClean="0">
                <a:solidFill>
                  <a:schemeClr val="accent1"/>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1968500" y="1581154"/>
            <a:ext cx="3187696" cy="1695452"/>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1853168" y="11488946"/>
            <a:ext cx="23700984" cy="1196004"/>
          </a:xfrm>
          <a:prstGeom prst="rect">
            <a:avLst/>
          </a:prstGeom>
        </p:spPr>
        <p:txBody>
          <a:bodyPr lIns="91420" tIns="45710" rIns="91420" bIns="45710"/>
          <a:lstStyle>
            <a:lvl1pPr marL="0" indent="0">
              <a:buFont typeface="Arial" panose="020B0604020202020204" pitchFamily="34" charset="0"/>
              <a:buNone/>
              <a:defRPr sz="8000" baseline="0">
                <a:solidFill>
                  <a:schemeClr val="accent1"/>
                </a:solidFill>
                <a:latin typeface="+mj-lt"/>
              </a:defRPr>
            </a:lvl1pPr>
            <a:lvl2pPr marL="1219124" indent="0">
              <a:buNone/>
              <a:defRPr/>
            </a:lvl2pPr>
            <a:lvl3pPr marL="1709604" indent="0">
              <a:buNone/>
              <a:defRPr/>
            </a:lvl3pPr>
            <a:lvl4pPr marL="2066776" indent="0">
              <a:buNone/>
              <a:defRPr/>
            </a:lvl4pPr>
            <a:lvl5pPr marL="2404884" indent="0">
              <a:buNone/>
              <a:defRPr/>
            </a:lvl5pPr>
          </a:lstStyle>
          <a:p>
            <a:pPr lvl="0"/>
            <a:r>
              <a:rPr lang="en-US"/>
              <a:t>Click to edit Master text styles</a:t>
            </a:r>
          </a:p>
        </p:txBody>
      </p:sp>
      <p:sp>
        <p:nvSpPr>
          <p:cNvPr id="30" name="Title 1"/>
          <p:cNvSpPr>
            <a:spLocks noGrp="1"/>
          </p:cNvSpPr>
          <p:nvPr>
            <p:ph type="ctrTitle"/>
          </p:nvPr>
        </p:nvSpPr>
        <p:spPr>
          <a:xfrm>
            <a:off x="1703062" y="9203000"/>
            <a:ext cx="23822052" cy="2578920"/>
          </a:xfrm>
          <a:prstGeom prst="rect">
            <a:avLst/>
          </a:prstGeom>
        </p:spPr>
        <p:txBody>
          <a:bodyPr anchor="b"/>
          <a:lstStyle>
            <a:lvl1pPr marL="0" indent="0" algn="l">
              <a:lnSpc>
                <a:spcPct val="90000"/>
              </a:lnSpc>
              <a:buFont typeface="Arial" panose="020B0604020202020204" pitchFamily="34" charset="0"/>
              <a:buNone/>
              <a:defRPr sz="144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912" userDrawn="1">
          <p15:clr>
            <a:srgbClr val="FBAE40"/>
          </p15:clr>
        </p15:guide>
        <p15:guide id="2" pos="1440" userDrawn="1">
          <p15:clr>
            <a:srgbClr val="FBAE40"/>
          </p15:clr>
        </p15:guide>
        <p15:guide id="3" orient="horz" pos="2072" userDrawn="1">
          <p15:clr>
            <a:srgbClr val="FBAE40"/>
          </p15:clr>
        </p15:guide>
        <p15:guide id="4" pos="3248" userDrawn="1">
          <p15:clr>
            <a:srgbClr val="FBAE40"/>
          </p15:clr>
        </p15:guide>
        <p15:guide id="5" pos="12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36576000" cy="2057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1877986" y="15238106"/>
            <a:ext cx="17276420" cy="1152524"/>
          </a:xfrm>
          <a:prstGeom prst="rect">
            <a:avLst/>
          </a:prstGeom>
        </p:spPr>
        <p:txBody>
          <a:bodyPr lIns="91420" tIns="45710" rIns="91420" bIns="45710" anchor="b" anchorCtr="0">
            <a:noAutofit/>
          </a:bodyPr>
          <a:lstStyle>
            <a:lvl1pPr marL="0" indent="0" algn="l">
              <a:buNone/>
              <a:defRPr sz="4800" b="0" i="0">
                <a:solidFill>
                  <a:schemeClr val="accent5"/>
                </a:solidFill>
                <a:latin typeface="+mn-lt"/>
                <a:cs typeface="CiscoSans"/>
              </a:defRPr>
            </a:lvl1pPr>
            <a:lvl2pPr marL="1371424" indent="0" algn="ctr">
              <a:buNone/>
              <a:defRPr>
                <a:solidFill>
                  <a:schemeClr val="tx1">
                    <a:tint val="75000"/>
                  </a:schemeClr>
                </a:solidFill>
              </a:defRPr>
            </a:lvl2pPr>
            <a:lvl3pPr marL="2742880" indent="0" algn="ctr">
              <a:buNone/>
              <a:defRPr>
                <a:solidFill>
                  <a:schemeClr val="tx1">
                    <a:tint val="75000"/>
                  </a:schemeClr>
                </a:solidFill>
              </a:defRPr>
            </a:lvl3pPr>
            <a:lvl4pPr marL="4114316" indent="0" algn="ctr">
              <a:buNone/>
              <a:defRPr>
                <a:solidFill>
                  <a:schemeClr val="tx1">
                    <a:tint val="75000"/>
                  </a:schemeClr>
                </a:solidFill>
              </a:defRPr>
            </a:lvl4pPr>
            <a:lvl5pPr marL="5485764" indent="0" algn="ctr">
              <a:buNone/>
              <a:defRPr>
                <a:solidFill>
                  <a:schemeClr val="tx1">
                    <a:tint val="75000"/>
                  </a:schemeClr>
                </a:solidFill>
              </a:defRPr>
            </a:lvl5pPr>
            <a:lvl6pPr marL="6857188" indent="0" algn="ctr">
              <a:buNone/>
              <a:defRPr>
                <a:solidFill>
                  <a:schemeClr val="tx1">
                    <a:tint val="75000"/>
                  </a:schemeClr>
                </a:solidFill>
              </a:defRPr>
            </a:lvl6pPr>
            <a:lvl7pPr marL="8228644" indent="0" algn="ctr">
              <a:buNone/>
              <a:defRPr>
                <a:solidFill>
                  <a:schemeClr val="tx1">
                    <a:tint val="75000"/>
                  </a:schemeClr>
                </a:solidFill>
              </a:defRPr>
            </a:lvl7pPr>
            <a:lvl8pPr marL="9600080" indent="0" algn="ctr">
              <a:buNone/>
              <a:defRPr>
                <a:solidFill>
                  <a:schemeClr val="tx1">
                    <a:tint val="75000"/>
                  </a:schemeClr>
                </a:solidFill>
              </a:defRPr>
            </a:lvl8pPr>
            <a:lvl9pPr marL="10971528"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1877986" y="16198094"/>
            <a:ext cx="17276420" cy="1152524"/>
          </a:xfrm>
          <a:prstGeom prst="rect">
            <a:avLst/>
          </a:prstGeom>
        </p:spPr>
        <p:txBody>
          <a:bodyPr lIns="91420" tIns="45710" rIns="91420" bIns="45710"/>
          <a:lstStyle>
            <a:lvl1pPr marL="0" indent="0" algn="l">
              <a:buFontTx/>
              <a:buNone/>
              <a:defRPr lang="en-US" sz="4800" b="0" i="0" kern="1200" dirty="0" smtClean="0">
                <a:solidFill>
                  <a:schemeClr val="accent5"/>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1877986" y="17158082"/>
            <a:ext cx="17276420" cy="1152524"/>
          </a:xfrm>
          <a:prstGeom prst="rect">
            <a:avLst/>
          </a:prstGeom>
        </p:spPr>
        <p:txBody>
          <a:bodyPr lIns="91420" tIns="45710" rIns="91420" bIns="45710"/>
          <a:lstStyle>
            <a:lvl1pPr marL="0" indent="0" algn="l">
              <a:buFontTx/>
              <a:buNone/>
              <a:defRPr lang="en-US" sz="4800" b="0" i="0" kern="1200" dirty="0" smtClean="0">
                <a:solidFill>
                  <a:schemeClr val="accent5"/>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1968500" y="1581154"/>
            <a:ext cx="3187696" cy="1695452"/>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1853168" y="11488946"/>
            <a:ext cx="23700984" cy="1196004"/>
          </a:xfrm>
          <a:prstGeom prst="rect">
            <a:avLst/>
          </a:prstGeom>
        </p:spPr>
        <p:txBody>
          <a:bodyPr lIns="91420" tIns="45710" rIns="91420" bIns="45710"/>
          <a:lstStyle>
            <a:lvl1pPr marL="0" indent="0">
              <a:buFont typeface="Arial" panose="020B0604020202020204" pitchFamily="34" charset="0"/>
              <a:buNone/>
              <a:defRPr sz="8000" baseline="0">
                <a:solidFill>
                  <a:schemeClr val="bg2"/>
                </a:solidFill>
                <a:latin typeface="+mj-lt"/>
              </a:defRPr>
            </a:lvl1pPr>
            <a:lvl2pPr marL="1219124" indent="0">
              <a:buNone/>
              <a:defRPr/>
            </a:lvl2pPr>
            <a:lvl3pPr marL="1709604" indent="0">
              <a:buNone/>
              <a:defRPr/>
            </a:lvl3pPr>
            <a:lvl4pPr marL="2066776" indent="0">
              <a:buNone/>
              <a:defRPr/>
            </a:lvl4pPr>
            <a:lvl5pPr marL="2404884" indent="0">
              <a:buNone/>
              <a:defRPr/>
            </a:lvl5pPr>
          </a:lstStyle>
          <a:p>
            <a:pPr lvl="0"/>
            <a:r>
              <a:rPr lang="en-US"/>
              <a:t>Click to edit Master text styles</a:t>
            </a:r>
          </a:p>
        </p:txBody>
      </p:sp>
      <p:sp>
        <p:nvSpPr>
          <p:cNvPr id="30" name="Title 1"/>
          <p:cNvSpPr>
            <a:spLocks noGrp="1"/>
          </p:cNvSpPr>
          <p:nvPr>
            <p:ph type="ctrTitle"/>
          </p:nvPr>
        </p:nvSpPr>
        <p:spPr>
          <a:xfrm>
            <a:off x="1703062" y="9203000"/>
            <a:ext cx="23822052" cy="2578920"/>
          </a:xfrm>
          <a:prstGeom prst="rect">
            <a:avLst/>
          </a:prstGeom>
        </p:spPr>
        <p:txBody>
          <a:bodyPr anchor="b"/>
          <a:lstStyle>
            <a:lvl1pPr marL="0" indent="0" algn="l">
              <a:lnSpc>
                <a:spcPct val="90000"/>
              </a:lnSpc>
              <a:buFont typeface="Arial" panose="020B0604020202020204" pitchFamily="34" charset="0"/>
              <a:buNone/>
              <a:defRPr sz="144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912" userDrawn="1">
          <p15:clr>
            <a:srgbClr val="FBAE40"/>
          </p15:clr>
        </p15:guide>
        <p15:guide id="2" pos="1440" userDrawn="1">
          <p15:clr>
            <a:srgbClr val="FBAE40"/>
          </p15:clr>
        </p15:guide>
        <p15:guide id="3" orient="horz" pos="2072" userDrawn="1">
          <p15:clr>
            <a:srgbClr val="FBAE40"/>
          </p15:clr>
        </p15:guide>
        <p15:guide id="4" pos="3248" userDrawn="1">
          <p15:clr>
            <a:srgbClr val="FBAE40"/>
          </p15:clr>
        </p15:guide>
        <p15:guide id="5" pos="12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
            <a:ext cx="36576000" cy="20573996"/>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1665700" y="3661636"/>
            <a:ext cx="30392168" cy="10279784"/>
          </a:xfrm>
          <a:prstGeom prst="rect">
            <a:avLst/>
          </a:prstGeom>
        </p:spPr>
        <p:txBody>
          <a:bodyPr anchor="b">
            <a:noAutofit/>
          </a:bodyPr>
          <a:lstStyle>
            <a:lvl1pPr marL="0" indent="0" algn="l">
              <a:lnSpc>
                <a:spcPct val="90000"/>
              </a:lnSpc>
              <a:buFont typeface="Arial" panose="020B0604020202020204" pitchFamily="34" charset="0"/>
              <a:buNone/>
              <a:defRPr sz="184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34062281" y="18971629"/>
            <a:ext cx="874205" cy="618074"/>
          </a:xfrm>
          <a:prstGeom prst="rect">
            <a:avLst/>
          </a:prstGeom>
          <a:noFill/>
          <a:ln w="9525" algn="ctr">
            <a:noFill/>
            <a:miter lim="800000"/>
            <a:headEnd/>
            <a:tailEnd/>
          </a:ln>
          <a:effectLst/>
        </p:spPr>
        <p:txBody>
          <a:bodyPr wrap="none" lIns="246344" tIns="123168" rIns="246344" bIns="123168" anchor="b">
            <a:spAutoFit/>
          </a:bodyPr>
          <a:lstStyle/>
          <a:p>
            <a:pPr algn="r" defTabSz="2442976" fontAlgn="auto">
              <a:spcBef>
                <a:spcPts val="0"/>
              </a:spcBef>
              <a:spcAft>
                <a:spcPts val="0"/>
              </a:spcAft>
              <a:defRPr/>
            </a:pPr>
            <a:fld id="{6A1E46DC-7EF6-4EA2-B285-14272867D133}" type="slidenum">
              <a:rPr lang="en-US" sz="2400">
                <a:solidFill>
                  <a:schemeClr val="accent5">
                    <a:lumMod val="50000"/>
                  </a:schemeClr>
                </a:solidFill>
                <a:latin typeface="+mn-lt"/>
                <a:ea typeface="+mn-ea"/>
                <a:cs typeface="CiscoSans Thin"/>
              </a:rPr>
              <a:pPr algn="r" defTabSz="2442976" fontAlgn="auto">
                <a:spcBef>
                  <a:spcPts val="0"/>
                </a:spcBef>
                <a:spcAft>
                  <a:spcPts val="0"/>
                </a:spcAft>
                <a:defRPr/>
              </a:pPr>
              <a:t>‹#›</a:t>
            </a:fld>
            <a:endParaRPr lang="en-US" sz="24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23470032" y="18966613"/>
            <a:ext cx="10632072" cy="618074"/>
          </a:xfrm>
          <a:prstGeom prst="rect">
            <a:avLst/>
          </a:prstGeom>
          <a:noFill/>
          <a:ln w="9525">
            <a:noFill/>
            <a:miter lim="800000"/>
            <a:headEnd/>
            <a:tailEnd/>
          </a:ln>
          <a:effectLst/>
        </p:spPr>
        <p:txBody>
          <a:bodyPr lIns="246344" tIns="123168" rIns="246344" bIns="123168" anchor="b">
            <a:spAutoFit/>
          </a:bodyPr>
          <a:lstStyle/>
          <a:p>
            <a:pPr defTabSz="2442976" fontAlgn="auto">
              <a:spcBef>
                <a:spcPts val="0"/>
              </a:spcBef>
              <a:spcAft>
                <a:spcPts val="0"/>
              </a:spcAft>
              <a:defRPr/>
            </a:pPr>
            <a:r>
              <a:rPr lang="en-US" sz="24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2032158" y="18860788"/>
            <a:ext cx="1361028" cy="723896"/>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1898650" y="5391152"/>
            <a:ext cx="33120228" cy="12295784"/>
          </a:xfrm>
          <a:prstGeom prst="rect">
            <a:avLst/>
          </a:prstGeom>
        </p:spPr>
        <p:txBody>
          <a:bodyPr lIns="91420" tIns="45710" rIns="91420" bIns="45710">
            <a:noAutofit/>
          </a:bodyPr>
          <a:lstStyle>
            <a:lvl1pPr marL="1142760" marR="0" indent="-1142760" algn="ctr" defTabSz="1828420" rtl="0" eaLnBrk="1" fontAlgn="auto" latinLnBrk="0" hangingPunct="1">
              <a:lnSpc>
                <a:spcPct val="100000"/>
              </a:lnSpc>
              <a:spcBef>
                <a:spcPct val="20000"/>
              </a:spcBef>
              <a:spcAft>
                <a:spcPts val="0"/>
              </a:spcAft>
              <a:buClrTx/>
              <a:buSzTx/>
              <a:buFont typeface="Arial"/>
              <a:buNone/>
              <a:tabLst/>
              <a:defRPr sz="8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1751064" y="1365254"/>
            <a:ext cx="33381952" cy="292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2302440" y="10210200"/>
            <a:ext cx="2794496" cy="2794496"/>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solidFill>
                <a:srgbClr val="FFFFFF"/>
              </a:solidFill>
              <a:cs typeface="Arial"/>
            </a:endParaRPr>
          </a:p>
        </p:txBody>
      </p:sp>
      <p:sp>
        <p:nvSpPr>
          <p:cNvPr id="15" name="Oval 14"/>
          <p:cNvSpPr/>
          <p:nvPr/>
        </p:nvSpPr>
        <p:spPr>
          <a:xfrm>
            <a:off x="2302440" y="5706428"/>
            <a:ext cx="2794496" cy="2794496"/>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bg1"/>
              </a:solidFill>
              <a:cs typeface="Arial"/>
            </a:endParaRPr>
          </a:p>
        </p:txBody>
      </p:sp>
      <p:sp>
        <p:nvSpPr>
          <p:cNvPr id="22" name="Oval 21"/>
          <p:cNvSpPr/>
          <p:nvPr/>
        </p:nvSpPr>
        <p:spPr>
          <a:xfrm>
            <a:off x="2302440" y="14612372"/>
            <a:ext cx="2794496" cy="2794496"/>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solidFill>
                <a:srgbClr val="049FD9"/>
              </a:solidFill>
              <a:cs typeface="Arial"/>
            </a:endParaRPr>
          </a:p>
        </p:txBody>
      </p:sp>
      <p:sp>
        <p:nvSpPr>
          <p:cNvPr id="24" name="Text Placeholder 17"/>
          <p:cNvSpPr>
            <a:spLocks noGrp="1"/>
          </p:cNvSpPr>
          <p:nvPr>
            <p:ph type="body" sz="quarter" idx="13"/>
          </p:nvPr>
        </p:nvSpPr>
        <p:spPr>
          <a:xfrm>
            <a:off x="5461000" y="5730090"/>
            <a:ext cx="21894800" cy="2773524"/>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5461000" y="10231174"/>
            <a:ext cx="21894800" cy="2773524"/>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5461000" y="14612374"/>
            <a:ext cx="21894800" cy="2773524"/>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2302440" y="10210202"/>
            <a:ext cx="2794496" cy="2773524"/>
          </a:xfrm>
          <a:prstGeom prst="rect">
            <a:avLst/>
          </a:prstGeom>
        </p:spPr>
        <p:txBody>
          <a:bodyPr lIns="91420" tIns="45710" rIns="91420" bIns="45710" anchor="ctr" anchorCtr="0">
            <a:noAutofit/>
          </a:bodyPr>
          <a:lstStyle>
            <a:lvl1pPr marL="0" indent="0" algn="ctr">
              <a:buNone/>
              <a:defRPr sz="16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2302444" y="14604562"/>
            <a:ext cx="2794496" cy="2773524"/>
          </a:xfrm>
          <a:prstGeom prst="rect">
            <a:avLst/>
          </a:prstGeom>
          <a:ln>
            <a:noFill/>
          </a:ln>
        </p:spPr>
        <p:txBody>
          <a:bodyPr lIns="91420" tIns="45710" rIns="91420" bIns="45710" anchor="ctr" anchorCtr="0">
            <a:noAutofit/>
          </a:bodyPr>
          <a:lstStyle>
            <a:lvl1pPr marL="0" indent="0" algn="ctr">
              <a:buNone/>
              <a:defRPr sz="16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2302440" y="5708994"/>
            <a:ext cx="2794496" cy="2773524"/>
          </a:xfrm>
          <a:prstGeom prst="rect">
            <a:avLst/>
          </a:prstGeom>
        </p:spPr>
        <p:txBody>
          <a:bodyPr lIns="91420" tIns="45710" rIns="91420" bIns="45710" anchor="ctr" anchorCtr="0">
            <a:noAutofit/>
          </a:bodyPr>
          <a:lstStyle>
            <a:lvl1pPr marL="0" indent="0" algn="ctr">
              <a:buNone/>
              <a:defRPr sz="16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2302446" y="7917274"/>
            <a:ext cx="1859260" cy="1859260"/>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15" name="Oval 14"/>
          <p:cNvSpPr/>
          <p:nvPr/>
        </p:nvSpPr>
        <p:spPr>
          <a:xfrm>
            <a:off x="2302442" y="5315710"/>
            <a:ext cx="1859260" cy="1859260"/>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22" name="Oval 21"/>
          <p:cNvSpPr/>
          <p:nvPr/>
        </p:nvSpPr>
        <p:spPr>
          <a:xfrm>
            <a:off x="2302446" y="10509786"/>
            <a:ext cx="1859260" cy="1859260"/>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4689536" y="5339370"/>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4689540" y="7938246"/>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4689540" y="10509786"/>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2302446" y="5310086"/>
            <a:ext cx="1859260" cy="1845308"/>
          </a:xfrm>
          <a:prstGeom prst="rect">
            <a:avLst/>
          </a:prstGeom>
          <a:noFill/>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2302446" y="7917274"/>
            <a:ext cx="1859260" cy="1845308"/>
          </a:xfrm>
          <a:prstGeom prst="rect">
            <a:avLst/>
          </a:prstGeom>
          <a:noFill/>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2302450" y="10501974"/>
            <a:ext cx="1859260" cy="1845308"/>
          </a:xfrm>
          <a:prstGeom prst="rect">
            <a:avLst/>
          </a:prstGeom>
          <a:noFill/>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2302450" y="13098326"/>
            <a:ext cx="1859260" cy="1859260"/>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4689544" y="13098326"/>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2302454" y="13090514"/>
            <a:ext cx="1859260" cy="1845308"/>
          </a:xfrm>
          <a:prstGeom prst="rect">
            <a:avLst/>
          </a:prstGeom>
          <a:noFill/>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2302454" y="15686866"/>
            <a:ext cx="1859260" cy="1859260"/>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4689548" y="15686866"/>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2302458" y="15679054"/>
            <a:ext cx="1859260" cy="1845308"/>
          </a:xfrm>
          <a:prstGeom prst="rect">
            <a:avLst/>
          </a:prstGeom>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2302446" y="7917274"/>
            <a:ext cx="1859260" cy="1859260"/>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43" name="Oval 42"/>
          <p:cNvSpPr/>
          <p:nvPr/>
        </p:nvSpPr>
        <p:spPr>
          <a:xfrm>
            <a:off x="2302442" y="5315710"/>
            <a:ext cx="1859260" cy="1859260"/>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rgbClr val="FFFFFF"/>
              </a:solidFill>
              <a:cs typeface="Arial"/>
            </a:endParaRPr>
          </a:p>
        </p:txBody>
      </p:sp>
      <p:sp>
        <p:nvSpPr>
          <p:cNvPr id="44" name="Oval 43"/>
          <p:cNvSpPr/>
          <p:nvPr/>
        </p:nvSpPr>
        <p:spPr>
          <a:xfrm>
            <a:off x="2302446" y="10509786"/>
            <a:ext cx="1859260" cy="1859260"/>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4689536" y="533937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4689540" y="7938246"/>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4689540" y="10509786"/>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2302446" y="5310086"/>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2302446" y="7917274"/>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2302450" y="10501974"/>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2302450" y="13098326"/>
            <a:ext cx="1859260" cy="1859260"/>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4689544" y="13098326"/>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2302454" y="13090514"/>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2302454" y="15686866"/>
            <a:ext cx="1859260" cy="1859260"/>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4689548" y="15686866"/>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2302458" y="15679054"/>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17658306" y="7932338"/>
            <a:ext cx="1859260" cy="1859260"/>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58" name="Oval 57"/>
          <p:cNvSpPr/>
          <p:nvPr/>
        </p:nvSpPr>
        <p:spPr>
          <a:xfrm>
            <a:off x="17658302" y="5330774"/>
            <a:ext cx="1859260" cy="1859260"/>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59" name="Oval 58"/>
          <p:cNvSpPr/>
          <p:nvPr/>
        </p:nvSpPr>
        <p:spPr>
          <a:xfrm>
            <a:off x="17658306" y="10524850"/>
            <a:ext cx="1859260" cy="1859260"/>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20045396" y="5354434"/>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20045400" y="795331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20045400" y="1052485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17658306" y="5325150"/>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17658306" y="7932338"/>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17658310" y="10517038"/>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17658310" y="13113390"/>
            <a:ext cx="1859260" cy="1859260"/>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20045404" y="1311339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17658314" y="13105578"/>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17658314" y="15701930"/>
            <a:ext cx="1859260" cy="1859260"/>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20045408" y="1570193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17658318" y="15694118"/>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1752600" y="1365254"/>
            <a:ext cx="33381952" cy="292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34062281" y="18971629"/>
            <a:ext cx="874205" cy="618074"/>
          </a:xfrm>
          <a:prstGeom prst="rect">
            <a:avLst/>
          </a:prstGeom>
          <a:noFill/>
          <a:ln w="9525" algn="ctr">
            <a:noFill/>
            <a:miter lim="800000"/>
            <a:headEnd/>
            <a:tailEnd/>
          </a:ln>
          <a:effectLst/>
        </p:spPr>
        <p:txBody>
          <a:bodyPr wrap="none" lIns="246344" tIns="123168" rIns="246344" bIns="123168" anchor="b">
            <a:spAutoFit/>
          </a:bodyPr>
          <a:lstStyle/>
          <a:p>
            <a:pPr algn="r" defTabSz="2442976" fontAlgn="auto">
              <a:spcBef>
                <a:spcPts val="0"/>
              </a:spcBef>
              <a:spcAft>
                <a:spcPts val="0"/>
              </a:spcAft>
              <a:defRPr/>
            </a:pPr>
            <a:fld id="{6A1E46DC-7EF6-4EA2-B285-14272867D133}" type="slidenum">
              <a:rPr lang="en-US" sz="2400">
                <a:solidFill>
                  <a:schemeClr val="accent3">
                    <a:lumMod val="85000"/>
                  </a:schemeClr>
                </a:solidFill>
                <a:latin typeface="+mn-lt"/>
                <a:ea typeface="+mn-ea"/>
                <a:cs typeface="CiscoSans Thin"/>
              </a:rPr>
              <a:pPr algn="r" defTabSz="2442976" fontAlgn="auto">
                <a:spcBef>
                  <a:spcPts val="0"/>
                </a:spcBef>
                <a:spcAft>
                  <a:spcPts val="0"/>
                </a:spcAft>
                <a:defRPr/>
              </a:pPr>
              <a:t>‹#›</a:t>
            </a:fld>
            <a:endParaRPr lang="en-US" sz="24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23470032" y="18966613"/>
            <a:ext cx="10632072" cy="618074"/>
          </a:xfrm>
          <a:prstGeom prst="rect">
            <a:avLst/>
          </a:prstGeom>
          <a:noFill/>
          <a:ln w="9525">
            <a:noFill/>
            <a:miter lim="800000"/>
            <a:headEnd/>
            <a:tailEnd/>
          </a:ln>
          <a:effectLst/>
        </p:spPr>
        <p:txBody>
          <a:bodyPr lIns="246344" tIns="123168" rIns="246344" bIns="123168" anchor="b">
            <a:spAutoFit/>
          </a:bodyPr>
          <a:lstStyle/>
          <a:p>
            <a:pPr defTabSz="2442976" fontAlgn="auto">
              <a:spcBef>
                <a:spcPts val="0"/>
              </a:spcBef>
              <a:spcAft>
                <a:spcPts val="0"/>
              </a:spcAft>
              <a:defRPr/>
            </a:pPr>
            <a:r>
              <a:rPr lang="en-US" sz="24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2032158" y="18860788"/>
            <a:ext cx="1361028" cy="723896"/>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2736852" rtl="0" eaLnBrk="1" fontAlgn="base" hangingPunct="1">
        <a:lnSpc>
          <a:spcPct val="80000"/>
        </a:lnSpc>
        <a:spcBef>
          <a:spcPct val="0"/>
        </a:spcBef>
        <a:spcAft>
          <a:spcPct val="0"/>
        </a:spcAft>
        <a:defRPr lang="en-US" sz="12800" kern="1200" dirty="0">
          <a:solidFill>
            <a:schemeClr val="accent4"/>
          </a:solidFill>
          <a:latin typeface="+mj-lt"/>
          <a:ea typeface="ＭＳ Ｐゴシック" charset="0"/>
          <a:cs typeface="CiscoSans"/>
        </a:defRPr>
      </a:lvl1pPr>
      <a:lvl2pPr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cs typeface="CiscoSans" pitchFamily="34" charset="0"/>
        </a:defRPr>
      </a:lvl2pPr>
      <a:lvl3pPr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cs typeface="CiscoSans" pitchFamily="34" charset="0"/>
        </a:defRPr>
      </a:lvl3pPr>
      <a:lvl4pPr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cs typeface="CiscoSans" pitchFamily="34" charset="0"/>
        </a:defRPr>
      </a:lvl4pPr>
      <a:lvl5pPr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cs typeface="CiscoSans" pitchFamily="34" charset="0"/>
        </a:defRPr>
      </a:lvl5pPr>
      <a:lvl6pPr marL="1828800"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defRPr>
      </a:lvl6pPr>
      <a:lvl7pPr marL="3657600"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defRPr>
      </a:lvl7pPr>
      <a:lvl8pPr marL="5486400"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defRPr>
      </a:lvl8pPr>
      <a:lvl9pPr marL="7315200"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defRPr>
      </a:lvl9pPr>
    </p:titleStyle>
    <p:bodyStyle>
      <a:lvl1pPr marL="679452" indent="-679452" algn="l" defTabSz="2736852" rtl="0" eaLnBrk="1" fontAlgn="base" hangingPunct="1">
        <a:lnSpc>
          <a:spcPct val="95000"/>
        </a:lnSpc>
        <a:spcBef>
          <a:spcPts val="4300"/>
        </a:spcBef>
        <a:spcAft>
          <a:spcPct val="0"/>
        </a:spcAft>
        <a:buClr>
          <a:schemeClr val="tx2"/>
        </a:buClr>
        <a:buSzPct val="90000"/>
        <a:buFont typeface="Arial" charset="0"/>
        <a:buChar char="•"/>
        <a:defRPr lang="en-US" sz="6000" kern="1200" dirty="0">
          <a:solidFill>
            <a:schemeClr val="tx1"/>
          </a:solidFill>
          <a:latin typeface="+mn-lt"/>
          <a:ea typeface="ＭＳ Ｐゴシック" charset="0"/>
          <a:cs typeface="CiscoSans"/>
        </a:defRPr>
      </a:lvl1pPr>
      <a:lvl2pPr marL="1435100" indent="-863600" algn="l" defTabSz="2736852" rtl="0" eaLnBrk="1" fontAlgn="base" hangingPunct="1">
        <a:lnSpc>
          <a:spcPct val="95000"/>
        </a:lnSpc>
        <a:spcBef>
          <a:spcPts val="2400"/>
        </a:spcBef>
        <a:spcAft>
          <a:spcPct val="0"/>
        </a:spcAft>
        <a:buClr>
          <a:schemeClr val="tx2"/>
        </a:buClr>
        <a:buFont typeface="Arial" charset="0"/>
        <a:buChar char="•"/>
        <a:defRPr lang="en-US" sz="5600" kern="1200" dirty="0">
          <a:solidFill>
            <a:schemeClr val="tx1"/>
          </a:solidFill>
          <a:latin typeface="+mn-lt"/>
          <a:ea typeface="ＭＳ Ｐゴシック" charset="0"/>
          <a:cs typeface="CiscoSans"/>
        </a:defRPr>
      </a:lvl2pPr>
      <a:lvl3pPr marL="1727200" indent="-679452" algn="l" defTabSz="2736852" rtl="0" eaLnBrk="1" fontAlgn="base" hangingPunct="1">
        <a:lnSpc>
          <a:spcPct val="95000"/>
        </a:lnSpc>
        <a:spcBef>
          <a:spcPts val="2500"/>
        </a:spcBef>
        <a:spcAft>
          <a:spcPct val="0"/>
        </a:spcAft>
        <a:buFont typeface="Arial" charset="0"/>
        <a:buChar char="•"/>
        <a:defRPr lang="en-US" sz="4800" kern="1200" dirty="0">
          <a:solidFill>
            <a:schemeClr val="tx1"/>
          </a:solidFill>
          <a:latin typeface="+mn-lt"/>
          <a:ea typeface="ＭＳ Ｐゴシック" charset="0"/>
          <a:cs typeface="CiscoSans"/>
        </a:defRPr>
      </a:lvl3pPr>
      <a:lvl4pPr marL="2012952" indent="-679452" algn="l" defTabSz="2736852" rtl="0" eaLnBrk="1" fontAlgn="base" hangingPunct="1">
        <a:lnSpc>
          <a:spcPct val="95000"/>
        </a:lnSpc>
        <a:spcBef>
          <a:spcPts val="2500"/>
        </a:spcBef>
        <a:spcAft>
          <a:spcPct val="0"/>
        </a:spcAft>
        <a:buFont typeface="Arial" charset="0"/>
        <a:buChar char="•"/>
        <a:defRPr lang="en-US" sz="4400" kern="1200" dirty="0">
          <a:solidFill>
            <a:schemeClr val="tx1"/>
          </a:solidFill>
          <a:latin typeface="+mn-lt"/>
          <a:ea typeface="ＭＳ Ｐゴシック" charset="0"/>
          <a:cs typeface="CiscoSans"/>
        </a:defRPr>
      </a:lvl4pPr>
      <a:lvl5pPr marL="2298700" indent="-679452" algn="l" defTabSz="2736852" rtl="0" eaLnBrk="1" fontAlgn="base" hangingPunct="1">
        <a:lnSpc>
          <a:spcPct val="95000"/>
        </a:lnSpc>
        <a:spcBef>
          <a:spcPts val="2500"/>
        </a:spcBef>
        <a:spcAft>
          <a:spcPct val="0"/>
        </a:spcAft>
        <a:buFont typeface="Arial" charset="0"/>
        <a:buChar char="•"/>
        <a:defRPr lang="en-US" sz="4400" kern="1200" dirty="0">
          <a:solidFill>
            <a:schemeClr val="tx1"/>
          </a:solidFill>
          <a:latin typeface="+mn-lt"/>
          <a:ea typeface="ＭＳ Ｐゴシック" charset="0"/>
          <a:cs typeface="CiscoSans"/>
        </a:defRPr>
      </a:lvl5pPr>
      <a:lvl6pPr marL="3455424" indent="-685780" algn="l" defTabSz="2743108" rtl="0" eaLnBrk="1" latinLnBrk="0" hangingPunct="1">
        <a:spcBef>
          <a:spcPts val="2400"/>
        </a:spcBef>
        <a:buFont typeface="Arial" pitchFamily="34" charset="0"/>
        <a:buChar char="•"/>
        <a:defRPr sz="3600" kern="1200" baseline="0">
          <a:solidFill>
            <a:schemeClr val="tx1"/>
          </a:solidFill>
          <a:latin typeface="+mn-lt"/>
          <a:ea typeface="+mn-ea"/>
          <a:cs typeface="+mn-cs"/>
        </a:defRPr>
      </a:lvl6pPr>
      <a:lvl7pPr marL="3743376" indent="-685688" algn="l" defTabSz="2743108" rtl="0" eaLnBrk="1" latinLnBrk="0" hangingPunct="1">
        <a:spcBef>
          <a:spcPts val="2400"/>
        </a:spcBef>
        <a:buFont typeface="Arial" pitchFamily="34" charset="0"/>
        <a:buChar char="•"/>
        <a:defRPr sz="3200" kern="1200" baseline="0">
          <a:solidFill>
            <a:schemeClr val="tx1"/>
          </a:solidFill>
          <a:latin typeface="+mn-lt"/>
          <a:ea typeface="+mn-ea"/>
          <a:cs typeface="+mn-cs"/>
        </a:defRPr>
      </a:lvl7pPr>
      <a:lvl8pPr marL="9600880" indent="0" algn="l" defTabSz="2743108" rtl="0" eaLnBrk="1" latinLnBrk="0" hangingPunct="1">
        <a:spcBef>
          <a:spcPct val="20000"/>
        </a:spcBef>
        <a:buFont typeface="Arial" pitchFamily="34" charset="0"/>
        <a:buNone/>
        <a:defRPr sz="6000" kern="1200">
          <a:solidFill>
            <a:schemeClr val="tx1"/>
          </a:solidFill>
          <a:latin typeface="+mn-lt"/>
          <a:ea typeface="+mn-ea"/>
          <a:cs typeface="+mn-cs"/>
        </a:defRPr>
      </a:lvl8pPr>
      <a:lvl9pPr marL="11658212" indent="-685780" algn="l" defTabSz="2743108"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108" rtl="0" eaLnBrk="1" latinLnBrk="0" hangingPunct="1">
        <a:defRPr sz="5600" kern="1200">
          <a:solidFill>
            <a:schemeClr val="tx1"/>
          </a:solidFill>
          <a:latin typeface="+mn-lt"/>
          <a:ea typeface="+mn-ea"/>
          <a:cs typeface="+mn-cs"/>
        </a:defRPr>
      </a:lvl1pPr>
      <a:lvl2pPr marL="1371544" algn="l" defTabSz="2743108" rtl="0" eaLnBrk="1" latinLnBrk="0" hangingPunct="1">
        <a:defRPr sz="5600" kern="1200">
          <a:solidFill>
            <a:schemeClr val="tx1"/>
          </a:solidFill>
          <a:latin typeface="+mn-lt"/>
          <a:ea typeface="+mn-ea"/>
          <a:cs typeface="+mn-cs"/>
        </a:defRPr>
      </a:lvl2pPr>
      <a:lvl3pPr marL="2743108" algn="l" defTabSz="2743108" rtl="0" eaLnBrk="1" latinLnBrk="0" hangingPunct="1">
        <a:defRPr sz="5600" kern="1200">
          <a:solidFill>
            <a:schemeClr val="tx1"/>
          </a:solidFill>
          <a:latin typeface="+mn-lt"/>
          <a:ea typeface="+mn-ea"/>
          <a:cs typeface="+mn-cs"/>
        </a:defRPr>
      </a:lvl3pPr>
      <a:lvl4pPr marL="4114660" algn="l" defTabSz="2743108" rtl="0" eaLnBrk="1" latinLnBrk="0" hangingPunct="1">
        <a:defRPr sz="5600" kern="1200">
          <a:solidFill>
            <a:schemeClr val="tx1"/>
          </a:solidFill>
          <a:latin typeface="+mn-lt"/>
          <a:ea typeface="+mn-ea"/>
          <a:cs typeface="+mn-cs"/>
        </a:defRPr>
      </a:lvl4pPr>
      <a:lvl5pPr marL="5486220" algn="l" defTabSz="2743108" rtl="0" eaLnBrk="1" latinLnBrk="0" hangingPunct="1">
        <a:defRPr sz="5600" kern="1200">
          <a:solidFill>
            <a:schemeClr val="tx1"/>
          </a:solidFill>
          <a:latin typeface="+mn-lt"/>
          <a:ea typeface="+mn-ea"/>
          <a:cs typeface="+mn-cs"/>
        </a:defRPr>
      </a:lvl5pPr>
      <a:lvl6pPr marL="6857764" algn="l" defTabSz="2743108" rtl="0" eaLnBrk="1" latinLnBrk="0" hangingPunct="1">
        <a:defRPr sz="5600" kern="1200">
          <a:solidFill>
            <a:schemeClr val="tx1"/>
          </a:solidFill>
          <a:latin typeface="+mn-lt"/>
          <a:ea typeface="+mn-ea"/>
          <a:cs typeface="+mn-cs"/>
        </a:defRPr>
      </a:lvl6pPr>
      <a:lvl7pPr marL="8229328" algn="l" defTabSz="2743108" rtl="0" eaLnBrk="1" latinLnBrk="0" hangingPunct="1">
        <a:defRPr sz="5600" kern="1200">
          <a:solidFill>
            <a:schemeClr val="tx1"/>
          </a:solidFill>
          <a:latin typeface="+mn-lt"/>
          <a:ea typeface="+mn-ea"/>
          <a:cs typeface="+mn-cs"/>
        </a:defRPr>
      </a:lvl7pPr>
      <a:lvl8pPr marL="9600880" algn="l" defTabSz="2743108" rtl="0" eaLnBrk="1" latinLnBrk="0" hangingPunct="1">
        <a:defRPr sz="5600" kern="1200">
          <a:solidFill>
            <a:schemeClr val="tx1"/>
          </a:solidFill>
          <a:latin typeface="+mn-lt"/>
          <a:ea typeface="+mn-ea"/>
          <a:cs typeface="+mn-cs"/>
        </a:defRPr>
      </a:lvl8pPr>
      <a:lvl9pPr marL="10972440" algn="l" defTabSz="2743108" rtl="0" eaLnBrk="1" latinLnBrk="0" hangingPunct="1">
        <a:defRPr sz="5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480" userDrawn="1">
          <p15:clr>
            <a:srgbClr val="F26B43"/>
          </p15:clr>
        </p15:guide>
        <p15:guide id="2" pos="13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877986" y="15238104"/>
            <a:ext cx="14453620" cy="3608696"/>
          </a:xfrm>
        </p:spPr>
        <p:txBody>
          <a:bodyPr/>
          <a:lstStyle/>
          <a:p>
            <a:pPr>
              <a:spcBef>
                <a:spcPts val="0"/>
              </a:spcBef>
            </a:pPr>
            <a:r>
              <a:rPr lang="en-US" dirty="0">
                <a:solidFill>
                  <a:schemeClr val="accent5">
                    <a:lumMod val="40000"/>
                    <a:lumOff val="60000"/>
                  </a:schemeClr>
                </a:solidFill>
              </a:rPr>
              <a:t>Switching, Routing, and Wireless Essentials v7.0 (SRWE)</a:t>
            </a:r>
          </a:p>
          <a:p>
            <a:endParaRPr lang="en-US" dirty="0"/>
          </a:p>
        </p:txBody>
      </p:sp>
      <p:sp>
        <p:nvSpPr>
          <p:cNvPr id="6" name="Title 5"/>
          <p:cNvSpPr>
            <a:spLocks noGrp="1"/>
          </p:cNvSpPr>
          <p:nvPr>
            <p:ph type="ctrTitle"/>
          </p:nvPr>
        </p:nvSpPr>
        <p:spPr>
          <a:xfrm>
            <a:off x="1877988" y="9265922"/>
            <a:ext cx="26690832" cy="4320572"/>
          </a:xfrm>
        </p:spPr>
        <p:txBody>
          <a:bodyPr/>
          <a:lstStyle/>
          <a:p>
            <a:r>
              <a:rPr lang="ru-RU" dirty="0" smtClean="0">
                <a:solidFill>
                  <a:schemeClr val="accent5">
                    <a:lumMod val="40000"/>
                    <a:lumOff val="60000"/>
                  </a:schemeClr>
                </a:solidFill>
              </a:rPr>
              <a:t>Модуль</a:t>
            </a:r>
            <a:r>
              <a:rPr lang="en-US" dirty="0" smtClean="0">
                <a:solidFill>
                  <a:schemeClr val="accent5">
                    <a:lumMod val="40000"/>
                    <a:lumOff val="60000"/>
                  </a:schemeClr>
                </a:solidFill>
              </a:rPr>
              <a:t> </a:t>
            </a:r>
            <a:r>
              <a:rPr lang="en-US" dirty="0">
                <a:solidFill>
                  <a:schemeClr val="accent5">
                    <a:lumMod val="40000"/>
                    <a:lumOff val="60000"/>
                  </a:schemeClr>
                </a:solidFill>
              </a:rPr>
              <a:t>15: </a:t>
            </a:r>
            <a:r>
              <a:rPr lang="ru-RU" dirty="0" smtClean="0">
                <a:solidFill>
                  <a:schemeClr val="accent5">
                    <a:lumMod val="40000"/>
                    <a:lumOff val="60000"/>
                  </a:schemeClr>
                </a:solidFill>
              </a:rPr>
              <a:t>Статическая </a:t>
            </a:r>
            <a:r>
              <a:rPr lang="en-US" dirty="0" smtClean="0">
                <a:solidFill>
                  <a:schemeClr val="accent5">
                    <a:lumMod val="40000"/>
                    <a:lumOff val="60000"/>
                  </a:schemeClr>
                </a:solidFill>
              </a:rPr>
              <a:t>IP</a:t>
            </a:r>
            <a:r>
              <a:rPr lang="ru-RU" dirty="0" smtClean="0">
                <a:solidFill>
                  <a:schemeClr val="accent5">
                    <a:lumMod val="40000"/>
                    <a:lumOff val="60000"/>
                  </a:schemeClr>
                </a:solidFill>
              </a:rPr>
              <a:t>-маршрутизация</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Статические маршруты</a:t>
            </a:r>
            <a:r>
              <a:rPr lang="en-US" dirty="0"/>
              <a:t/>
            </a:r>
            <a:br>
              <a:rPr lang="en-US" dirty="0"/>
            </a:br>
            <a:r>
              <a:rPr lang="ru-RU" sz="9600" dirty="0"/>
              <a:t>Начальные таблицы </a:t>
            </a:r>
            <a:r>
              <a:rPr lang="en-US" sz="9600" dirty="0"/>
              <a:t>IPv6</a:t>
            </a:r>
            <a:r>
              <a:rPr lang="ru-RU" sz="9600" dirty="0"/>
              <a:t> маршрутизации</a:t>
            </a:r>
            <a:endParaRPr lang="en-US" sz="9600" dirty="0"/>
          </a:p>
        </p:txBody>
      </p:sp>
      <p:sp>
        <p:nvSpPr>
          <p:cNvPr id="5" name="Content Placeholder 4">
            <a:extLst>
              <a:ext uri="{FF2B5EF4-FFF2-40B4-BE49-F238E27FC236}">
                <a16:creationId xmlns="" xmlns:a16="http://schemas.microsoft.com/office/drawing/2014/main" id="{DA263C3E-248B-C448-A19A-F1E905FEFE14}"/>
              </a:ext>
            </a:extLst>
          </p:cNvPr>
          <p:cNvSpPr>
            <a:spLocks noGrp="1"/>
          </p:cNvSpPr>
          <p:nvPr>
            <p:ph idx="1"/>
          </p:nvPr>
        </p:nvSpPr>
        <p:spPr>
          <a:xfrm>
            <a:off x="1898650" y="2927350"/>
            <a:ext cx="33120228" cy="2000252"/>
          </a:xfrm>
        </p:spPr>
        <p:txBody>
          <a:bodyPr/>
          <a:lstStyle/>
          <a:p>
            <a:pPr marL="1371600" indent="-1371600" algn="l">
              <a:buFont typeface="Arial" panose="020B0604020202020204" pitchFamily="34" charset="0"/>
              <a:buChar char="•"/>
            </a:pPr>
            <a:r>
              <a:rPr lang="ru-RU" sz="5600" dirty="0">
                <a:solidFill>
                  <a:srgbClr val="000000"/>
                </a:solidFill>
              </a:rPr>
              <a:t>Обратите внимание, что все маршрутизаторы содержат записи только для напрямую подключенных сетей и связанных с ними локальных адресов</a:t>
            </a:r>
            <a:r>
              <a:rPr lang="en-US" sz="5600" dirty="0">
                <a:solidFill>
                  <a:srgbClr val="000000"/>
                </a:solidFill>
              </a:rPr>
              <a:t>.</a:t>
            </a:r>
            <a:endParaRPr lang="en-US" sz="5600" dirty="0">
              <a:solidFill>
                <a:srgbClr val="000000"/>
              </a:solidFill>
            </a:endParaRPr>
          </a:p>
          <a:p>
            <a:pPr marL="1371600" indent="-1371600" algn="l">
              <a:buFont typeface="Arial" panose="020B0604020202020204" pitchFamily="34" charset="0"/>
              <a:buChar char="•"/>
            </a:pPr>
            <a:r>
              <a:rPr lang="en-US" sz="5600" dirty="0">
                <a:solidFill>
                  <a:srgbClr val="000000"/>
                </a:solidFill>
              </a:rPr>
              <a:t>R1 </a:t>
            </a:r>
            <a:r>
              <a:rPr lang="ru-RU" sz="5600" dirty="0">
                <a:solidFill>
                  <a:srgbClr val="000000"/>
                </a:solidFill>
              </a:rPr>
              <a:t>может </a:t>
            </a:r>
            <a:r>
              <a:rPr lang="ru-RU" sz="5600" dirty="0" err="1">
                <a:solidFill>
                  <a:srgbClr val="000000"/>
                </a:solidFill>
              </a:rPr>
              <a:t>пинговать</a:t>
            </a:r>
            <a:r>
              <a:rPr lang="ru-RU" sz="5600" dirty="0">
                <a:solidFill>
                  <a:srgbClr val="000000"/>
                </a:solidFill>
              </a:rPr>
              <a:t> </a:t>
            </a:r>
            <a:r>
              <a:rPr lang="en-US" sz="5600" dirty="0">
                <a:solidFill>
                  <a:srgbClr val="000000"/>
                </a:solidFill>
              </a:rPr>
              <a:t>R2</a:t>
            </a:r>
            <a:r>
              <a:rPr lang="en-US" sz="5600" dirty="0">
                <a:solidFill>
                  <a:srgbClr val="000000"/>
                </a:solidFill>
              </a:rPr>
              <a:t>, </a:t>
            </a:r>
            <a:r>
              <a:rPr lang="ru-RU" sz="5600" dirty="0">
                <a:solidFill>
                  <a:srgbClr val="000000"/>
                </a:solidFill>
              </a:rPr>
              <a:t>но не может </a:t>
            </a:r>
            <a:r>
              <a:rPr lang="ru-RU" sz="5600" dirty="0" err="1">
                <a:solidFill>
                  <a:srgbClr val="000000"/>
                </a:solidFill>
              </a:rPr>
              <a:t>пинговать</a:t>
            </a:r>
            <a:r>
              <a:rPr lang="ru-RU" sz="5600" dirty="0">
                <a:solidFill>
                  <a:srgbClr val="000000"/>
                </a:solidFill>
              </a:rPr>
              <a:t> </a:t>
            </a:r>
            <a:r>
              <a:rPr lang="en-US" sz="5600" dirty="0">
                <a:solidFill>
                  <a:srgbClr val="000000"/>
                </a:solidFill>
              </a:rPr>
              <a:t>R3 </a:t>
            </a:r>
            <a:r>
              <a:rPr lang="ru-RU" sz="5600" dirty="0">
                <a:solidFill>
                  <a:srgbClr val="000000"/>
                </a:solidFill>
              </a:rPr>
              <a:t>в </a:t>
            </a:r>
            <a:r>
              <a:rPr lang="en-US" sz="5600" dirty="0">
                <a:solidFill>
                  <a:srgbClr val="000000"/>
                </a:solidFill>
              </a:rPr>
              <a:t>LAN</a:t>
            </a:r>
            <a:r>
              <a:rPr lang="en-US" sz="5600" dirty="0">
                <a:solidFill>
                  <a:srgbClr val="000000"/>
                </a:solidFill>
              </a:rPr>
              <a:t>.</a:t>
            </a:r>
          </a:p>
        </p:txBody>
      </p:sp>
      <p:sp>
        <p:nvSpPr>
          <p:cNvPr id="6" name="TextBox 5">
            <a:extLst>
              <a:ext uri="{FF2B5EF4-FFF2-40B4-BE49-F238E27FC236}">
                <a16:creationId xmlns="" xmlns:a16="http://schemas.microsoft.com/office/drawing/2014/main" id="{CD39965C-C098-D542-B99B-4E5B6245A3BC}"/>
              </a:ext>
            </a:extLst>
          </p:cNvPr>
          <p:cNvSpPr txBox="1"/>
          <p:nvPr/>
        </p:nvSpPr>
        <p:spPr>
          <a:xfrm>
            <a:off x="1566652" y="6322516"/>
            <a:ext cx="33784216" cy="13634502"/>
          </a:xfrm>
          <a:prstGeom prst="rect">
            <a:avLst/>
          </a:prstGeom>
          <a:solidFill>
            <a:srgbClr val="000000"/>
          </a:solidFill>
        </p:spPr>
        <p:txBody>
          <a:bodyPr wrap="square" rtlCol="0">
            <a:spAutoFit/>
          </a:bodyPr>
          <a:lstStyle/>
          <a:p>
            <a:r>
              <a:rPr lang="en-US" sz="4000" dirty="0">
                <a:solidFill>
                  <a:schemeClr val="bg1"/>
                </a:solidFill>
                <a:latin typeface="Courier New" panose="02070309020205020404" pitchFamily="49" charset="0"/>
                <a:cs typeface="Courier New" panose="02070309020205020404" pitchFamily="49" charset="0"/>
              </a:rPr>
              <a:t>R1# </a:t>
            </a:r>
            <a:r>
              <a:rPr lang="en-US" sz="4000" b="1" dirty="0">
                <a:solidFill>
                  <a:srgbClr val="FFFF00"/>
                </a:solidFill>
                <a:latin typeface="Courier New" panose="02070309020205020404" pitchFamily="49" charset="0"/>
                <a:cs typeface="Courier New" panose="02070309020205020404" pitchFamily="49" charset="0"/>
              </a:rPr>
              <a:t>show ipv6 route | begin C </a:t>
            </a:r>
          </a:p>
          <a:p>
            <a:r>
              <a:rPr lang="en-US" sz="4000" dirty="0">
                <a:solidFill>
                  <a:schemeClr val="bg1"/>
                </a:solidFill>
                <a:latin typeface="Courier New" panose="02070309020205020404" pitchFamily="49" charset="0"/>
                <a:cs typeface="Courier New" panose="02070309020205020404" pitchFamily="49" charset="0"/>
              </a:rPr>
              <a:t>C 2001:DB8:ACAD:2::/64 [0/0] </a:t>
            </a:r>
          </a:p>
          <a:p>
            <a:r>
              <a:rPr lang="en-US" sz="4000" dirty="0">
                <a:solidFill>
                  <a:schemeClr val="bg1"/>
                </a:solidFill>
                <a:latin typeface="Courier New" panose="02070309020205020404" pitchFamily="49" charset="0"/>
                <a:cs typeface="Courier New" panose="02070309020205020404" pitchFamily="49" charset="0"/>
              </a:rPr>
              <a:t>	via Serial0/1/0, directly connected </a:t>
            </a:r>
          </a:p>
          <a:p>
            <a:r>
              <a:rPr lang="en-US" sz="4000" dirty="0">
                <a:solidFill>
                  <a:schemeClr val="bg1"/>
                </a:solidFill>
                <a:latin typeface="Courier New" panose="02070309020205020404" pitchFamily="49" charset="0"/>
                <a:cs typeface="Courier New" panose="02070309020205020404" pitchFamily="49" charset="0"/>
              </a:rPr>
              <a:t>L 2001:DB8:ACAD:2::1/128 [0/0] </a:t>
            </a:r>
          </a:p>
          <a:p>
            <a:r>
              <a:rPr lang="en-US" sz="4000" dirty="0">
                <a:solidFill>
                  <a:schemeClr val="bg1"/>
                </a:solidFill>
                <a:latin typeface="Courier New" panose="02070309020205020404" pitchFamily="49" charset="0"/>
                <a:cs typeface="Courier New" panose="02070309020205020404" pitchFamily="49" charset="0"/>
              </a:rPr>
              <a:t>	via Serial0/1/0, receive </a:t>
            </a:r>
          </a:p>
          <a:p>
            <a:r>
              <a:rPr lang="en-US" sz="4000" dirty="0">
                <a:solidFill>
                  <a:schemeClr val="bg1"/>
                </a:solidFill>
                <a:latin typeface="Courier New" panose="02070309020205020404" pitchFamily="49" charset="0"/>
                <a:cs typeface="Courier New" panose="02070309020205020404" pitchFamily="49" charset="0"/>
              </a:rPr>
              <a:t>C 2001:DB8:ACAD:3::/64 [0/0] </a:t>
            </a:r>
          </a:p>
          <a:p>
            <a:r>
              <a:rPr lang="en-US" sz="4000" dirty="0">
                <a:solidFill>
                  <a:schemeClr val="bg1"/>
                </a:solidFill>
                <a:latin typeface="Courier New" panose="02070309020205020404" pitchFamily="49" charset="0"/>
                <a:cs typeface="Courier New" panose="02070309020205020404" pitchFamily="49" charset="0"/>
              </a:rPr>
              <a:t>	via GigabitEthernet0/0/0, directly connected </a:t>
            </a:r>
          </a:p>
          <a:p>
            <a:r>
              <a:rPr lang="en-US" sz="4000" dirty="0">
                <a:solidFill>
                  <a:schemeClr val="bg1"/>
                </a:solidFill>
                <a:latin typeface="Courier New" panose="02070309020205020404" pitchFamily="49" charset="0"/>
                <a:cs typeface="Courier New" panose="02070309020205020404" pitchFamily="49" charset="0"/>
              </a:rPr>
              <a:t>L 2001:DB8:ACAD:3::1/128 [0/0] </a:t>
            </a:r>
          </a:p>
          <a:p>
            <a:r>
              <a:rPr lang="en-US" sz="4000" dirty="0">
                <a:solidFill>
                  <a:schemeClr val="bg1"/>
                </a:solidFill>
                <a:latin typeface="Courier New" panose="02070309020205020404" pitchFamily="49" charset="0"/>
                <a:cs typeface="Courier New" panose="02070309020205020404" pitchFamily="49" charset="0"/>
              </a:rPr>
              <a:t>	via GigabitEthernet0/0/0, receive </a:t>
            </a:r>
          </a:p>
          <a:p>
            <a:r>
              <a:rPr lang="en-US" sz="4000" dirty="0">
                <a:solidFill>
                  <a:schemeClr val="bg1"/>
                </a:solidFill>
                <a:latin typeface="Courier New" panose="02070309020205020404" pitchFamily="49" charset="0"/>
                <a:cs typeface="Courier New" panose="02070309020205020404" pitchFamily="49" charset="0"/>
              </a:rPr>
              <a:t>L FF00::/8 [0/0] </a:t>
            </a:r>
          </a:p>
          <a:p>
            <a:r>
              <a:rPr lang="en-US" sz="4000" dirty="0">
                <a:solidFill>
                  <a:schemeClr val="bg1"/>
                </a:solidFill>
                <a:latin typeface="Courier New" panose="02070309020205020404" pitchFamily="49" charset="0"/>
                <a:cs typeface="Courier New" panose="02070309020205020404" pitchFamily="49" charset="0"/>
              </a:rPr>
              <a:t>	via Null0, receive </a:t>
            </a:r>
          </a:p>
          <a:p>
            <a:r>
              <a:rPr lang="en-US" sz="4000" dirty="0">
                <a:solidFill>
                  <a:schemeClr val="bg1"/>
                </a:solidFill>
                <a:latin typeface="Courier New" panose="02070309020205020404" pitchFamily="49" charset="0"/>
                <a:cs typeface="Courier New" panose="02070309020205020404" pitchFamily="49" charset="0"/>
              </a:rPr>
              <a:t>R1#</a:t>
            </a:r>
          </a:p>
          <a:p>
            <a:r>
              <a:rPr lang="en-US" sz="4000" dirty="0">
                <a:solidFill>
                  <a:schemeClr val="bg1"/>
                </a:solidFill>
                <a:latin typeface="Courier New" panose="02070309020205020404" pitchFamily="49" charset="0"/>
                <a:cs typeface="Courier New" panose="02070309020205020404" pitchFamily="49" charset="0"/>
              </a:rPr>
              <a:t>R1# </a:t>
            </a:r>
            <a:r>
              <a:rPr lang="en-US" sz="4000" b="1" dirty="0">
                <a:solidFill>
                  <a:srgbClr val="FFFF00"/>
                </a:solidFill>
                <a:latin typeface="Courier New" panose="02070309020205020404" pitchFamily="49" charset="0"/>
                <a:cs typeface="Courier New" panose="02070309020205020404" pitchFamily="49" charset="0"/>
              </a:rPr>
              <a:t>ping 2001:db8:acad:2::2 </a:t>
            </a:r>
          </a:p>
          <a:p>
            <a:r>
              <a:rPr lang="en-US" sz="4000" dirty="0">
                <a:solidFill>
                  <a:schemeClr val="bg1"/>
                </a:solidFill>
                <a:latin typeface="Courier New" panose="02070309020205020404" pitchFamily="49" charset="0"/>
                <a:cs typeface="Courier New" panose="02070309020205020404" pitchFamily="49" charset="0"/>
              </a:rPr>
              <a:t>Type escape sequence to abort. </a:t>
            </a:r>
          </a:p>
          <a:p>
            <a:r>
              <a:rPr lang="en-US" sz="4000" dirty="0">
                <a:solidFill>
                  <a:schemeClr val="bg1"/>
                </a:solidFill>
                <a:latin typeface="Courier New" panose="02070309020205020404" pitchFamily="49" charset="0"/>
                <a:cs typeface="Courier New" panose="02070309020205020404" pitchFamily="49" charset="0"/>
              </a:rPr>
              <a:t>Sending 5, 100-byte ICMP Echos to 2001:DB8:ACAD:2::2, timeout is 2 seconds: </a:t>
            </a:r>
          </a:p>
          <a:p>
            <a:r>
              <a:rPr lang="en-US" sz="4000" dirty="0">
                <a:solidFill>
                  <a:schemeClr val="bg1"/>
                </a:solidFill>
                <a:latin typeface="Courier New" panose="02070309020205020404" pitchFamily="49" charset="0"/>
                <a:cs typeface="Courier New" panose="02070309020205020404" pitchFamily="49" charset="0"/>
              </a:rPr>
              <a:t>!!!!! </a:t>
            </a:r>
          </a:p>
          <a:p>
            <a:r>
              <a:rPr lang="en-US" sz="4000" dirty="0">
                <a:solidFill>
                  <a:schemeClr val="bg1"/>
                </a:solidFill>
                <a:latin typeface="Courier New" panose="02070309020205020404" pitchFamily="49" charset="0"/>
                <a:cs typeface="Courier New" panose="02070309020205020404" pitchFamily="49" charset="0"/>
              </a:rPr>
              <a:t>Success rate is 100 percent (5/5), round-trip min/avg/max = 2/2/3 ms)</a:t>
            </a:r>
          </a:p>
          <a:p>
            <a:r>
              <a:rPr lang="en-US" sz="4000" dirty="0">
                <a:solidFill>
                  <a:schemeClr val="bg1"/>
                </a:solidFill>
                <a:latin typeface="Courier New" panose="02070309020205020404" pitchFamily="49" charset="0"/>
                <a:cs typeface="Courier New" panose="02070309020205020404" pitchFamily="49" charset="0"/>
              </a:rPr>
              <a:t>R1# </a:t>
            </a:r>
            <a:r>
              <a:rPr lang="en-US" sz="4000" b="1" dirty="0">
                <a:solidFill>
                  <a:srgbClr val="FFFF00"/>
                </a:solidFill>
                <a:latin typeface="Courier New" panose="02070309020205020404" pitchFamily="49" charset="0"/>
                <a:cs typeface="Courier New" panose="02070309020205020404" pitchFamily="49" charset="0"/>
              </a:rPr>
              <a:t>ping 2001:DB8:cafe:2::1 </a:t>
            </a:r>
          </a:p>
          <a:p>
            <a:r>
              <a:rPr lang="en-US" sz="4000" dirty="0">
                <a:solidFill>
                  <a:schemeClr val="bg1"/>
                </a:solidFill>
                <a:latin typeface="Courier New" panose="02070309020205020404" pitchFamily="49" charset="0"/>
                <a:cs typeface="Courier New" panose="02070309020205020404" pitchFamily="49" charset="0"/>
              </a:rPr>
              <a:t>Type escape sequence to abort. </a:t>
            </a:r>
          </a:p>
          <a:p>
            <a:r>
              <a:rPr lang="en-US" sz="4000" dirty="0">
                <a:solidFill>
                  <a:schemeClr val="bg1"/>
                </a:solidFill>
                <a:latin typeface="Courier New" panose="02070309020205020404" pitchFamily="49" charset="0"/>
                <a:cs typeface="Courier New" panose="02070309020205020404" pitchFamily="49" charset="0"/>
              </a:rPr>
              <a:t>Sending 5, 100-byte ICMP Echos to 2001:DB8:CAFE:2::1, timeout is 2 seconds: </a:t>
            </a:r>
          </a:p>
          <a:p>
            <a:r>
              <a:rPr lang="en-US" sz="4000" dirty="0">
                <a:solidFill>
                  <a:schemeClr val="bg1"/>
                </a:solidFill>
                <a:latin typeface="Courier New" panose="02070309020205020404" pitchFamily="49" charset="0"/>
                <a:cs typeface="Courier New" panose="02070309020205020404" pitchFamily="49" charset="0"/>
              </a:rPr>
              <a:t>% No valid route for destination </a:t>
            </a:r>
          </a:p>
          <a:p>
            <a:r>
              <a:rPr lang="en-US" sz="4000" dirty="0">
                <a:solidFill>
                  <a:schemeClr val="bg1"/>
                </a:solidFill>
                <a:latin typeface="Courier New" panose="02070309020205020404" pitchFamily="49" charset="0"/>
                <a:cs typeface="Courier New" panose="02070309020205020404" pitchFamily="49" charset="0"/>
              </a:rPr>
              <a:t>Success rate is 0 percent (0/1)</a:t>
            </a:r>
          </a:p>
        </p:txBody>
      </p:sp>
    </p:spTree>
    <p:extLst>
      <p:ext uri="{BB962C8B-B14F-4D97-AF65-F5344CB8AC3E}">
        <p14:creationId xmlns:p14="http://schemas.microsoft.com/office/powerpoint/2010/main" val="130336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7152640"/>
            <a:ext cx="31393376" cy="3718560"/>
          </a:xfrm>
        </p:spPr>
        <p:txBody>
          <a:bodyPr/>
          <a:lstStyle/>
          <a:p>
            <a:r>
              <a:rPr lang="en-US" dirty="0">
                <a:solidFill>
                  <a:schemeClr val="accent5">
                    <a:lumMod val="40000"/>
                    <a:lumOff val="60000"/>
                  </a:schemeClr>
                </a:solidFill>
              </a:rPr>
              <a:t>15.2 </a:t>
            </a:r>
            <a:r>
              <a:rPr lang="ru-RU" dirty="0" smtClean="0">
                <a:solidFill>
                  <a:schemeClr val="accent5">
                    <a:lumMod val="40000"/>
                    <a:lumOff val="60000"/>
                  </a:schemeClr>
                </a:solidFill>
              </a:rPr>
              <a:t>Настройка статических </a:t>
            </a:r>
            <a:r>
              <a:rPr lang="en-US" dirty="0" smtClean="0">
                <a:solidFill>
                  <a:schemeClr val="accent5">
                    <a:lumMod val="40000"/>
                    <a:lumOff val="60000"/>
                  </a:schemeClr>
                </a:solidFill>
              </a:rPr>
              <a:t>IP-</a:t>
            </a:r>
            <a:r>
              <a:rPr lang="ru-RU" dirty="0" smtClean="0">
                <a:solidFill>
                  <a:schemeClr val="accent5">
                    <a:lumMod val="40000"/>
                    <a:lumOff val="60000"/>
                  </a:schemeClr>
                </a:solidFill>
              </a:rPr>
              <a:t>маршрутов</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статических </a:t>
            </a:r>
            <a:r>
              <a:rPr lang="en-US" sz="6400" dirty="0"/>
              <a:t>IP-</a:t>
            </a:r>
            <a:r>
              <a:rPr lang="ru-RU" sz="6400" dirty="0"/>
              <a:t>маршрутов</a:t>
            </a:r>
            <a:r>
              <a:rPr lang="en-US" dirty="0"/>
              <a:t/>
            </a:r>
            <a:br>
              <a:rPr lang="en-US" dirty="0"/>
            </a:br>
            <a:r>
              <a:rPr lang="en-US" sz="9600" dirty="0"/>
              <a:t>IPv4 </a:t>
            </a:r>
            <a:r>
              <a:rPr lang="ru-RU" sz="9600" dirty="0"/>
              <a:t>Статический маршрут следующего перехода</a:t>
            </a:r>
            <a:endParaRPr lang="en-US" sz="9600" dirty="0"/>
          </a:p>
        </p:txBody>
      </p:sp>
      <p:sp>
        <p:nvSpPr>
          <p:cNvPr id="5" name="Content Placeholder 4">
            <a:extLst>
              <a:ext uri="{FF2B5EF4-FFF2-40B4-BE49-F238E27FC236}">
                <a16:creationId xmlns="" xmlns:a16="http://schemas.microsoft.com/office/drawing/2014/main" id="{4BA9E5ED-E1E8-1F49-B254-BB794D88EC0A}"/>
              </a:ext>
            </a:extLst>
          </p:cNvPr>
          <p:cNvSpPr>
            <a:spLocks noGrp="1"/>
          </p:cNvSpPr>
          <p:nvPr>
            <p:ph idx="1"/>
          </p:nvPr>
        </p:nvSpPr>
        <p:spPr>
          <a:xfrm>
            <a:off x="1898650" y="2927352"/>
            <a:ext cx="33120228" cy="7790272"/>
          </a:xfrm>
        </p:spPr>
        <p:txBody>
          <a:bodyPr/>
          <a:lstStyle/>
          <a:p>
            <a:pPr marL="0" indent="0" algn="l"/>
            <a:r>
              <a:rPr lang="ru-RU" sz="4800" dirty="0">
                <a:solidFill>
                  <a:srgbClr val="000000"/>
                </a:solidFill>
              </a:rPr>
              <a:t>В статическом маршруте следующего перехода указывается только </a:t>
            </a:r>
            <a:r>
              <a:rPr lang="en-US" sz="4800" dirty="0">
                <a:solidFill>
                  <a:srgbClr val="000000"/>
                </a:solidFill>
              </a:rPr>
              <a:t>IP-</a:t>
            </a:r>
            <a:r>
              <a:rPr lang="ru-RU" sz="4800" dirty="0">
                <a:solidFill>
                  <a:srgbClr val="000000"/>
                </a:solidFill>
              </a:rPr>
              <a:t>адрес следующего перехода. Выходной интерфейс определяется исходя из следующего транзитного участка. Например, на маршрутизаторе </a:t>
            </a:r>
            <a:r>
              <a:rPr lang="en-US" sz="4800" dirty="0">
                <a:solidFill>
                  <a:srgbClr val="000000"/>
                </a:solidFill>
              </a:rPr>
              <a:t>R1 </a:t>
            </a:r>
            <a:r>
              <a:rPr lang="ru-RU" sz="4800" dirty="0">
                <a:solidFill>
                  <a:srgbClr val="000000"/>
                </a:solidFill>
              </a:rPr>
              <a:t>настроено три статических маршрута следующего перехода с помощью </a:t>
            </a:r>
            <a:r>
              <a:rPr lang="en-US" sz="4800" dirty="0">
                <a:solidFill>
                  <a:srgbClr val="000000"/>
                </a:solidFill>
              </a:rPr>
              <a:t>IP-</a:t>
            </a:r>
            <a:r>
              <a:rPr lang="ru-RU" sz="4800" dirty="0">
                <a:solidFill>
                  <a:srgbClr val="000000"/>
                </a:solidFill>
              </a:rPr>
              <a:t>адреса следующего перехода, маршрутизатора </a:t>
            </a:r>
            <a:r>
              <a:rPr lang="en-US" sz="4800" dirty="0">
                <a:solidFill>
                  <a:srgbClr val="000000"/>
                </a:solidFill>
              </a:rPr>
              <a:t>R2.</a:t>
            </a:r>
            <a:endParaRPr lang="en-US" sz="4800" dirty="0">
              <a:solidFill>
                <a:srgbClr val="000000"/>
              </a:solidFill>
            </a:endParaRPr>
          </a:p>
          <a:p>
            <a:pPr marL="870192" lvl="3" indent="0">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 route 172.16.1.0 255.255.255.0 172.16.2.2 </a:t>
            </a:r>
          </a:p>
          <a:p>
            <a:pPr marL="870192" lvl="3" indent="0">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 route 192.168.1.0 255.255.255.0 172.16.2.2 </a:t>
            </a:r>
          </a:p>
          <a:p>
            <a:pPr marL="870192" lvl="3" indent="0">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 route 192.168.2.0 255.255.255.0 172.16.2.2</a:t>
            </a:r>
            <a:endParaRPr lang="en-US" sz="4800" b="1" dirty="0">
              <a:solidFill>
                <a:srgbClr val="000000"/>
              </a:solidFill>
            </a:endParaRPr>
          </a:p>
          <a:p>
            <a:pPr marL="0" indent="0" algn="l"/>
            <a:r>
              <a:rPr lang="ru-RU" sz="4800" dirty="0">
                <a:solidFill>
                  <a:srgbClr val="000000"/>
                </a:solidFill>
              </a:rPr>
              <a:t>Результирующие записи таблицы маршрутизации на </a:t>
            </a:r>
            <a:r>
              <a:rPr lang="en-US" sz="4800" dirty="0">
                <a:solidFill>
                  <a:srgbClr val="000000"/>
                </a:solidFill>
              </a:rPr>
              <a:t>R1:</a:t>
            </a:r>
            <a:endParaRPr lang="en-US" sz="4800" dirty="0">
              <a:solidFill>
                <a:srgbClr val="000000"/>
              </a:solidFill>
            </a:endParaRPr>
          </a:p>
          <a:p>
            <a:pPr marL="0" indent="0" algn="l"/>
            <a:endParaRPr lang="en-US" sz="4800" dirty="0">
              <a:solidFill>
                <a:srgbClr val="000000"/>
              </a:solidFill>
            </a:endParaRPr>
          </a:p>
        </p:txBody>
      </p:sp>
      <p:pic>
        <p:nvPicPr>
          <p:cNvPr id="2" name="Picture 1">
            <a:extLst>
              <a:ext uri="{FF2B5EF4-FFF2-40B4-BE49-F238E27FC236}">
                <a16:creationId xmlns="" xmlns:a16="http://schemas.microsoft.com/office/drawing/2014/main" id="{02DD7322-928D-4D28-9EE1-E0AB67BFEE64}"/>
              </a:ext>
            </a:extLst>
          </p:cNvPr>
          <p:cNvPicPr>
            <a:picLocks noChangeAspect="1"/>
          </p:cNvPicPr>
          <p:nvPr/>
        </p:nvPicPr>
        <p:blipFill>
          <a:blip r:embed="rId3"/>
          <a:stretch>
            <a:fillRect/>
          </a:stretch>
        </p:blipFill>
        <p:spPr>
          <a:xfrm>
            <a:off x="6804026" y="10717624"/>
            <a:ext cx="19773900" cy="7772400"/>
          </a:xfrm>
          <a:prstGeom prst="rect">
            <a:avLst/>
          </a:prstGeom>
        </p:spPr>
      </p:pic>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статических </a:t>
            </a:r>
            <a:r>
              <a:rPr lang="en-US" sz="6400" dirty="0"/>
              <a:t>IP-</a:t>
            </a:r>
            <a:r>
              <a:rPr lang="ru-RU" sz="6400" dirty="0"/>
              <a:t>маршрутов</a:t>
            </a:r>
            <a:r>
              <a:rPr lang="en-US" dirty="0"/>
              <a:t/>
            </a:r>
            <a:br>
              <a:rPr lang="en-US" dirty="0"/>
            </a:br>
            <a:r>
              <a:rPr lang="ru-RU" sz="9600" dirty="0" err="1"/>
              <a:t>IPv</a:t>
            </a:r>
            <a:r>
              <a:rPr lang="en-US" sz="9600" dirty="0"/>
              <a:t>6</a:t>
            </a:r>
            <a:r>
              <a:rPr lang="ru-RU" sz="9600" dirty="0"/>
              <a:t> </a:t>
            </a:r>
            <a:r>
              <a:rPr lang="ru-RU" sz="9600" dirty="0"/>
              <a:t>Статический маршрут следующего перехода</a:t>
            </a:r>
            <a:endParaRPr lang="en-US" sz="9600" dirty="0"/>
          </a:p>
        </p:txBody>
      </p:sp>
      <p:sp>
        <p:nvSpPr>
          <p:cNvPr id="5" name="Content Placeholder 4">
            <a:extLst>
              <a:ext uri="{FF2B5EF4-FFF2-40B4-BE49-F238E27FC236}">
                <a16:creationId xmlns="" xmlns:a16="http://schemas.microsoft.com/office/drawing/2014/main" id="{4BA9E5ED-E1E8-1F49-B254-BB794D88EC0A}"/>
              </a:ext>
            </a:extLst>
          </p:cNvPr>
          <p:cNvSpPr>
            <a:spLocks noGrp="1"/>
          </p:cNvSpPr>
          <p:nvPr>
            <p:ph idx="1"/>
          </p:nvPr>
        </p:nvSpPr>
        <p:spPr>
          <a:xfrm>
            <a:off x="699252" y="2927350"/>
            <a:ext cx="19004592" cy="12410972"/>
          </a:xfrm>
        </p:spPr>
        <p:txBody>
          <a:bodyPr/>
          <a:lstStyle/>
          <a:p>
            <a:pPr algn="l"/>
            <a:r>
              <a:rPr lang="ru-RU" sz="4800" dirty="0">
                <a:solidFill>
                  <a:srgbClr val="000000"/>
                </a:solidFill>
              </a:rPr>
              <a:t>Команды для настройки R1 со статическими маршрутами IPv6 к трем удаленным сетям следующие:</a:t>
            </a:r>
            <a:r>
              <a:rPr lang="en-US" sz="4800" dirty="0">
                <a:solidFill>
                  <a:srgbClr val="000000"/>
                </a:solidFill>
              </a:rPr>
              <a:t>:</a:t>
            </a:r>
            <a:endParaRPr lang="en-US" sz="4800" dirty="0">
              <a:solidFill>
                <a:srgbClr val="000000"/>
              </a:solidFill>
            </a:endParaRPr>
          </a:p>
          <a:p>
            <a:pPr marL="1047748"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1047748" lvl="2" indent="0">
              <a:spcBef>
                <a:spcPts val="0"/>
              </a:spcBef>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ipv6 unicast-routing </a:t>
            </a:r>
          </a:p>
          <a:p>
            <a:pPr marL="1047748"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1047748" lvl="2" indent="0">
              <a:spcBef>
                <a:spcPts val="0"/>
              </a:spcBef>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ipv6 route 2001:db8:acad:1::/64 2001:db8:acad:2::2 </a:t>
            </a:r>
          </a:p>
          <a:p>
            <a:pPr marL="1047748"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1047748" lvl="2" indent="0">
              <a:spcBef>
                <a:spcPts val="0"/>
              </a:spcBef>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ipv6 route 2001:db8:cafe:1::/64 2001:db8:acad:2::2 </a:t>
            </a:r>
          </a:p>
          <a:p>
            <a:pPr marL="1047748"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1047748" lvl="2" indent="0">
              <a:spcBef>
                <a:spcPts val="0"/>
              </a:spcBef>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ipv6 route 2001:db8:cafe:2::/64 2001:db8:acad:2::2</a:t>
            </a:r>
          </a:p>
          <a:p>
            <a:pPr algn="l"/>
            <a:endParaRPr lang="en-US" sz="4800" dirty="0">
              <a:solidFill>
                <a:srgbClr val="000000"/>
              </a:solidFill>
            </a:endParaRPr>
          </a:p>
          <a:p>
            <a:pPr algn="l"/>
            <a:r>
              <a:rPr lang="ru-RU" sz="4800" dirty="0">
                <a:solidFill>
                  <a:srgbClr val="000000"/>
                </a:solidFill>
              </a:rPr>
              <a:t>Таблица маршрутизации для R1 теперь содержит маршруты к трем удаленным сетям IPv6</a:t>
            </a:r>
            <a:r>
              <a:rPr lang="en-US" sz="4800" dirty="0">
                <a:solidFill>
                  <a:srgbClr val="000000"/>
                </a:solidFill>
              </a:rPr>
              <a:t>.</a:t>
            </a:r>
            <a:endParaRPr lang="en-US" sz="4800" dirty="0">
              <a:solidFill>
                <a:srgbClr val="000000"/>
              </a:solidFill>
            </a:endParaRPr>
          </a:p>
          <a:p>
            <a:pPr marL="0" indent="0" algn="l"/>
            <a:endParaRPr lang="en-US" sz="4800" dirty="0">
              <a:solidFill>
                <a:srgbClr val="000000"/>
              </a:solidFill>
            </a:endParaRPr>
          </a:p>
        </p:txBody>
      </p:sp>
      <p:pic>
        <p:nvPicPr>
          <p:cNvPr id="4" name="Picture 3">
            <a:extLst>
              <a:ext uri="{FF2B5EF4-FFF2-40B4-BE49-F238E27FC236}">
                <a16:creationId xmlns="" xmlns:a16="http://schemas.microsoft.com/office/drawing/2014/main" id="{AC02D90A-A2E4-4F55-8079-1418E1104189}"/>
              </a:ext>
            </a:extLst>
          </p:cNvPr>
          <p:cNvPicPr>
            <a:picLocks noChangeAspect="1"/>
          </p:cNvPicPr>
          <p:nvPr/>
        </p:nvPicPr>
        <p:blipFill>
          <a:blip r:embed="rId3"/>
          <a:stretch>
            <a:fillRect/>
          </a:stretch>
        </p:blipFill>
        <p:spPr>
          <a:xfrm>
            <a:off x="19703844" y="3627238"/>
            <a:ext cx="16172904" cy="14180780"/>
          </a:xfrm>
          <a:prstGeom prst="rect">
            <a:avLst/>
          </a:prstGeom>
        </p:spPr>
      </p:pic>
    </p:spTree>
    <p:extLst>
      <p:ext uri="{BB962C8B-B14F-4D97-AF65-F5344CB8AC3E}">
        <p14:creationId xmlns:p14="http://schemas.microsoft.com/office/powerpoint/2010/main" val="152995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статических </a:t>
            </a:r>
            <a:r>
              <a:rPr lang="en-US" sz="6400" dirty="0"/>
              <a:t>IP-</a:t>
            </a:r>
            <a:r>
              <a:rPr lang="ru-RU" sz="6400" dirty="0"/>
              <a:t>маршрутов</a:t>
            </a:r>
            <a:r>
              <a:rPr lang="en-US" dirty="0"/>
              <a:t/>
            </a:r>
            <a:br>
              <a:rPr lang="en-US" dirty="0"/>
            </a:br>
            <a:r>
              <a:rPr lang="en-US" sz="9600" dirty="0"/>
              <a:t>IPv4 </a:t>
            </a:r>
            <a:r>
              <a:rPr lang="ru-RU" sz="9600" dirty="0"/>
              <a:t>Статический маршрут с прямым </a:t>
            </a:r>
            <a:r>
              <a:rPr lang="ru-RU" sz="9600" dirty="0"/>
              <a:t>подключением</a:t>
            </a:r>
            <a:endParaRPr lang="en-US" sz="9600" dirty="0"/>
          </a:p>
        </p:txBody>
      </p:sp>
      <p:sp>
        <p:nvSpPr>
          <p:cNvPr id="6" name="Content Placeholder 5">
            <a:extLst>
              <a:ext uri="{FF2B5EF4-FFF2-40B4-BE49-F238E27FC236}">
                <a16:creationId xmlns="" xmlns:a16="http://schemas.microsoft.com/office/drawing/2014/main" id="{41539DD7-C4D8-E54C-95DD-4D96BF093D3B}"/>
              </a:ext>
            </a:extLst>
          </p:cNvPr>
          <p:cNvSpPr>
            <a:spLocks noGrp="1"/>
          </p:cNvSpPr>
          <p:nvPr>
            <p:ph idx="1"/>
          </p:nvPr>
        </p:nvSpPr>
        <p:spPr>
          <a:xfrm>
            <a:off x="1898650" y="2927350"/>
            <a:ext cx="33120228" cy="8683932"/>
          </a:xfrm>
        </p:spPr>
        <p:txBody>
          <a:bodyPr/>
          <a:lstStyle/>
          <a:p>
            <a:pPr marL="0" indent="0" algn="l"/>
            <a:r>
              <a:rPr lang="ru-RU" sz="5600" dirty="0">
                <a:solidFill>
                  <a:srgbClr val="000000"/>
                </a:solidFill>
              </a:rPr>
              <a:t>При настройке статического маршрута другим вариантом является использование интерфейса выхода для указания адреса следующего перехода. Три статических маршрута IPv4, подключенных напрямую, настраиваются на R1 с использованием интерфейса выхода</a:t>
            </a:r>
            <a:r>
              <a:rPr lang="en-US" sz="5600" dirty="0">
                <a:solidFill>
                  <a:srgbClr val="000000"/>
                </a:solidFill>
              </a:rPr>
              <a:t>.</a:t>
            </a:r>
            <a:endParaRPr lang="en-US" sz="5600" dirty="0">
              <a:solidFill>
                <a:srgbClr val="000000"/>
              </a:solidFill>
            </a:endParaRPr>
          </a:p>
          <a:p>
            <a:pPr marL="292340" lvl="1" indent="0">
              <a:buNone/>
            </a:pPr>
            <a:r>
              <a:rPr lang="ru-RU" sz="4800" b="1" dirty="0">
                <a:solidFill>
                  <a:srgbClr val="000000"/>
                </a:solidFill>
              </a:rPr>
              <a:t>Примечание</a:t>
            </a:r>
            <a:r>
              <a:rPr lang="en-US" sz="4800" dirty="0">
                <a:solidFill>
                  <a:srgbClr val="000000"/>
                </a:solidFill>
              </a:rPr>
              <a:t>: </a:t>
            </a:r>
            <a:r>
              <a:rPr lang="ru-RU" sz="4800" dirty="0">
                <a:solidFill>
                  <a:srgbClr val="000000"/>
                </a:solidFill>
              </a:rPr>
              <a:t>Обычно рекомендуется использовать адрес следующего перехода. Статические маршруты с прямым подключением следует использовать только с последовательными интерфейсами "точка-точка</a:t>
            </a:r>
            <a:r>
              <a:rPr lang="ru-RU" sz="4800" dirty="0">
                <a:solidFill>
                  <a:srgbClr val="000000"/>
                </a:solidFill>
              </a:rPr>
              <a:t>"</a:t>
            </a:r>
            <a:r>
              <a:rPr lang="en-US" sz="4800" dirty="0">
                <a:solidFill>
                  <a:srgbClr val="000000"/>
                </a:solidFill>
              </a:rPr>
              <a:t>.  </a:t>
            </a:r>
            <a:endParaRPr lang="en-US" sz="4800" dirty="0">
              <a:solidFill>
                <a:srgbClr val="000000"/>
              </a:solidFill>
            </a:endParaRPr>
          </a:p>
          <a:p>
            <a:pPr marL="292340" lvl="1" indent="0">
              <a:buNone/>
            </a:pPr>
            <a:r>
              <a:rPr lang="en-US" sz="4800" b="1" dirty="0">
                <a:solidFill>
                  <a:srgbClr val="000000"/>
                </a:solidFill>
                <a:latin typeface="Courier New" panose="02070309020205020404" pitchFamily="49" charset="0"/>
                <a:cs typeface="Courier New" panose="02070309020205020404" pitchFamily="49" charset="0"/>
              </a:rPr>
              <a:t>R1(config)# ip route 172.16.1.0 255.255.255.0 s0/1/0 </a:t>
            </a:r>
          </a:p>
          <a:p>
            <a:pPr marL="292340" lvl="1" indent="0">
              <a:buNone/>
            </a:pPr>
            <a:r>
              <a:rPr lang="en-US" sz="4800" b="1" dirty="0">
                <a:solidFill>
                  <a:srgbClr val="000000"/>
                </a:solidFill>
                <a:latin typeface="Courier New" panose="02070309020205020404" pitchFamily="49" charset="0"/>
                <a:cs typeface="Courier New" panose="02070309020205020404" pitchFamily="49" charset="0"/>
              </a:rPr>
              <a:t>R1(config)# ip route 192.168.1.0 255.255.255.0 s0/1/0 </a:t>
            </a:r>
          </a:p>
          <a:p>
            <a:pPr marL="292340" lvl="1" indent="0">
              <a:buNone/>
            </a:pPr>
            <a:r>
              <a:rPr lang="en-US" sz="4800" b="1" dirty="0">
                <a:solidFill>
                  <a:srgbClr val="000000"/>
                </a:solidFill>
                <a:latin typeface="Courier New" panose="02070309020205020404" pitchFamily="49" charset="0"/>
                <a:cs typeface="Courier New" panose="02070309020205020404" pitchFamily="49" charset="0"/>
              </a:rPr>
              <a:t>R1(config)# ip route 192.168.2.0 255.255.255.0 s0/1/0</a:t>
            </a:r>
          </a:p>
        </p:txBody>
      </p:sp>
      <p:pic>
        <p:nvPicPr>
          <p:cNvPr id="2" name="Picture 1">
            <a:extLst>
              <a:ext uri="{FF2B5EF4-FFF2-40B4-BE49-F238E27FC236}">
                <a16:creationId xmlns="" xmlns:a16="http://schemas.microsoft.com/office/drawing/2014/main" id="{47DA537A-45BF-4C79-8B63-1FD702789359}"/>
              </a:ext>
            </a:extLst>
          </p:cNvPr>
          <p:cNvPicPr>
            <a:picLocks noChangeAspect="1"/>
          </p:cNvPicPr>
          <p:nvPr/>
        </p:nvPicPr>
        <p:blipFill>
          <a:blip r:embed="rId3"/>
          <a:stretch>
            <a:fillRect/>
          </a:stretch>
        </p:blipFill>
        <p:spPr>
          <a:xfrm>
            <a:off x="6842126" y="11611282"/>
            <a:ext cx="19697700" cy="7734300"/>
          </a:xfrm>
          <a:prstGeom prst="rect">
            <a:avLst/>
          </a:prstGeom>
        </p:spPr>
      </p:pic>
    </p:spTree>
    <p:extLst>
      <p:ext uri="{BB962C8B-B14F-4D97-AF65-F5344CB8AC3E}">
        <p14:creationId xmlns:p14="http://schemas.microsoft.com/office/powerpoint/2010/main" val="317002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статических </a:t>
            </a:r>
            <a:r>
              <a:rPr lang="en-US" sz="6400" dirty="0"/>
              <a:t>IP-</a:t>
            </a:r>
            <a:r>
              <a:rPr lang="ru-RU" sz="6400" dirty="0"/>
              <a:t>маршрутов</a:t>
            </a:r>
            <a:r>
              <a:rPr lang="en-US" dirty="0"/>
              <a:t/>
            </a:r>
            <a:br>
              <a:rPr lang="en-US" dirty="0"/>
            </a:br>
            <a:r>
              <a:rPr lang="ru-RU" sz="9600" dirty="0"/>
              <a:t>IPv4 Статический маршрут с прямым подключением</a:t>
            </a:r>
            <a:endParaRPr lang="en-US" sz="9600" dirty="0"/>
          </a:p>
        </p:txBody>
      </p:sp>
      <p:sp>
        <p:nvSpPr>
          <p:cNvPr id="6" name="Content Placeholder 5">
            <a:extLst>
              <a:ext uri="{FF2B5EF4-FFF2-40B4-BE49-F238E27FC236}">
                <a16:creationId xmlns="" xmlns:a16="http://schemas.microsoft.com/office/drawing/2014/main" id="{41539DD7-C4D8-E54C-95DD-4D96BF093D3B}"/>
              </a:ext>
            </a:extLst>
          </p:cNvPr>
          <p:cNvSpPr>
            <a:spLocks noGrp="1"/>
          </p:cNvSpPr>
          <p:nvPr>
            <p:ph idx="1"/>
          </p:nvPr>
        </p:nvSpPr>
        <p:spPr>
          <a:xfrm>
            <a:off x="1898650" y="2927350"/>
            <a:ext cx="16782644" cy="14759588"/>
          </a:xfrm>
        </p:spPr>
        <p:txBody>
          <a:bodyPr/>
          <a:lstStyle/>
          <a:p>
            <a:pPr marL="0" indent="0" algn="l"/>
            <a:r>
              <a:rPr lang="ru-RU" sz="4800" dirty="0">
                <a:solidFill>
                  <a:srgbClr val="000000"/>
                </a:solidFill>
              </a:rPr>
              <a:t>В примере три статических маршрута IPv6, подключенных напрямую, настроены на R1 с использованием интерфейса выхода</a:t>
            </a:r>
            <a:r>
              <a:rPr lang="en-US" sz="4800" dirty="0">
                <a:solidFill>
                  <a:srgbClr val="000000"/>
                </a:solidFill>
              </a:rPr>
              <a:t>.</a:t>
            </a:r>
            <a:endParaRPr lang="en-US" sz="4800" dirty="0">
              <a:solidFill>
                <a:srgbClr val="000000"/>
              </a:solidFill>
            </a:endParaRPr>
          </a:p>
          <a:p>
            <a:pPr marL="292340" lvl="1" indent="0">
              <a:buNone/>
            </a:pPr>
            <a:r>
              <a:rPr lang="ru-RU" sz="4800" b="1" dirty="0">
                <a:solidFill>
                  <a:srgbClr val="000000"/>
                </a:solidFill>
              </a:rPr>
              <a:t>Примечание</a:t>
            </a:r>
            <a:r>
              <a:rPr lang="en-US" sz="4800" dirty="0">
                <a:solidFill>
                  <a:srgbClr val="000000"/>
                </a:solidFill>
              </a:rPr>
              <a:t>: </a:t>
            </a:r>
            <a:r>
              <a:rPr lang="ru-RU" sz="4800" dirty="0">
                <a:solidFill>
                  <a:srgbClr val="000000"/>
                </a:solidFill>
              </a:rPr>
              <a:t>Обычно рекомендуется использовать адрес следующего перехода. Статические маршруты с прямым подключением следует использовать только с последовательными интерфейсами "точка-точка</a:t>
            </a:r>
            <a:r>
              <a:rPr lang="ru-RU" sz="4800" dirty="0">
                <a:solidFill>
                  <a:srgbClr val="000000"/>
                </a:solidFill>
              </a:rPr>
              <a:t>"</a:t>
            </a:r>
            <a:r>
              <a:rPr lang="en-US" sz="4800" dirty="0">
                <a:solidFill>
                  <a:srgbClr val="000000"/>
                </a:solidFill>
              </a:rPr>
              <a:t>. </a:t>
            </a:r>
            <a:endParaRPr lang="en-US" sz="4800" dirty="0">
              <a:solidFill>
                <a:srgbClr val="000000"/>
              </a:solidFill>
            </a:endParaRPr>
          </a:p>
          <a:p>
            <a:pPr marL="0" indent="0" algn="l"/>
            <a:endParaRPr lang="en-US" sz="4800" b="1" dirty="0">
              <a:solidFill>
                <a:srgbClr val="000000"/>
              </a:solidFill>
              <a:latin typeface="Courier New" panose="02070309020205020404" pitchFamily="49" charset="0"/>
              <a:cs typeface="Courier New" panose="02070309020205020404" pitchFamily="49" charset="0"/>
            </a:endParaRPr>
          </a:p>
          <a:p>
            <a:pPr marL="0" indent="0" algn="l"/>
            <a:r>
              <a:rPr lang="en-US" sz="4800" b="1" dirty="0">
                <a:solidFill>
                  <a:srgbClr val="000000"/>
                </a:solidFill>
                <a:latin typeface="Courier New" panose="02070309020205020404" pitchFamily="49" charset="0"/>
                <a:cs typeface="Courier New" panose="02070309020205020404" pitchFamily="49" charset="0"/>
              </a:rPr>
              <a:t>R1(config)# ipv6 route 2001:db8:acad:1::/64 s0/1/0 </a:t>
            </a:r>
          </a:p>
          <a:p>
            <a:pPr marL="0" indent="0" algn="l"/>
            <a:endParaRPr lang="en-US" sz="4800" b="1" dirty="0">
              <a:solidFill>
                <a:srgbClr val="000000"/>
              </a:solidFill>
              <a:latin typeface="Courier New" panose="02070309020205020404" pitchFamily="49" charset="0"/>
              <a:cs typeface="Courier New" panose="02070309020205020404" pitchFamily="49" charset="0"/>
            </a:endParaRPr>
          </a:p>
          <a:p>
            <a:pPr marL="0" indent="0" algn="l"/>
            <a:r>
              <a:rPr lang="en-US" sz="4800" b="1" dirty="0">
                <a:solidFill>
                  <a:srgbClr val="000000"/>
                </a:solidFill>
                <a:latin typeface="Courier New" panose="02070309020205020404" pitchFamily="49" charset="0"/>
                <a:cs typeface="Courier New" panose="02070309020205020404" pitchFamily="49" charset="0"/>
              </a:rPr>
              <a:t>R1(config)# ipv6 route 2001:db8:cafe:1::/64 s0/1/0 </a:t>
            </a:r>
          </a:p>
          <a:p>
            <a:pPr marL="0" indent="0" algn="l"/>
            <a:endParaRPr lang="en-US" sz="4800" b="1" dirty="0">
              <a:solidFill>
                <a:srgbClr val="000000"/>
              </a:solidFill>
              <a:latin typeface="Courier New" panose="02070309020205020404" pitchFamily="49" charset="0"/>
              <a:cs typeface="Courier New" panose="02070309020205020404" pitchFamily="49" charset="0"/>
            </a:endParaRPr>
          </a:p>
          <a:p>
            <a:pPr marL="0" indent="0" algn="l"/>
            <a:r>
              <a:rPr lang="en-US" sz="4800" b="1" dirty="0">
                <a:solidFill>
                  <a:srgbClr val="000000"/>
                </a:solidFill>
                <a:latin typeface="Courier New" panose="02070309020205020404" pitchFamily="49" charset="0"/>
                <a:cs typeface="Courier New" panose="02070309020205020404" pitchFamily="49" charset="0"/>
              </a:rPr>
              <a:t>R1(config)# ipv6 route 2001:db8:cafe:2::/64 s0/1/0</a:t>
            </a:r>
          </a:p>
        </p:txBody>
      </p:sp>
      <p:pic>
        <p:nvPicPr>
          <p:cNvPr id="2" name="Picture 1">
            <a:extLst>
              <a:ext uri="{FF2B5EF4-FFF2-40B4-BE49-F238E27FC236}">
                <a16:creationId xmlns="" xmlns:a16="http://schemas.microsoft.com/office/drawing/2014/main" id="{AB40A619-85C4-45E4-8C9E-6BE4AFE6B1AC}"/>
              </a:ext>
            </a:extLst>
          </p:cNvPr>
          <p:cNvPicPr>
            <a:picLocks noChangeAspect="1"/>
          </p:cNvPicPr>
          <p:nvPr/>
        </p:nvPicPr>
        <p:blipFill>
          <a:blip r:embed="rId3"/>
          <a:stretch>
            <a:fillRect/>
          </a:stretch>
        </p:blipFill>
        <p:spPr>
          <a:xfrm>
            <a:off x="19329362" y="3258026"/>
            <a:ext cx="16290996" cy="14759588"/>
          </a:xfrm>
          <a:prstGeom prst="rect">
            <a:avLst/>
          </a:prstGeom>
        </p:spPr>
      </p:pic>
    </p:spTree>
    <p:extLst>
      <p:ext uri="{BB962C8B-B14F-4D97-AF65-F5344CB8AC3E}">
        <p14:creationId xmlns:p14="http://schemas.microsoft.com/office/powerpoint/2010/main" val="380152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статических </a:t>
            </a:r>
            <a:r>
              <a:rPr lang="en-US" sz="6400" dirty="0"/>
              <a:t>IP-</a:t>
            </a:r>
            <a:r>
              <a:rPr lang="ru-RU" sz="6400" dirty="0"/>
              <a:t>маршрутов</a:t>
            </a:r>
            <a:r>
              <a:rPr lang="en-US" dirty="0"/>
              <a:t/>
            </a:r>
            <a:br>
              <a:rPr lang="en-US" dirty="0"/>
            </a:br>
            <a:r>
              <a:rPr lang="en-US" sz="9600" dirty="0"/>
              <a:t>IPv4 </a:t>
            </a:r>
            <a:r>
              <a:rPr lang="ru-RU" sz="9600" dirty="0"/>
              <a:t>Полностью заданный статический маршрут</a:t>
            </a:r>
            <a:endParaRPr lang="en-US" sz="9600" dirty="0"/>
          </a:p>
        </p:txBody>
      </p:sp>
      <p:sp>
        <p:nvSpPr>
          <p:cNvPr id="4" name="Content Placeholder 3">
            <a:extLst>
              <a:ext uri="{FF2B5EF4-FFF2-40B4-BE49-F238E27FC236}">
                <a16:creationId xmlns="" xmlns:a16="http://schemas.microsoft.com/office/drawing/2014/main" id="{A1B3A1D6-9974-8A46-939A-73A094DD0B93}"/>
              </a:ext>
            </a:extLst>
          </p:cNvPr>
          <p:cNvSpPr>
            <a:spLocks noGrp="1"/>
          </p:cNvSpPr>
          <p:nvPr>
            <p:ph idx="1"/>
          </p:nvPr>
        </p:nvSpPr>
        <p:spPr>
          <a:xfrm>
            <a:off x="978198" y="2416974"/>
            <a:ext cx="14950068" cy="14759588"/>
          </a:xfrm>
        </p:spPr>
        <p:txBody>
          <a:bodyPr/>
          <a:lstStyle/>
          <a:p>
            <a:pPr marL="1143000" indent="-1143000" algn="l">
              <a:buFont typeface="Arial" panose="020B0604020202020204" pitchFamily="34" charset="0"/>
              <a:buChar char="•"/>
            </a:pPr>
            <a:r>
              <a:rPr lang="ru-RU" sz="4800" dirty="0">
                <a:solidFill>
                  <a:srgbClr val="000000"/>
                </a:solidFill>
              </a:rPr>
              <a:t>В полностью заданном статическом маршруте указываются как выходной интерфейс, так и </a:t>
            </a:r>
            <a:r>
              <a:rPr lang="en-US" sz="4800" dirty="0">
                <a:solidFill>
                  <a:srgbClr val="000000"/>
                </a:solidFill>
              </a:rPr>
              <a:t>IP-</a:t>
            </a:r>
            <a:r>
              <a:rPr lang="ru-RU" sz="4800" dirty="0">
                <a:solidFill>
                  <a:srgbClr val="000000"/>
                </a:solidFill>
              </a:rPr>
              <a:t>адрес следующего перехода. Такой статический маршрут используется в случаях, когда выходной интерфейс представляет собой интерфейс множественного доступа и необходимо явно определить следующий переход. Следующий переход должен быть напрямую подключен к указанному выходному интерфейсу</a:t>
            </a:r>
            <a:r>
              <a:rPr lang="en-US" sz="4800" dirty="0">
                <a:solidFill>
                  <a:srgbClr val="000000"/>
                </a:solidFill>
              </a:rPr>
              <a:t>.</a:t>
            </a:r>
            <a:r>
              <a:rPr lang="ru-RU" sz="4800" dirty="0">
                <a:solidFill>
                  <a:srgbClr val="000000"/>
                </a:solidFill>
              </a:rPr>
              <a:t> Использование интерфейса выхода является необязательным, однако необходимо использовать адрес следующего перехода.</a:t>
            </a:r>
            <a:endParaRPr lang="en-US" sz="4800" dirty="0">
              <a:solidFill>
                <a:srgbClr val="000000"/>
              </a:solidFill>
            </a:endParaRPr>
          </a:p>
          <a:p>
            <a:pPr marL="1143000" indent="-1143000" algn="l">
              <a:buFont typeface="Arial" panose="020B0604020202020204" pitchFamily="34" charset="0"/>
              <a:buChar char="•"/>
            </a:pPr>
            <a:r>
              <a:rPr lang="ru-RU" sz="4800" dirty="0">
                <a:solidFill>
                  <a:srgbClr val="000000"/>
                </a:solidFill>
              </a:rPr>
              <a:t>Если выходной интерфейс является сетью </a:t>
            </a:r>
            <a:r>
              <a:rPr lang="en-US" sz="4800" dirty="0">
                <a:solidFill>
                  <a:srgbClr val="000000"/>
                </a:solidFill>
              </a:rPr>
              <a:t>Ethernet</a:t>
            </a:r>
            <a:r>
              <a:rPr lang="ru-RU" sz="4800" dirty="0">
                <a:solidFill>
                  <a:srgbClr val="000000"/>
                </a:solidFill>
              </a:rPr>
              <a:t>, рекомендуется использовать полностью заданный статический маршрут, включая как выходной интерфейс, так и </a:t>
            </a:r>
            <a:r>
              <a:rPr lang="en-US" sz="4800" dirty="0">
                <a:solidFill>
                  <a:srgbClr val="000000"/>
                </a:solidFill>
              </a:rPr>
              <a:t>IP</a:t>
            </a:r>
            <a:r>
              <a:rPr lang="ru-RU" sz="4800" dirty="0">
                <a:solidFill>
                  <a:srgbClr val="000000"/>
                </a:solidFill>
              </a:rPr>
              <a:t>-адрес следующего перехода. Вы также можете использовать полностью указанный статический маршрут, который включает в себя как интерфейс выхода, так и адрес следующего перехода</a:t>
            </a:r>
            <a:r>
              <a:rPr lang="en-US" sz="4800" dirty="0">
                <a:solidFill>
                  <a:srgbClr val="000000"/>
                </a:solidFill>
              </a:rPr>
              <a:t>.</a:t>
            </a:r>
            <a:endParaRPr lang="en-US" sz="4800" dirty="0">
              <a:solidFill>
                <a:srgbClr val="000000"/>
              </a:solidFill>
            </a:endParaRPr>
          </a:p>
        </p:txBody>
      </p:sp>
      <p:pic>
        <p:nvPicPr>
          <p:cNvPr id="2" name="Picture 1">
            <a:extLst>
              <a:ext uri="{FF2B5EF4-FFF2-40B4-BE49-F238E27FC236}">
                <a16:creationId xmlns="" xmlns:a16="http://schemas.microsoft.com/office/drawing/2014/main" id="{CB01257C-609F-4591-9958-99A06010DFFB}"/>
              </a:ext>
            </a:extLst>
          </p:cNvPr>
          <p:cNvPicPr>
            <a:picLocks noChangeAspect="1"/>
          </p:cNvPicPr>
          <p:nvPr/>
        </p:nvPicPr>
        <p:blipFill>
          <a:blip r:embed="rId3"/>
          <a:stretch>
            <a:fillRect/>
          </a:stretch>
        </p:blipFill>
        <p:spPr>
          <a:xfrm>
            <a:off x="15831164" y="5265804"/>
            <a:ext cx="19638704" cy="1970224"/>
          </a:xfrm>
          <a:prstGeom prst="rect">
            <a:avLst/>
          </a:prstGeom>
        </p:spPr>
      </p:pic>
      <p:pic>
        <p:nvPicPr>
          <p:cNvPr id="5" name="Picture 4">
            <a:extLst>
              <a:ext uri="{FF2B5EF4-FFF2-40B4-BE49-F238E27FC236}">
                <a16:creationId xmlns="" xmlns:a16="http://schemas.microsoft.com/office/drawing/2014/main" id="{A20DCA52-C7FA-47B4-B199-4B14B00BCCAD}"/>
              </a:ext>
            </a:extLst>
          </p:cNvPr>
          <p:cNvPicPr>
            <a:picLocks noChangeAspect="1"/>
          </p:cNvPicPr>
          <p:nvPr/>
        </p:nvPicPr>
        <p:blipFill>
          <a:blip r:embed="rId4"/>
          <a:stretch>
            <a:fillRect/>
          </a:stretch>
        </p:blipFill>
        <p:spPr>
          <a:xfrm>
            <a:off x="15831164" y="8699702"/>
            <a:ext cx="19735800" cy="7658100"/>
          </a:xfrm>
          <a:prstGeom prst="rect">
            <a:avLst/>
          </a:prstGeom>
        </p:spPr>
      </p:pic>
    </p:spTree>
    <p:extLst>
      <p:ext uri="{BB962C8B-B14F-4D97-AF65-F5344CB8AC3E}">
        <p14:creationId xmlns:p14="http://schemas.microsoft.com/office/powerpoint/2010/main" val="14606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статических </a:t>
            </a:r>
            <a:r>
              <a:rPr lang="en-US" sz="6400" dirty="0"/>
              <a:t>IP-</a:t>
            </a:r>
            <a:r>
              <a:rPr lang="ru-RU" sz="6400" dirty="0"/>
              <a:t>маршрутов</a:t>
            </a:r>
            <a:r>
              <a:rPr lang="en-US" dirty="0"/>
              <a:t/>
            </a:r>
            <a:br>
              <a:rPr lang="en-US" dirty="0"/>
            </a:br>
            <a:r>
              <a:rPr lang="en-US" sz="9600" dirty="0"/>
              <a:t>IPv6 </a:t>
            </a:r>
            <a:r>
              <a:rPr lang="ru-RU" sz="9600" dirty="0"/>
              <a:t>Полностью заданный статический маршрут</a:t>
            </a:r>
            <a:endParaRPr lang="en-US" sz="9600" dirty="0"/>
          </a:p>
        </p:txBody>
      </p:sp>
      <p:sp>
        <p:nvSpPr>
          <p:cNvPr id="4" name="Content Placeholder 3">
            <a:extLst>
              <a:ext uri="{FF2B5EF4-FFF2-40B4-BE49-F238E27FC236}">
                <a16:creationId xmlns="" xmlns:a16="http://schemas.microsoft.com/office/drawing/2014/main" id="{A1B3A1D6-9974-8A46-939A-73A094DD0B93}"/>
              </a:ext>
            </a:extLst>
          </p:cNvPr>
          <p:cNvSpPr>
            <a:spLocks noGrp="1"/>
          </p:cNvSpPr>
          <p:nvPr>
            <p:ph idx="1"/>
          </p:nvPr>
        </p:nvSpPr>
        <p:spPr>
          <a:xfrm>
            <a:off x="621794" y="2927350"/>
            <a:ext cx="34397084" cy="6180076"/>
          </a:xfrm>
        </p:spPr>
        <p:txBody>
          <a:bodyPr/>
          <a:lstStyle/>
          <a:p>
            <a:pPr marL="0" indent="0" algn="l"/>
            <a:r>
              <a:rPr lang="ru-RU" sz="4800" dirty="0">
                <a:solidFill>
                  <a:srgbClr val="000000"/>
                </a:solidFill>
              </a:rPr>
              <a:t>В полностью заданном статическом маршруте указываются как выходной интерфейс, так и </a:t>
            </a:r>
            <a:r>
              <a:rPr lang="en-US" sz="4800" dirty="0">
                <a:solidFill>
                  <a:srgbClr val="000000"/>
                </a:solidFill>
              </a:rPr>
              <a:t>IPv6-</a:t>
            </a:r>
            <a:r>
              <a:rPr lang="ru-RU" sz="4800" dirty="0">
                <a:solidFill>
                  <a:srgbClr val="000000"/>
                </a:solidFill>
              </a:rPr>
              <a:t>адрес следующего перехода</a:t>
            </a:r>
            <a:r>
              <a:rPr lang="en-US" sz="4800" dirty="0">
                <a:solidFill>
                  <a:srgbClr val="000000"/>
                </a:solidFill>
              </a:rPr>
              <a:t>.</a:t>
            </a:r>
            <a:endParaRPr lang="ru-RU" sz="4800" dirty="0">
              <a:solidFill>
                <a:srgbClr val="000000"/>
              </a:solidFill>
            </a:endParaRPr>
          </a:p>
          <a:p>
            <a:pPr marL="0" indent="0" algn="l"/>
            <a:r>
              <a:rPr lang="ru-RU" sz="4800" dirty="0">
                <a:solidFill>
                  <a:srgbClr val="000000"/>
                </a:solidFill>
              </a:rPr>
              <a:t>В отличие</a:t>
            </a:r>
            <a:r>
              <a:rPr lang="en-US" sz="4800" dirty="0">
                <a:solidFill>
                  <a:srgbClr val="000000"/>
                </a:solidFill>
              </a:rPr>
              <a:t> </a:t>
            </a:r>
            <a:r>
              <a:rPr lang="ru-RU" sz="4800" dirty="0">
                <a:solidFill>
                  <a:srgbClr val="000000"/>
                </a:solidFill>
              </a:rPr>
              <a:t>от </a:t>
            </a:r>
            <a:r>
              <a:rPr lang="en-US" sz="4800" dirty="0">
                <a:solidFill>
                  <a:srgbClr val="000000"/>
                </a:solidFill>
              </a:rPr>
              <a:t>IPv4, </a:t>
            </a:r>
            <a:r>
              <a:rPr lang="ru-RU" sz="4800" dirty="0">
                <a:solidFill>
                  <a:srgbClr val="000000"/>
                </a:solidFill>
              </a:rPr>
              <a:t>в </a:t>
            </a:r>
            <a:r>
              <a:rPr lang="en-US" sz="4800" dirty="0">
                <a:solidFill>
                  <a:srgbClr val="000000"/>
                </a:solidFill>
              </a:rPr>
              <a:t>IPv6 </a:t>
            </a:r>
            <a:r>
              <a:rPr lang="ru-RU" sz="4800" dirty="0">
                <a:solidFill>
                  <a:srgbClr val="000000"/>
                </a:solidFill>
              </a:rPr>
              <a:t>возможна ситуация, когда требуется использование полностью заданного статического маршрута. Если статический маршрут </a:t>
            </a:r>
            <a:r>
              <a:rPr lang="en-US" sz="4800" dirty="0">
                <a:solidFill>
                  <a:srgbClr val="000000"/>
                </a:solidFill>
              </a:rPr>
              <a:t>IPv6 </a:t>
            </a:r>
            <a:r>
              <a:rPr lang="ru-RU" sz="4800" dirty="0">
                <a:solidFill>
                  <a:srgbClr val="000000"/>
                </a:solidFill>
              </a:rPr>
              <a:t>использует </a:t>
            </a:r>
            <a:r>
              <a:rPr lang="en-US" sz="4800" dirty="0">
                <a:solidFill>
                  <a:srgbClr val="000000"/>
                </a:solidFill>
              </a:rPr>
              <a:t>IPv6-</a:t>
            </a:r>
            <a:r>
              <a:rPr lang="ru-RU" sz="4800" dirty="0">
                <a:solidFill>
                  <a:srgbClr val="000000"/>
                </a:solidFill>
              </a:rPr>
              <a:t>адрес типа </a:t>
            </a:r>
            <a:r>
              <a:rPr lang="en-US" sz="4800" dirty="0">
                <a:solidFill>
                  <a:srgbClr val="000000"/>
                </a:solidFill>
              </a:rPr>
              <a:t>link-local </a:t>
            </a:r>
            <a:r>
              <a:rPr lang="ru-RU" sz="4800" dirty="0">
                <a:solidFill>
                  <a:srgbClr val="000000"/>
                </a:solidFill>
              </a:rPr>
              <a:t>в качестве адреса следующего перехода, то необходимо использовать полностью заданный статический маршрут, включающий выходной интерфейс. На рисунке показан пример полностью заданного статического маршрута </a:t>
            </a:r>
            <a:r>
              <a:rPr lang="en-US" sz="4800" dirty="0">
                <a:solidFill>
                  <a:srgbClr val="000000"/>
                </a:solidFill>
              </a:rPr>
              <a:t>IPv6, </a:t>
            </a:r>
            <a:r>
              <a:rPr lang="ru-RU" sz="4800" dirty="0">
                <a:solidFill>
                  <a:srgbClr val="000000"/>
                </a:solidFill>
              </a:rPr>
              <a:t>который использует </a:t>
            </a:r>
            <a:r>
              <a:rPr lang="en-US" sz="4800" dirty="0">
                <a:solidFill>
                  <a:srgbClr val="000000"/>
                </a:solidFill>
              </a:rPr>
              <a:t>IPv6-</a:t>
            </a:r>
            <a:r>
              <a:rPr lang="ru-RU" sz="4800" dirty="0">
                <a:solidFill>
                  <a:srgbClr val="000000"/>
                </a:solidFill>
              </a:rPr>
              <a:t>адрес типа </a:t>
            </a:r>
            <a:r>
              <a:rPr lang="en-US" sz="4800" dirty="0">
                <a:solidFill>
                  <a:srgbClr val="000000"/>
                </a:solidFill>
              </a:rPr>
              <a:t>link-local</a:t>
            </a:r>
            <a:r>
              <a:rPr lang="ru-RU" sz="4800" dirty="0">
                <a:solidFill>
                  <a:srgbClr val="000000"/>
                </a:solidFill>
              </a:rPr>
              <a:t> в качестве адресе следующего перехода.</a:t>
            </a:r>
            <a:endParaRPr lang="en-US" sz="4800" dirty="0">
              <a:solidFill>
                <a:srgbClr val="000000"/>
              </a:solidFill>
            </a:endParaRPr>
          </a:p>
        </p:txBody>
      </p:sp>
      <p:pic>
        <p:nvPicPr>
          <p:cNvPr id="5" name="Picture 4">
            <a:extLst>
              <a:ext uri="{FF2B5EF4-FFF2-40B4-BE49-F238E27FC236}">
                <a16:creationId xmlns="" xmlns:a16="http://schemas.microsoft.com/office/drawing/2014/main" id="{81DB22C3-C393-9842-A14D-FA4E08E50BA2}"/>
              </a:ext>
            </a:extLst>
          </p:cNvPr>
          <p:cNvPicPr>
            <a:picLocks noChangeAspect="1"/>
          </p:cNvPicPr>
          <p:nvPr/>
        </p:nvPicPr>
        <p:blipFill>
          <a:blip r:embed="rId3"/>
          <a:stretch>
            <a:fillRect/>
          </a:stretch>
        </p:blipFill>
        <p:spPr>
          <a:xfrm>
            <a:off x="5708692" y="9107424"/>
            <a:ext cx="24223280" cy="9649320"/>
          </a:xfrm>
          <a:prstGeom prst="rect">
            <a:avLst/>
          </a:prstGeom>
        </p:spPr>
      </p:pic>
    </p:spTree>
    <p:extLst>
      <p:ext uri="{BB962C8B-B14F-4D97-AF65-F5344CB8AC3E}">
        <p14:creationId xmlns:p14="http://schemas.microsoft.com/office/powerpoint/2010/main" val="224427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статических </a:t>
            </a:r>
            <a:r>
              <a:rPr lang="en-US" sz="6400" dirty="0"/>
              <a:t>IP-</a:t>
            </a:r>
            <a:r>
              <a:rPr lang="ru-RU" sz="6400" dirty="0"/>
              <a:t>маршрутов</a:t>
            </a:r>
            <a:r>
              <a:rPr lang="en-US" dirty="0"/>
              <a:t/>
            </a:r>
            <a:br>
              <a:rPr lang="en-US" dirty="0"/>
            </a:br>
            <a:r>
              <a:rPr lang="en-US" sz="9600" dirty="0"/>
              <a:t>IPv6 </a:t>
            </a:r>
            <a:r>
              <a:rPr lang="ru-RU" sz="9600" dirty="0"/>
              <a:t>Полностью заданный статический </a:t>
            </a:r>
            <a:r>
              <a:rPr lang="ru-RU" sz="9600" dirty="0"/>
              <a:t>маршрут </a:t>
            </a:r>
            <a:r>
              <a:rPr lang="en-US" sz="9600" dirty="0"/>
              <a:t>(</a:t>
            </a:r>
            <a:r>
              <a:rPr lang="ru-RU" sz="9600" dirty="0" err="1"/>
              <a:t>Прод</a:t>
            </a:r>
            <a:r>
              <a:rPr lang="en-US" sz="9600" dirty="0"/>
              <a:t>.)</a:t>
            </a:r>
            <a:endParaRPr lang="en-US" sz="9600" dirty="0"/>
          </a:p>
        </p:txBody>
      </p:sp>
      <p:sp>
        <p:nvSpPr>
          <p:cNvPr id="4" name="Content Placeholder 3">
            <a:extLst>
              <a:ext uri="{FF2B5EF4-FFF2-40B4-BE49-F238E27FC236}">
                <a16:creationId xmlns="" xmlns:a16="http://schemas.microsoft.com/office/drawing/2014/main" id="{A1B3A1D6-9974-8A46-939A-73A094DD0B93}"/>
              </a:ext>
            </a:extLst>
          </p:cNvPr>
          <p:cNvSpPr>
            <a:spLocks noGrp="1"/>
          </p:cNvSpPr>
          <p:nvPr>
            <p:ph idx="1"/>
          </p:nvPr>
        </p:nvSpPr>
        <p:spPr>
          <a:xfrm>
            <a:off x="1898650" y="2927350"/>
            <a:ext cx="33120228" cy="7359652"/>
          </a:xfrm>
        </p:spPr>
        <p:txBody>
          <a:bodyPr/>
          <a:lstStyle/>
          <a:p>
            <a:pPr marL="0" indent="0" algn="l"/>
            <a:r>
              <a:rPr lang="ru-RU" sz="6400" dirty="0">
                <a:solidFill>
                  <a:srgbClr val="000000"/>
                </a:solidFill>
              </a:rPr>
              <a:t>Причина, по которой необходимо использовать полностью указанный статический маршрут, заключается в том, что локальные адреса канала IPv6 не содержатся в таблице маршрутизации IPv6. </a:t>
            </a:r>
            <a:r>
              <a:rPr lang="en-US" sz="6400" dirty="0">
                <a:solidFill>
                  <a:srgbClr val="000000"/>
                </a:solidFill>
              </a:rPr>
              <a:t>Link-local</a:t>
            </a:r>
            <a:r>
              <a:rPr lang="ru-RU" sz="6400" dirty="0">
                <a:solidFill>
                  <a:srgbClr val="000000"/>
                </a:solidFill>
              </a:rPr>
              <a:t> </a:t>
            </a:r>
            <a:r>
              <a:rPr lang="ru-RU" sz="6400" dirty="0">
                <a:solidFill>
                  <a:srgbClr val="000000"/>
                </a:solidFill>
              </a:rPr>
              <a:t>адреса уникальны только для данного канала или сети. Локальный адрес канала следующего перехода может быть допустимым адресом в нескольких сетях, подключенных к маршрутизатору. Следовательно, необходимо, чтобы интерфейс выхода был включен</a:t>
            </a:r>
            <a:r>
              <a:rPr lang="en-US" sz="6400" dirty="0">
                <a:solidFill>
                  <a:srgbClr val="000000"/>
                </a:solidFill>
              </a:rPr>
              <a:t>.</a:t>
            </a:r>
            <a:endParaRPr lang="en-US" sz="6400" dirty="0">
              <a:solidFill>
                <a:srgbClr val="000000"/>
              </a:solidFill>
            </a:endParaRPr>
          </a:p>
          <a:p>
            <a:pPr marL="0" indent="0" algn="l"/>
            <a:r>
              <a:rPr lang="ru-RU" sz="6400" dirty="0">
                <a:solidFill>
                  <a:srgbClr val="000000"/>
                </a:solidFill>
              </a:rPr>
              <a:t>В следующем примере показана запись таблицы маршрутизации IPv6 для этого маршрута. Обратите внимание, что включены как локальный адрес ссылки следующего перехода, так и интерфейс выхода</a:t>
            </a:r>
            <a:r>
              <a:rPr lang="en-US" sz="6400" dirty="0">
                <a:solidFill>
                  <a:srgbClr val="000000"/>
                </a:solidFill>
              </a:rPr>
              <a:t>.</a:t>
            </a:r>
            <a:endParaRPr lang="en-US" sz="6400" dirty="0">
              <a:solidFill>
                <a:srgbClr val="000000"/>
              </a:solidFill>
            </a:endParaRPr>
          </a:p>
        </p:txBody>
      </p:sp>
      <p:pic>
        <p:nvPicPr>
          <p:cNvPr id="5" name="Picture 4">
            <a:extLst>
              <a:ext uri="{FF2B5EF4-FFF2-40B4-BE49-F238E27FC236}">
                <a16:creationId xmlns="" xmlns:a16="http://schemas.microsoft.com/office/drawing/2014/main" id="{ECD061FE-D904-471D-9A41-0823F7F35F2D}"/>
              </a:ext>
            </a:extLst>
          </p:cNvPr>
          <p:cNvPicPr>
            <a:picLocks noChangeAspect="1"/>
          </p:cNvPicPr>
          <p:nvPr/>
        </p:nvPicPr>
        <p:blipFill>
          <a:blip r:embed="rId3"/>
          <a:stretch>
            <a:fillRect/>
          </a:stretch>
        </p:blipFill>
        <p:spPr>
          <a:xfrm>
            <a:off x="4892776" y="12585454"/>
            <a:ext cx="26790448" cy="3809652"/>
          </a:xfrm>
          <a:prstGeom prst="rect">
            <a:avLst/>
          </a:prstGeom>
        </p:spPr>
      </p:pic>
    </p:spTree>
    <p:extLst>
      <p:ext uri="{BB962C8B-B14F-4D97-AF65-F5344CB8AC3E}">
        <p14:creationId xmlns:p14="http://schemas.microsoft.com/office/powerpoint/2010/main" val="140499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статических </a:t>
            </a:r>
            <a:r>
              <a:rPr lang="en-US" sz="6400" dirty="0"/>
              <a:t>IP-</a:t>
            </a:r>
            <a:r>
              <a:rPr lang="ru-RU" sz="6400" dirty="0"/>
              <a:t>маршрутов</a:t>
            </a:r>
            <a:r>
              <a:rPr lang="en-US" dirty="0"/>
              <a:t/>
            </a:r>
            <a:br>
              <a:rPr lang="en-US" dirty="0"/>
            </a:br>
            <a:r>
              <a:rPr lang="ru-RU" sz="9600" dirty="0"/>
              <a:t>Проверка статического </a:t>
            </a:r>
            <a:r>
              <a:rPr lang="ru-RU" sz="9600" dirty="0" err="1"/>
              <a:t>маршртуа</a:t>
            </a:r>
            <a:endParaRPr lang="en-US" sz="9600" dirty="0"/>
          </a:p>
        </p:txBody>
      </p:sp>
      <p:sp>
        <p:nvSpPr>
          <p:cNvPr id="6" name="Content Placeholder 5">
            <a:extLst>
              <a:ext uri="{FF2B5EF4-FFF2-40B4-BE49-F238E27FC236}">
                <a16:creationId xmlns="" xmlns:a16="http://schemas.microsoft.com/office/drawing/2014/main" id="{E1E644DF-58C1-2B46-BECC-8654CBC52FFB}"/>
              </a:ext>
            </a:extLst>
          </p:cNvPr>
          <p:cNvSpPr>
            <a:spLocks noGrp="1"/>
          </p:cNvSpPr>
          <p:nvPr>
            <p:ph idx="1"/>
          </p:nvPr>
        </p:nvSpPr>
        <p:spPr>
          <a:xfrm>
            <a:off x="1898650" y="2927350"/>
            <a:ext cx="33120228" cy="14759588"/>
          </a:xfrm>
        </p:spPr>
        <p:txBody>
          <a:bodyPr/>
          <a:lstStyle/>
          <a:p>
            <a:pPr marL="0" indent="0" algn="l"/>
            <a:r>
              <a:rPr lang="ru-RU" sz="6400" dirty="0">
                <a:solidFill>
                  <a:srgbClr val="000000"/>
                </a:solidFill>
              </a:rPr>
              <a:t>Наряду с командами</a:t>
            </a:r>
            <a:r>
              <a:rPr lang="en-US" sz="6400" dirty="0">
                <a:solidFill>
                  <a:srgbClr val="000000"/>
                </a:solidFill>
              </a:rPr>
              <a:t> </a:t>
            </a:r>
            <a:r>
              <a:rPr lang="en-US" sz="6400" b="1" dirty="0">
                <a:solidFill>
                  <a:srgbClr val="000000"/>
                </a:solidFill>
              </a:rPr>
              <a:t>show ip route</a:t>
            </a:r>
            <a:r>
              <a:rPr lang="en-US" sz="6400" dirty="0">
                <a:solidFill>
                  <a:srgbClr val="000000"/>
                </a:solidFill>
              </a:rPr>
              <a:t>, </a:t>
            </a:r>
            <a:r>
              <a:rPr lang="en-US" sz="6400" b="1" dirty="0">
                <a:solidFill>
                  <a:srgbClr val="000000"/>
                </a:solidFill>
              </a:rPr>
              <a:t>show ipv6 route</a:t>
            </a:r>
            <a:r>
              <a:rPr lang="en-US" sz="6400" dirty="0">
                <a:solidFill>
                  <a:srgbClr val="000000"/>
                </a:solidFill>
              </a:rPr>
              <a:t>, </a:t>
            </a:r>
            <a:r>
              <a:rPr lang="en-US" sz="6400" b="1" dirty="0">
                <a:solidFill>
                  <a:srgbClr val="000000"/>
                </a:solidFill>
              </a:rPr>
              <a:t>ping</a:t>
            </a:r>
            <a:r>
              <a:rPr lang="en-US" sz="6400" dirty="0">
                <a:solidFill>
                  <a:srgbClr val="000000"/>
                </a:solidFill>
              </a:rPr>
              <a:t> </a:t>
            </a:r>
            <a:r>
              <a:rPr lang="ru-RU" sz="6400" dirty="0">
                <a:solidFill>
                  <a:srgbClr val="000000"/>
                </a:solidFill>
              </a:rPr>
              <a:t>и</a:t>
            </a:r>
            <a:r>
              <a:rPr lang="en-US" sz="6400" dirty="0">
                <a:solidFill>
                  <a:srgbClr val="000000"/>
                </a:solidFill>
              </a:rPr>
              <a:t> </a:t>
            </a:r>
            <a:r>
              <a:rPr lang="en-US" sz="6400" b="1" dirty="0">
                <a:solidFill>
                  <a:srgbClr val="000000"/>
                </a:solidFill>
              </a:rPr>
              <a:t>traceroute</a:t>
            </a:r>
            <a:r>
              <a:rPr lang="en-US" sz="6400" dirty="0">
                <a:solidFill>
                  <a:srgbClr val="000000"/>
                </a:solidFill>
              </a:rPr>
              <a:t>, </a:t>
            </a:r>
            <a:r>
              <a:rPr lang="ru-RU" sz="6400" dirty="0">
                <a:solidFill>
                  <a:srgbClr val="000000"/>
                </a:solidFill>
              </a:rPr>
              <a:t>для проверки статических маршрутов также используются следующие команды</a:t>
            </a:r>
            <a:r>
              <a:rPr lang="en-US" sz="6400" dirty="0">
                <a:solidFill>
                  <a:srgbClr val="000000"/>
                </a:solidFill>
              </a:rPr>
              <a:t>:</a:t>
            </a:r>
            <a:endParaRPr lang="en-US" sz="6400" dirty="0">
              <a:solidFill>
                <a:srgbClr val="000000"/>
              </a:solidFill>
            </a:endParaRPr>
          </a:p>
          <a:p>
            <a:pPr marL="1371600" indent="-1371600" algn="l">
              <a:buFont typeface="Arial" panose="020B0604020202020204" pitchFamily="34" charset="0"/>
              <a:buChar char="•"/>
            </a:pPr>
            <a:r>
              <a:rPr lang="en-US" sz="6400" b="1" dirty="0">
                <a:solidFill>
                  <a:srgbClr val="000000"/>
                </a:solidFill>
              </a:rPr>
              <a:t>show ip route static</a:t>
            </a:r>
            <a:endParaRPr lang="en-US" sz="6400" dirty="0">
              <a:solidFill>
                <a:srgbClr val="000000"/>
              </a:solidFill>
            </a:endParaRPr>
          </a:p>
          <a:p>
            <a:pPr marL="1371600" indent="-1371600" algn="l">
              <a:buFont typeface="Arial" panose="020B0604020202020204" pitchFamily="34" charset="0"/>
              <a:buChar char="•"/>
            </a:pPr>
            <a:r>
              <a:rPr lang="en-US" sz="6400" b="1" dirty="0">
                <a:solidFill>
                  <a:srgbClr val="000000"/>
                </a:solidFill>
              </a:rPr>
              <a:t>show ip route</a:t>
            </a:r>
            <a:r>
              <a:rPr lang="en-US" sz="6400" dirty="0">
                <a:solidFill>
                  <a:srgbClr val="000000"/>
                </a:solidFill>
              </a:rPr>
              <a:t> </a:t>
            </a:r>
            <a:r>
              <a:rPr lang="en-US" sz="6400" i="1" dirty="0">
                <a:solidFill>
                  <a:srgbClr val="000000"/>
                </a:solidFill>
              </a:rPr>
              <a:t>network</a:t>
            </a:r>
            <a:endParaRPr lang="en-US" sz="6400" dirty="0">
              <a:solidFill>
                <a:srgbClr val="000000"/>
              </a:solidFill>
            </a:endParaRPr>
          </a:p>
          <a:p>
            <a:pPr marL="1371600" indent="-1371600" algn="l">
              <a:buFont typeface="Arial" panose="020B0604020202020204" pitchFamily="34" charset="0"/>
              <a:buChar char="•"/>
            </a:pPr>
            <a:r>
              <a:rPr lang="en-US" sz="6400" b="1" dirty="0">
                <a:solidFill>
                  <a:srgbClr val="000000"/>
                </a:solidFill>
              </a:rPr>
              <a:t>show running-config | section ip route</a:t>
            </a:r>
            <a:endParaRPr lang="en-US" sz="6400" dirty="0">
              <a:solidFill>
                <a:srgbClr val="000000"/>
              </a:solidFill>
            </a:endParaRPr>
          </a:p>
          <a:p>
            <a:pPr marL="0" indent="0" algn="l"/>
            <a:r>
              <a:rPr lang="ru-RU" sz="6400" dirty="0">
                <a:solidFill>
                  <a:srgbClr val="000000"/>
                </a:solidFill>
              </a:rPr>
              <a:t>Замените</a:t>
            </a:r>
            <a:r>
              <a:rPr lang="en-US" sz="6400" dirty="0">
                <a:solidFill>
                  <a:srgbClr val="000000"/>
                </a:solidFill>
              </a:rPr>
              <a:t> </a:t>
            </a:r>
            <a:r>
              <a:rPr lang="en-US" sz="6400" b="1" dirty="0">
                <a:solidFill>
                  <a:srgbClr val="000000"/>
                </a:solidFill>
              </a:rPr>
              <a:t>ip</a:t>
            </a:r>
            <a:r>
              <a:rPr lang="en-US" sz="6400" dirty="0">
                <a:solidFill>
                  <a:srgbClr val="000000"/>
                </a:solidFill>
              </a:rPr>
              <a:t> </a:t>
            </a:r>
            <a:r>
              <a:rPr lang="ru-RU" sz="6400" dirty="0">
                <a:solidFill>
                  <a:srgbClr val="000000"/>
                </a:solidFill>
              </a:rPr>
              <a:t>на</a:t>
            </a:r>
            <a:r>
              <a:rPr lang="en-US" sz="6400" dirty="0">
                <a:solidFill>
                  <a:srgbClr val="000000"/>
                </a:solidFill>
              </a:rPr>
              <a:t> </a:t>
            </a:r>
            <a:r>
              <a:rPr lang="en-US" sz="6400" b="1" dirty="0">
                <a:solidFill>
                  <a:srgbClr val="000000"/>
                </a:solidFill>
              </a:rPr>
              <a:t>ipv6</a:t>
            </a:r>
            <a:r>
              <a:rPr lang="en-US" sz="6400" dirty="0">
                <a:solidFill>
                  <a:srgbClr val="000000"/>
                </a:solidFill>
              </a:rPr>
              <a:t> </a:t>
            </a:r>
            <a:r>
              <a:rPr lang="ru-RU" sz="6400" dirty="0">
                <a:solidFill>
                  <a:srgbClr val="000000"/>
                </a:solidFill>
              </a:rPr>
              <a:t>для версий команды </a:t>
            </a:r>
            <a:r>
              <a:rPr lang="en-US" sz="6400" dirty="0">
                <a:solidFill>
                  <a:srgbClr val="000000"/>
                </a:solidFill>
              </a:rPr>
              <a:t>IPv6.</a:t>
            </a:r>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spTree>
    <p:extLst>
      <p:ext uri="{BB962C8B-B14F-4D97-AF65-F5344CB8AC3E}">
        <p14:creationId xmlns:p14="http://schemas.microsoft.com/office/powerpoint/2010/main" val="361546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 xmlns:a16="http://schemas.microsoft.com/office/drawing/2014/main" id="{578E99C3-C6EF-8348-99C6-8024418DDEF2}"/>
              </a:ext>
            </a:extLst>
          </p:cNvPr>
          <p:cNvSpPr>
            <a:spLocks noGrp="1"/>
          </p:cNvSpPr>
          <p:nvPr>
            <p:ph idx="1"/>
          </p:nvPr>
        </p:nvSpPr>
        <p:spPr>
          <a:xfrm>
            <a:off x="581428" y="2692438"/>
            <a:ext cx="35413144" cy="3030204"/>
          </a:xfrm>
        </p:spPr>
        <p:txBody>
          <a:bodyPr/>
          <a:lstStyle/>
          <a:p>
            <a:pPr marL="0" indent="0" defTabSz="3657600" eaLnBrk="0" hangingPunct="0">
              <a:spcBef>
                <a:spcPct val="0"/>
              </a:spcBef>
              <a:spcAft>
                <a:spcPct val="0"/>
              </a:spcAft>
              <a:buClrTx/>
              <a:buSzTx/>
              <a:buNone/>
            </a:pPr>
            <a:r>
              <a:rPr lang="en-US" altLang="en-US" sz="6400" b="1" dirty="0">
                <a:solidFill>
                  <a:schemeClr val="tx1"/>
                </a:solidFill>
                <a:ea typeface="Calibri" panose="020F0502020204030204" pitchFamily="34" charset="0"/>
                <a:cs typeface="Calibri" panose="020F0502020204030204" pitchFamily="34" charset="0"/>
              </a:rPr>
              <a:t>Module Title: </a:t>
            </a:r>
            <a:r>
              <a:rPr lang="en-US" altLang="en-US" sz="6400" dirty="0">
                <a:ea typeface="Calibri" panose="020F0502020204030204" pitchFamily="34" charset="0"/>
                <a:cs typeface="Calibri" panose="020F0502020204030204" pitchFamily="34" charset="0"/>
              </a:rPr>
              <a:t>IP Static Routing</a:t>
            </a:r>
          </a:p>
          <a:p>
            <a:pPr marL="0" indent="0" defTabSz="3657600" eaLnBrk="0" hangingPunct="0">
              <a:spcBef>
                <a:spcPct val="0"/>
              </a:spcBef>
              <a:spcAft>
                <a:spcPct val="0"/>
              </a:spcAft>
              <a:buClrTx/>
              <a:buSzTx/>
              <a:buNone/>
            </a:pPr>
            <a:endParaRPr lang="en-US" altLang="en-US" sz="6400" dirty="0">
              <a:solidFill>
                <a:schemeClr val="tx1"/>
              </a:solidFill>
            </a:endParaRPr>
          </a:p>
          <a:p>
            <a:pPr marL="0" indent="0" defTabSz="3657600" eaLnBrk="0" hangingPunct="0">
              <a:spcBef>
                <a:spcPct val="0"/>
              </a:spcBef>
              <a:spcAft>
                <a:spcPct val="0"/>
              </a:spcAft>
              <a:buClrTx/>
              <a:buSzTx/>
              <a:buNone/>
            </a:pPr>
            <a:r>
              <a:rPr lang="en-US" altLang="en-US" sz="6400" b="1" dirty="0">
                <a:solidFill>
                  <a:schemeClr val="tx1"/>
                </a:solidFill>
                <a:ea typeface="Calibri" panose="020F0502020204030204" pitchFamily="34" charset="0"/>
                <a:cs typeface="Calibri" panose="020F0502020204030204" pitchFamily="34" charset="0"/>
              </a:rPr>
              <a:t>Module Objective</a:t>
            </a:r>
            <a:r>
              <a:rPr lang="en-US" altLang="en-US" sz="6400" dirty="0">
                <a:solidFill>
                  <a:schemeClr val="tx1"/>
                </a:solidFill>
                <a:ea typeface="Calibri" panose="020F0502020204030204" pitchFamily="34" charset="0"/>
                <a:cs typeface="Calibri" panose="020F0502020204030204" pitchFamily="34" charset="0"/>
              </a:rPr>
              <a:t>: </a:t>
            </a:r>
            <a:r>
              <a:rPr lang="en-US" sz="6400" dirty="0"/>
              <a:t>Configure IPv4 and IPv6 static routes.</a:t>
            </a:r>
          </a:p>
        </p:txBody>
      </p:sp>
      <p:graphicFrame>
        <p:nvGraphicFramePr>
          <p:cNvPr id="3" name="Table 2">
            <a:extLst>
              <a:ext uri="{FF2B5EF4-FFF2-40B4-BE49-F238E27FC236}">
                <a16:creationId xmlns=""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625219408"/>
              </p:ext>
            </p:extLst>
          </p:nvPr>
        </p:nvGraphicFramePr>
        <p:xfrm>
          <a:off x="1293096" y="6225980"/>
          <a:ext cx="31587320" cy="6675120"/>
        </p:xfrm>
        <a:graphic>
          <a:graphicData uri="http://schemas.openxmlformats.org/drawingml/2006/table">
            <a:tbl>
              <a:tblPr firstRow="1" bandRow="1">
                <a:tableStyleId>{5C22544A-7EE6-4342-B048-85BDC9FD1C3A}</a:tableStyleId>
              </a:tblPr>
              <a:tblGrid>
                <a:gridCol w="10381668">
                  <a:extLst>
                    <a:ext uri="{9D8B030D-6E8A-4147-A177-3AD203B41FA5}">
                      <a16:colId xmlns="" xmlns:a16="http://schemas.microsoft.com/office/drawing/2014/main" val="2579019526"/>
                    </a:ext>
                  </a:extLst>
                </a:gridCol>
                <a:gridCol w="21205652">
                  <a:extLst>
                    <a:ext uri="{9D8B030D-6E8A-4147-A177-3AD203B41FA5}">
                      <a16:colId xmlns="" xmlns:a16="http://schemas.microsoft.com/office/drawing/2014/main" val="1764220437"/>
                    </a:ext>
                  </a:extLst>
                </a:gridCol>
              </a:tblGrid>
              <a:tr h="0">
                <a:tc>
                  <a:txBody>
                    <a:bodyPr/>
                    <a:lstStyle/>
                    <a:p>
                      <a:pPr algn="l" fontAlgn="ctr"/>
                      <a:r>
                        <a:rPr lang="en-US" sz="4800" b="1" dirty="0">
                          <a:effectLst/>
                        </a:rPr>
                        <a:t>Topic Title</a:t>
                      </a:r>
                      <a:endParaRPr lang="en-US" sz="4800" dirty="0">
                        <a:effectLst/>
                      </a:endParaRPr>
                    </a:p>
                  </a:txBody>
                  <a:tcPr marL="190500" marR="190500" marT="190500" marB="190500" anchor="ctr"/>
                </a:tc>
                <a:tc>
                  <a:txBody>
                    <a:bodyPr/>
                    <a:lstStyle/>
                    <a:p>
                      <a:pPr algn="l" fontAlgn="ctr"/>
                      <a:r>
                        <a:rPr lang="en-US" sz="4800" b="1" dirty="0">
                          <a:effectLst/>
                        </a:rPr>
                        <a:t>Topic Objective</a:t>
                      </a:r>
                      <a:endParaRPr lang="en-US" sz="4800" dirty="0">
                        <a:effectLst/>
                      </a:endParaRPr>
                    </a:p>
                  </a:txBody>
                  <a:tcPr marL="190500" marR="190500" marT="190500" marB="190500" anchor="ctr"/>
                </a:tc>
                <a:extLst>
                  <a:ext uri="{0D108BD9-81ED-4DB2-BD59-A6C34878D82A}">
                    <a16:rowId xmlns="" xmlns:a16="http://schemas.microsoft.com/office/drawing/2014/main" val="742401779"/>
                  </a:ext>
                </a:extLst>
              </a:tr>
              <a:tr h="0">
                <a:tc>
                  <a:txBody>
                    <a:bodyPr/>
                    <a:lstStyle/>
                    <a:p>
                      <a:pPr fontAlgn="ctr"/>
                      <a:r>
                        <a:rPr lang="en-US" sz="4800" b="1" dirty="0">
                          <a:solidFill>
                            <a:schemeClr val="bg1"/>
                          </a:solidFill>
                          <a:effectLst/>
                        </a:rPr>
                        <a:t>Static Routes</a:t>
                      </a:r>
                      <a:endParaRPr lang="en-US" sz="4800" b="0" dirty="0">
                        <a:solidFill>
                          <a:schemeClr val="bg1"/>
                        </a:solidFill>
                        <a:effectLst/>
                      </a:endParaRPr>
                    </a:p>
                  </a:txBody>
                  <a:tcPr marL="190500" marR="190500" marT="190500" marB="190500" anchor="ctr">
                    <a:solidFill>
                      <a:schemeClr val="accent1"/>
                    </a:solidFill>
                  </a:tcPr>
                </a:tc>
                <a:tc>
                  <a:txBody>
                    <a:bodyPr/>
                    <a:lstStyle/>
                    <a:p>
                      <a:pPr fontAlgn="ctr"/>
                      <a:r>
                        <a:rPr lang="en-US" sz="4800" b="0" dirty="0">
                          <a:effectLst/>
                        </a:rPr>
                        <a:t>Describe the command syntax for static routes.</a:t>
                      </a:r>
                    </a:p>
                  </a:txBody>
                  <a:tcPr marL="190500" marR="190500" marT="190500" marB="190500" anchor="ctr"/>
                </a:tc>
                <a:extLst>
                  <a:ext uri="{0D108BD9-81ED-4DB2-BD59-A6C34878D82A}">
                    <a16:rowId xmlns="" xmlns:a16="http://schemas.microsoft.com/office/drawing/2014/main" val="3150950737"/>
                  </a:ext>
                </a:extLst>
              </a:tr>
              <a:tr h="0">
                <a:tc>
                  <a:txBody>
                    <a:bodyPr/>
                    <a:lstStyle/>
                    <a:p>
                      <a:pPr fontAlgn="ctr"/>
                      <a:r>
                        <a:rPr lang="en-US" sz="4800" b="1" dirty="0">
                          <a:solidFill>
                            <a:schemeClr val="bg1"/>
                          </a:solidFill>
                          <a:effectLst/>
                        </a:rPr>
                        <a:t>Configure IP Static Routes</a:t>
                      </a:r>
                      <a:endParaRPr lang="en-US" sz="4800" b="0" dirty="0">
                        <a:solidFill>
                          <a:schemeClr val="bg1"/>
                        </a:solidFill>
                        <a:effectLst/>
                      </a:endParaRPr>
                    </a:p>
                  </a:txBody>
                  <a:tcPr marL="190500" marR="190500" marT="190500" marB="190500" anchor="ctr">
                    <a:solidFill>
                      <a:schemeClr val="accent1"/>
                    </a:solidFill>
                  </a:tcPr>
                </a:tc>
                <a:tc>
                  <a:txBody>
                    <a:bodyPr/>
                    <a:lstStyle/>
                    <a:p>
                      <a:pPr fontAlgn="ctr"/>
                      <a:r>
                        <a:rPr lang="en-US" sz="4800" b="0" dirty="0">
                          <a:effectLst/>
                        </a:rPr>
                        <a:t>Configure IPv4 and IPv6 static routes.</a:t>
                      </a:r>
                    </a:p>
                  </a:txBody>
                  <a:tcPr marL="190500" marR="190500" marT="190500" marB="190500" anchor="ctr"/>
                </a:tc>
                <a:extLst>
                  <a:ext uri="{0D108BD9-81ED-4DB2-BD59-A6C34878D82A}">
                    <a16:rowId xmlns="" xmlns:a16="http://schemas.microsoft.com/office/drawing/2014/main" val="2772085455"/>
                  </a:ext>
                </a:extLst>
              </a:tr>
              <a:tr h="0">
                <a:tc>
                  <a:txBody>
                    <a:bodyPr/>
                    <a:lstStyle/>
                    <a:p>
                      <a:pPr fontAlgn="ctr"/>
                      <a:r>
                        <a:rPr lang="en-US" sz="4800" b="1" dirty="0">
                          <a:solidFill>
                            <a:schemeClr val="bg1"/>
                          </a:solidFill>
                          <a:effectLst/>
                        </a:rPr>
                        <a:t>Configure IP Default Static Routes</a:t>
                      </a:r>
                      <a:endParaRPr lang="en-US" sz="4800" b="0" dirty="0">
                        <a:solidFill>
                          <a:schemeClr val="bg1"/>
                        </a:solidFill>
                        <a:effectLst/>
                      </a:endParaRPr>
                    </a:p>
                  </a:txBody>
                  <a:tcPr marL="190500" marR="190500" marT="190500" marB="190500" anchor="ctr">
                    <a:solidFill>
                      <a:schemeClr val="accent1"/>
                    </a:solidFill>
                  </a:tcPr>
                </a:tc>
                <a:tc>
                  <a:txBody>
                    <a:bodyPr/>
                    <a:lstStyle/>
                    <a:p>
                      <a:pPr fontAlgn="ctr"/>
                      <a:r>
                        <a:rPr lang="en-US" sz="4800" b="0" dirty="0">
                          <a:effectLst/>
                        </a:rPr>
                        <a:t>Configure IPv4 and IPv6 default static routes.</a:t>
                      </a:r>
                    </a:p>
                  </a:txBody>
                  <a:tcPr marL="190500" marR="190500" marT="190500" marB="190500" anchor="ctr"/>
                </a:tc>
                <a:extLst>
                  <a:ext uri="{0D108BD9-81ED-4DB2-BD59-A6C34878D82A}">
                    <a16:rowId xmlns="" xmlns:a16="http://schemas.microsoft.com/office/drawing/2014/main" val="3228802595"/>
                  </a:ext>
                </a:extLst>
              </a:tr>
              <a:tr h="0">
                <a:tc>
                  <a:txBody>
                    <a:bodyPr/>
                    <a:lstStyle/>
                    <a:p>
                      <a:pPr fontAlgn="ctr"/>
                      <a:r>
                        <a:rPr lang="en-US" sz="4800" b="1" dirty="0">
                          <a:solidFill>
                            <a:schemeClr val="bg1"/>
                          </a:solidFill>
                          <a:effectLst/>
                        </a:rPr>
                        <a:t>Configure Floating Static Routes</a:t>
                      </a:r>
                      <a:endParaRPr lang="en-US" sz="4800" b="0" dirty="0">
                        <a:solidFill>
                          <a:schemeClr val="bg1"/>
                        </a:solidFill>
                        <a:effectLst/>
                      </a:endParaRPr>
                    </a:p>
                  </a:txBody>
                  <a:tcPr marL="190500" marR="190500" marT="190500" marB="190500" anchor="ctr">
                    <a:solidFill>
                      <a:schemeClr val="accent1"/>
                    </a:solidFill>
                  </a:tcPr>
                </a:tc>
                <a:tc>
                  <a:txBody>
                    <a:bodyPr/>
                    <a:lstStyle/>
                    <a:p>
                      <a:pPr fontAlgn="ctr"/>
                      <a:r>
                        <a:rPr lang="en-US" sz="4800" b="0" dirty="0">
                          <a:effectLst/>
                        </a:rPr>
                        <a:t>Configure a floating static route to provide a backup connection.</a:t>
                      </a:r>
                    </a:p>
                  </a:txBody>
                  <a:tcPr marL="190500" marR="190500" marT="190500" marB="190500" anchor="ctr"/>
                </a:tc>
                <a:extLst>
                  <a:ext uri="{0D108BD9-81ED-4DB2-BD59-A6C34878D82A}">
                    <a16:rowId xmlns="" xmlns:a16="http://schemas.microsoft.com/office/drawing/2014/main" val="3134809945"/>
                  </a:ext>
                </a:extLst>
              </a:tr>
              <a:tr h="0">
                <a:tc>
                  <a:txBody>
                    <a:bodyPr/>
                    <a:lstStyle/>
                    <a:p>
                      <a:pPr fontAlgn="ctr"/>
                      <a:r>
                        <a:rPr lang="en-US" sz="4800" b="1" dirty="0">
                          <a:solidFill>
                            <a:schemeClr val="bg1"/>
                          </a:solidFill>
                          <a:effectLst/>
                        </a:rPr>
                        <a:t>Configure Static Host Routes</a:t>
                      </a:r>
                      <a:endParaRPr lang="en-US" sz="4800" b="0" dirty="0">
                        <a:solidFill>
                          <a:schemeClr val="bg1"/>
                        </a:solidFill>
                        <a:effectLst/>
                      </a:endParaRPr>
                    </a:p>
                  </a:txBody>
                  <a:tcPr marL="190500" marR="190500" marT="190500" marB="190500" anchor="ctr">
                    <a:solidFill>
                      <a:schemeClr val="accent1"/>
                    </a:solidFill>
                  </a:tcPr>
                </a:tc>
                <a:tc>
                  <a:txBody>
                    <a:bodyPr/>
                    <a:lstStyle/>
                    <a:p>
                      <a:pPr fontAlgn="ctr"/>
                      <a:r>
                        <a:rPr lang="en-US" sz="4800" b="0" dirty="0">
                          <a:effectLst/>
                        </a:rPr>
                        <a:t>Configure IPv4 and IPv6 static host routes that direct traffic to a specific host.</a:t>
                      </a:r>
                    </a:p>
                  </a:txBody>
                  <a:tcPr marL="190500" marR="190500" marT="190500" marB="190500" anchor="ctr"/>
                </a:tc>
                <a:extLst>
                  <a:ext uri="{0D108BD9-81ED-4DB2-BD59-A6C34878D82A}">
                    <a16:rowId xmlns="" xmlns:a16="http://schemas.microsoft.com/office/drawing/2014/main" val="361647342"/>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7152640"/>
            <a:ext cx="31393376" cy="3718560"/>
          </a:xfrm>
        </p:spPr>
        <p:txBody>
          <a:bodyPr/>
          <a:lstStyle/>
          <a:p>
            <a:r>
              <a:rPr lang="en-US" dirty="0">
                <a:solidFill>
                  <a:schemeClr val="accent5">
                    <a:lumMod val="40000"/>
                    <a:lumOff val="60000"/>
                  </a:schemeClr>
                </a:solidFill>
              </a:rPr>
              <a:t>15.3 </a:t>
            </a:r>
            <a:r>
              <a:rPr lang="ru-RU" dirty="0" smtClean="0">
                <a:solidFill>
                  <a:schemeClr val="accent5">
                    <a:lumMod val="40000"/>
                    <a:lumOff val="60000"/>
                  </a:schemeClr>
                </a:solidFill>
              </a:rPr>
              <a:t>Настройка статического маршрута по умолчанию</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статического маршрута по умолчанию</a:t>
            </a:r>
            <a:r>
              <a:rPr lang="en-US" dirty="0"/>
              <a:t/>
            </a:r>
            <a:br>
              <a:rPr lang="en-US" dirty="0"/>
            </a:br>
            <a:r>
              <a:rPr lang="ru-RU" sz="9600" dirty="0"/>
              <a:t>Статический маршрут по умолчанию</a:t>
            </a:r>
            <a:endParaRPr lang="en-US" sz="9600" dirty="0"/>
          </a:p>
        </p:txBody>
      </p:sp>
      <p:sp>
        <p:nvSpPr>
          <p:cNvPr id="4" name="Content Placeholder 3">
            <a:extLst>
              <a:ext uri="{FF2B5EF4-FFF2-40B4-BE49-F238E27FC236}">
                <a16:creationId xmlns="" xmlns:a16="http://schemas.microsoft.com/office/drawing/2014/main" id="{DB16F15B-633E-EB44-A9B8-C3A884F158BC}"/>
              </a:ext>
            </a:extLst>
          </p:cNvPr>
          <p:cNvSpPr>
            <a:spLocks noGrp="1"/>
          </p:cNvSpPr>
          <p:nvPr>
            <p:ph idx="1"/>
          </p:nvPr>
        </p:nvSpPr>
        <p:spPr>
          <a:xfrm>
            <a:off x="694944" y="2927350"/>
            <a:ext cx="17593056" cy="14759588"/>
          </a:xfrm>
        </p:spPr>
        <p:txBody>
          <a:bodyPr/>
          <a:lstStyle/>
          <a:p>
            <a:pPr marL="1371600" indent="-1371600" algn="l">
              <a:buFont typeface="Arial" panose="020B0604020202020204" pitchFamily="34" charset="0"/>
              <a:buChar char="•"/>
            </a:pPr>
            <a:r>
              <a:rPr lang="ru-RU" sz="5600" dirty="0">
                <a:solidFill>
                  <a:srgbClr val="000000"/>
                </a:solidFill>
              </a:rPr>
              <a:t>Статический маршрут по умолчанию – это маршрут, которому соответствуют все пакеты. В таблице маршрутизации отсутствует единый маршрут по умолчанию, представляющий путь к какой-либо сети</a:t>
            </a:r>
            <a:r>
              <a:rPr lang="en-US" sz="5600" dirty="0">
                <a:solidFill>
                  <a:srgbClr val="000000"/>
                </a:solidFill>
              </a:rPr>
              <a:t>.</a:t>
            </a:r>
            <a:endParaRPr lang="en-US" sz="5600" dirty="0">
              <a:solidFill>
                <a:srgbClr val="000000"/>
              </a:solidFill>
            </a:endParaRPr>
          </a:p>
          <a:p>
            <a:pPr marL="1371600" indent="-1371600" algn="l">
              <a:buFont typeface="Arial" panose="020B0604020202020204" pitchFamily="34" charset="0"/>
              <a:buChar char="•"/>
            </a:pPr>
            <a:r>
              <a:rPr lang="ru-RU" sz="5600" dirty="0">
                <a:solidFill>
                  <a:srgbClr val="000000"/>
                </a:solidFill>
              </a:rPr>
              <a:t>Маршрутизаторы обычно используют маршруты по умолчанию, настроенные локально или полученные от другого маршрутизатора. Маршрут по умолчанию иногда называют </a:t>
            </a:r>
            <a:r>
              <a:rPr lang="en-US" sz="5600" dirty="0">
                <a:solidFill>
                  <a:srgbClr val="000000"/>
                </a:solidFill>
              </a:rPr>
              <a:t>“</a:t>
            </a:r>
            <a:r>
              <a:rPr lang="ru-RU" sz="5600" dirty="0">
                <a:solidFill>
                  <a:srgbClr val="000000"/>
                </a:solidFill>
              </a:rPr>
              <a:t>шлюзом последней надежды</a:t>
            </a:r>
            <a:r>
              <a:rPr lang="en-US" sz="5600" dirty="0">
                <a:solidFill>
                  <a:srgbClr val="000000"/>
                </a:solidFill>
              </a:rPr>
              <a:t>”.</a:t>
            </a:r>
            <a:endParaRPr lang="en-US" sz="5600" dirty="0">
              <a:solidFill>
                <a:srgbClr val="000000"/>
              </a:solidFill>
            </a:endParaRPr>
          </a:p>
          <a:p>
            <a:pPr marL="1371600" indent="-1371600" algn="l">
              <a:buFont typeface="Arial" panose="020B0604020202020204" pitchFamily="34" charset="0"/>
              <a:buChar char="•"/>
            </a:pPr>
            <a:r>
              <a:rPr lang="ru-RU" sz="5600" dirty="0">
                <a:solidFill>
                  <a:srgbClr val="000000"/>
                </a:solidFill>
              </a:rPr>
              <a:t>Статические маршруты по умолчанию обычно используются при подключении пограничного маршрутизатора к сети поставщика услуг или тупиковому маршрутизатору (маршрутизатор только с одним вышестоящим соседним маршрутизатором)</a:t>
            </a:r>
            <a:r>
              <a:rPr lang="en-US" sz="5600" dirty="0">
                <a:solidFill>
                  <a:srgbClr val="000000"/>
                </a:solidFill>
              </a:rPr>
              <a:t>.</a:t>
            </a:r>
            <a:endParaRPr lang="en-US" sz="5600" dirty="0">
              <a:solidFill>
                <a:srgbClr val="000000"/>
              </a:solidFill>
            </a:endParaRPr>
          </a:p>
          <a:p>
            <a:pPr marL="1371600" indent="-1371600" algn="l">
              <a:buFont typeface="Arial" panose="020B0604020202020204" pitchFamily="34" charset="0"/>
              <a:buChar char="•"/>
            </a:pPr>
            <a:r>
              <a:rPr lang="ru-RU" sz="5600" dirty="0">
                <a:solidFill>
                  <a:srgbClr val="000000"/>
                </a:solidFill>
              </a:rPr>
              <a:t>На рисунке показан типичный сценарий статического маршрута по умолчанию</a:t>
            </a:r>
            <a:r>
              <a:rPr lang="en-US" sz="5600" dirty="0">
                <a:solidFill>
                  <a:srgbClr val="000000"/>
                </a:solidFill>
              </a:rPr>
              <a:t>.</a:t>
            </a:r>
            <a:endParaRPr lang="en-US" sz="5600" dirty="0">
              <a:solidFill>
                <a:srgbClr val="000000"/>
              </a:solidFill>
            </a:endParaRPr>
          </a:p>
          <a:p>
            <a:pPr marL="1371600" indent="-1371600" algn="l">
              <a:buFont typeface="Arial" panose="020B0604020202020204" pitchFamily="34" charset="0"/>
              <a:buChar char="•"/>
            </a:pPr>
            <a:endParaRPr lang="en-US" sz="4800" dirty="0">
              <a:solidFill>
                <a:srgbClr val="000000"/>
              </a:solidFill>
            </a:endParaRPr>
          </a:p>
        </p:txBody>
      </p:sp>
      <p:pic>
        <p:nvPicPr>
          <p:cNvPr id="7" name="Picture 6">
            <a:extLst>
              <a:ext uri="{FF2B5EF4-FFF2-40B4-BE49-F238E27FC236}">
                <a16:creationId xmlns="" xmlns:a16="http://schemas.microsoft.com/office/drawing/2014/main" id="{08823548-BB5E-7541-BBC1-988EA196F674}"/>
              </a:ext>
            </a:extLst>
          </p:cNvPr>
          <p:cNvPicPr>
            <a:picLocks noChangeAspect="1"/>
          </p:cNvPicPr>
          <p:nvPr/>
        </p:nvPicPr>
        <p:blipFill>
          <a:blip r:embed="rId3"/>
          <a:stretch>
            <a:fillRect/>
          </a:stretch>
        </p:blipFill>
        <p:spPr>
          <a:xfrm>
            <a:off x="18846392" y="4082904"/>
            <a:ext cx="17034664" cy="10349016"/>
          </a:xfrm>
          <a:prstGeom prst="rect">
            <a:avLst/>
          </a:prstGeom>
        </p:spPr>
      </p:pic>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статического маршрута по умолчанию</a:t>
            </a:r>
            <a:r>
              <a:rPr lang="en-US" dirty="0"/>
              <a:t/>
            </a:r>
            <a:br>
              <a:rPr lang="en-US" dirty="0"/>
            </a:br>
            <a:r>
              <a:rPr lang="ru-RU" sz="9600" dirty="0"/>
              <a:t>Статический маршрут по </a:t>
            </a:r>
            <a:r>
              <a:rPr lang="ru-RU" sz="9600" dirty="0"/>
              <a:t>умолчанию </a:t>
            </a:r>
            <a:r>
              <a:rPr lang="en-US" sz="9600" dirty="0"/>
              <a:t>(</a:t>
            </a:r>
            <a:r>
              <a:rPr lang="ru-RU" sz="9600" dirty="0"/>
              <a:t>Продолжение</a:t>
            </a:r>
            <a:r>
              <a:rPr lang="en-US" sz="9600" dirty="0"/>
              <a:t>)</a:t>
            </a:r>
            <a:endParaRPr lang="en-US" sz="9600" dirty="0"/>
          </a:p>
        </p:txBody>
      </p:sp>
      <p:sp>
        <p:nvSpPr>
          <p:cNvPr id="5" name="Content Placeholder 4">
            <a:extLst>
              <a:ext uri="{FF2B5EF4-FFF2-40B4-BE49-F238E27FC236}">
                <a16:creationId xmlns="" xmlns:a16="http://schemas.microsoft.com/office/drawing/2014/main" id="{82B9265D-C7F0-FC46-8B8D-512F48B21150}"/>
              </a:ext>
            </a:extLst>
          </p:cNvPr>
          <p:cNvSpPr>
            <a:spLocks noGrp="1"/>
          </p:cNvSpPr>
          <p:nvPr>
            <p:ph idx="1"/>
          </p:nvPr>
        </p:nvSpPr>
        <p:spPr>
          <a:xfrm>
            <a:off x="292608" y="2374434"/>
            <a:ext cx="36027360" cy="14759588"/>
          </a:xfrm>
        </p:spPr>
        <p:txBody>
          <a:bodyPr/>
          <a:lstStyle/>
          <a:p>
            <a:pPr marL="0" indent="0" algn="l">
              <a:spcBef>
                <a:spcPts val="0"/>
              </a:spcBef>
            </a:pPr>
            <a:r>
              <a:rPr lang="ru-RU" sz="6400" b="1" dirty="0">
                <a:solidFill>
                  <a:srgbClr val="000000"/>
                </a:solidFill>
              </a:rPr>
              <a:t>Статический </a:t>
            </a:r>
            <a:r>
              <a:rPr lang="en-US" sz="6400" b="1" dirty="0">
                <a:solidFill>
                  <a:srgbClr val="000000"/>
                </a:solidFill>
              </a:rPr>
              <a:t>IPv4 </a:t>
            </a:r>
            <a:r>
              <a:rPr lang="ru-RU" sz="6400" b="1" dirty="0">
                <a:solidFill>
                  <a:srgbClr val="000000"/>
                </a:solidFill>
              </a:rPr>
              <a:t>маршрут по умолчанию</a:t>
            </a:r>
            <a:r>
              <a:rPr lang="en-US" sz="6400" b="1" dirty="0">
                <a:solidFill>
                  <a:srgbClr val="000000"/>
                </a:solidFill>
              </a:rPr>
              <a:t>: </a:t>
            </a:r>
            <a:r>
              <a:rPr lang="ru-RU" sz="6400" dirty="0">
                <a:solidFill>
                  <a:srgbClr val="000000"/>
                </a:solidFill>
              </a:rPr>
              <a:t>Синтаксис команды для статического маршрута IPv4 по умолчанию аналогичен любому другому статическому маршруту IPv4, за исключением того, что сетевой адрес</a:t>
            </a:r>
            <a:r>
              <a:rPr lang="en-US" sz="6400" dirty="0">
                <a:solidFill>
                  <a:srgbClr val="000000"/>
                </a:solidFill>
              </a:rPr>
              <a:t> </a:t>
            </a:r>
            <a:r>
              <a:rPr lang="en-US" sz="6400" b="1" dirty="0">
                <a:solidFill>
                  <a:srgbClr val="000000"/>
                </a:solidFill>
              </a:rPr>
              <a:t>0.0.0.0</a:t>
            </a:r>
            <a:r>
              <a:rPr lang="en-US" sz="6400" dirty="0">
                <a:solidFill>
                  <a:srgbClr val="000000"/>
                </a:solidFill>
              </a:rPr>
              <a:t> </a:t>
            </a:r>
            <a:r>
              <a:rPr lang="ru-RU" sz="6400" dirty="0">
                <a:solidFill>
                  <a:srgbClr val="000000"/>
                </a:solidFill>
              </a:rPr>
              <a:t>и маска подсети</a:t>
            </a:r>
            <a:r>
              <a:rPr lang="en-US" sz="6400" dirty="0">
                <a:solidFill>
                  <a:srgbClr val="000000"/>
                </a:solidFill>
              </a:rPr>
              <a:t> </a:t>
            </a:r>
            <a:r>
              <a:rPr lang="en-US" sz="6400" b="1" dirty="0">
                <a:solidFill>
                  <a:srgbClr val="000000"/>
                </a:solidFill>
              </a:rPr>
              <a:t>0.0.0.0</a:t>
            </a:r>
            <a:r>
              <a:rPr lang="en-US" sz="6400" dirty="0">
                <a:solidFill>
                  <a:srgbClr val="000000"/>
                </a:solidFill>
              </a:rPr>
              <a:t>. </a:t>
            </a:r>
            <a:r>
              <a:rPr lang="ru-RU" sz="6400" dirty="0">
                <a:solidFill>
                  <a:srgbClr val="000000"/>
                </a:solidFill>
              </a:rPr>
              <a:t>Адреса 0.0.0.0 </a:t>
            </a:r>
            <a:r>
              <a:rPr lang="ru-RU" sz="6400" dirty="0">
                <a:solidFill>
                  <a:srgbClr val="000000"/>
                </a:solidFill>
              </a:rPr>
              <a:t>0.0.0.0 в маршруте будет соответствовать любому сетевому адресу.</a:t>
            </a:r>
            <a:r>
              <a:rPr lang="ru-RU" sz="6400" dirty="0">
                <a:solidFill>
                  <a:srgbClr val="000000"/>
                </a:solidFill>
              </a:rPr>
              <a:t/>
            </a:r>
            <a:br>
              <a:rPr lang="ru-RU" sz="6400" dirty="0">
                <a:solidFill>
                  <a:srgbClr val="000000"/>
                </a:solidFill>
              </a:rPr>
            </a:br>
            <a:endParaRPr lang="en-US" sz="6400" dirty="0">
              <a:solidFill>
                <a:srgbClr val="000000"/>
              </a:solidFill>
            </a:endParaRPr>
          </a:p>
          <a:p>
            <a:pPr marL="0" indent="0" algn="l">
              <a:spcBef>
                <a:spcPts val="0"/>
              </a:spcBef>
            </a:pPr>
            <a:r>
              <a:rPr lang="ru-RU" sz="6400" b="1" dirty="0">
                <a:solidFill>
                  <a:srgbClr val="000000"/>
                </a:solidFill>
              </a:rPr>
              <a:t>Примечание</a:t>
            </a:r>
            <a:r>
              <a:rPr lang="en-US" sz="6400" dirty="0">
                <a:solidFill>
                  <a:srgbClr val="000000"/>
                </a:solidFill>
              </a:rPr>
              <a:t>: </a:t>
            </a:r>
            <a:r>
              <a:rPr lang="ru-RU" sz="6400" dirty="0">
                <a:solidFill>
                  <a:srgbClr val="000000"/>
                </a:solidFill>
              </a:rPr>
              <a:t>Статический маршрут </a:t>
            </a:r>
            <a:r>
              <a:rPr lang="en-US" sz="6400" dirty="0">
                <a:solidFill>
                  <a:srgbClr val="000000"/>
                </a:solidFill>
              </a:rPr>
              <a:t>IPv4 </a:t>
            </a:r>
            <a:r>
              <a:rPr lang="ru-RU" sz="6400" dirty="0">
                <a:solidFill>
                  <a:srgbClr val="000000"/>
                </a:solidFill>
              </a:rPr>
              <a:t>по умолчанию обычно называют маршрутом с четырьмя нулями (</a:t>
            </a:r>
            <a:r>
              <a:rPr lang="en-US" sz="6400" dirty="0">
                <a:solidFill>
                  <a:srgbClr val="000000"/>
                </a:solidFill>
              </a:rPr>
              <a:t>quad-zero</a:t>
            </a:r>
            <a:r>
              <a:rPr lang="ru-RU" sz="6400" dirty="0">
                <a:solidFill>
                  <a:srgbClr val="000000"/>
                </a:solidFill>
              </a:rPr>
              <a:t>)</a:t>
            </a:r>
            <a:r>
              <a:rPr lang="en-US" sz="6400" dirty="0">
                <a:solidFill>
                  <a:srgbClr val="000000"/>
                </a:solidFill>
              </a:rPr>
              <a:t>.</a:t>
            </a:r>
            <a:r>
              <a:rPr lang="ru-RU" sz="6400" dirty="0">
                <a:solidFill>
                  <a:srgbClr val="000000"/>
                </a:solidFill>
              </a:rPr>
              <a:t/>
            </a:r>
            <a:br>
              <a:rPr lang="ru-RU" sz="6400" dirty="0">
                <a:solidFill>
                  <a:srgbClr val="000000"/>
                </a:solidFill>
              </a:rPr>
            </a:br>
            <a:endParaRPr lang="en-US" sz="6400" dirty="0">
              <a:solidFill>
                <a:srgbClr val="000000"/>
              </a:solidFill>
            </a:endParaRPr>
          </a:p>
          <a:p>
            <a:pPr marL="0" indent="0" algn="l">
              <a:spcBef>
                <a:spcPts val="0"/>
              </a:spcBef>
            </a:pPr>
            <a:r>
              <a:rPr lang="ru-RU" sz="6400" dirty="0">
                <a:solidFill>
                  <a:srgbClr val="000000"/>
                </a:solidFill>
              </a:rPr>
              <a:t>Синтаксис основной команды статического маршрутизатора </a:t>
            </a:r>
            <a:r>
              <a:rPr lang="en-US" sz="6400" dirty="0">
                <a:solidFill>
                  <a:srgbClr val="000000"/>
                </a:solidFill>
              </a:rPr>
              <a:t>IPv4</a:t>
            </a:r>
            <a:r>
              <a:rPr lang="ru-RU" sz="6400" dirty="0">
                <a:solidFill>
                  <a:srgbClr val="000000"/>
                </a:solidFill>
              </a:rPr>
              <a:t> по умолчанию следующий</a:t>
            </a:r>
            <a:r>
              <a:rPr lang="en-US" sz="6400" dirty="0">
                <a:solidFill>
                  <a:srgbClr val="000000"/>
                </a:solidFill>
              </a:rPr>
              <a:t>:</a:t>
            </a:r>
            <a:endParaRPr lang="en-US" sz="6400" dirty="0">
              <a:solidFill>
                <a:srgbClr val="000000"/>
              </a:solidFill>
            </a:endParaRPr>
          </a:p>
          <a:p>
            <a:pPr marL="0" indent="0" algn="l"/>
            <a:r>
              <a:rPr lang="en-US" sz="6400" dirty="0">
                <a:solidFill>
                  <a:srgbClr val="000000"/>
                </a:solidFill>
                <a:latin typeface="Courier New" panose="02070309020205020404" pitchFamily="49" charset="0"/>
                <a:cs typeface="Courier New" panose="02070309020205020404" pitchFamily="49" charset="0"/>
              </a:rPr>
              <a:t>Router(config)# </a:t>
            </a:r>
            <a:r>
              <a:rPr lang="en-US" sz="6400" b="1" dirty="0">
                <a:solidFill>
                  <a:srgbClr val="000000"/>
                </a:solidFill>
                <a:latin typeface="Courier New" panose="02070309020205020404" pitchFamily="49" charset="0"/>
                <a:cs typeface="Courier New" panose="02070309020205020404" pitchFamily="49" charset="0"/>
              </a:rPr>
              <a:t>ip route 0.0.0.0 0.0.0.0 {ip-address | exit-</a:t>
            </a:r>
            <a:r>
              <a:rPr lang="en-US" sz="6400" b="1" dirty="0" err="1">
                <a:solidFill>
                  <a:srgbClr val="000000"/>
                </a:solidFill>
                <a:latin typeface="Courier New" panose="02070309020205020404" pitchFamily="49" charset="0"/>
                <a:cs typeface="Courier New" panose="02070309020205020404" pitchFamily="49" charset="0"/>
              </a:rPr>
              <a:t>intf</a:t>
            </a:r>
            <a:r>
              <a:rPr lang="en-US" sz="6400" b="1" dirty="0">
                <a:solidFill>
                  <a:srgbClr val="000000"/>
                </a:solidFill>
                <a:latin typeface="Courier New" panose="02070309020205020404" pitchFamily="49" charset="0"/>
                <a:cs typeface="Courier New" panose="02070309020205020404" pitchFamily="49" charset="0"/>
              </a:rPr>
              <a:t>}</a:t>
            </a:r>
            <a:r>
              <a:rPr lang="ru-RU" sz="6400" b="1" dirty="0">
                <a:solidFill>
                  <a:srgbClr val="000000"/>
                </a:solidFill>
                <a:latin typeface="Courier New" panose="02070309020205020404" pitchFamily="49" charset="0"/>
                <a:cs typeface="Courier New" panose="02070309020205020404" pitchFamily="49" charset="0"/>
              </a:rPr>
              <a:t/>
            </a:r>
            <a:br>
              <a:rPr lang="ru-RU" sz="6400" b="1" dirty="0">
                <a:solidFill>
                  <a:srgbClr val="000000"/>
                </a:solidFill>
                <a:latin typeface="Courier New" panose="02070309020205020404" pitchFamily="49" charset="0"/>
                <a:cs typeface="Courier New" panose="02070309020205020404" pitchFamily="49" charset="0"/>
              </a:rPr>
            </a:br>
            <a:endParaRPr lang="en-US" sz="6400" b="1" dirty="0">
              <a:solidFill>
                <a:srgbClr val="000000"/>
              </a:solidFill>
            </a:endParaRPr>
          </a:p>
          <a:p>
            <a:pPr marL="0" indent="0" algn="l">
              <a:spcBef>
                <a:spcPts val="0"/>
              </a:spcBef>
            </a:pPr>
            <a:r>
              <a:rPr lang="ru-RU" sz="6400" b="1" dirty="0">
                <a:solidFill>
                  <a:srgbClr val="000000"/>
                </a:solidFill>
              </a:rPr>
              <a:t>Статический </a:t>
            </a:r>
            <a:r>
              <a:rPr lang="en-US" sz="6400" b="1" dirty="0">
                <a:solidFill>
                  <a:srgbClr val="000000"/>
                </a:solidFill>
              </a:rPr>
              <a:t>IPv6 </a:t>
            </a:r>
            <a:r>
              <a:rPr lang="ru-RU" sz="6400" b="1" dirty="0">
                <a:solidFill>
                  <a:srgbClr val="000000"/>
                </a:solidFill>
              </a:rPr>
              <a:t>маршрут по умолчанию</a:t>
            </a:r>
            <a:r>
              <a:rPr lang="en-US" sz="6400" b="1" dirty="0">
                <a:solidFill>
                  <a:srgbClr val="000000"/>
                </a:solidFill>
              </a:rPr>
              <a:t>: </a:t>
            </a:r>
            <a:r>
              <a:rPr lang="ru-RU" sz="6400" dirty="0">
                <a:solidFill>
                  <a:srgbClr val="000000"/>
                </a:solidFill>
              </a:rPr>
              <a:t>Синтаксис команды для статического маршрута IPv6 по умолчанию аналогичен любому другому статическому маршруту IPv6, за исключением того, </a:t>
            </a:r>
            <a:r>
              <a:rPr lang="ru-RU" sz="6400" dirty="0">
                <a:solidFill>
                  <a:srgbClr val="000000"/>
                </a:solidFill>
              </a:rPr>
              <a:t>что </a:t>
            </a:r>
            <a:r>
              <a:rPr lang="en-US" sz="6400" dirty="0">
                <a:solidFill>
                  <a:srgbClr val="000000"/>
                </a:solidFill>
              </a:rPr>
              <a:t>ipv6-</a:t>
            </a:r>
            <a:r>
              <a:rPr lang="ru-RU" sz="6400" dirty="0">
                <a:solidFill>
                  <a:srgbClr val="000000"/>
                </a:solidFill>
              </a:rPr>
              <a:t>префикс</a:t>
            </a:r>
            <a:r>
              <a:rPr lang="en-US" sz="6400" dirty="0">
                <a:solidFill>
                  <a:srgbClr val="000000"/>
                </a:solidFill>
              </a:rPr>
              <a:t>/</a:t>
            </a:r>
            <a:r>
              <a:rPr lang="ru-RU" sz="6400" dirty="0">
                <a:solidFill>
                  <a:srgbClr val="000000"/>
                </a:solidFill>
              </a:rPr>
              <a:t>длина-префикса</a:t>
            </a:r>
            <a:r>
              <a:rPr lang="en-US" sz="6400" dirty="0">
                <a:solidFill>
                  <a:srgbClr val="000000"/>
                </a:solidFill>
              </a:rPr>
              <a:t> </a:t>
            </a:r>
            <a:r>
              <a:rPr lang="ru-RU" sz="6400" dirty="0">
                <a:solidFill>
                  <a:srgbClr val="000000"/>
                </a:solidFill>
              </a:rPr>
              <a:t>равна</a:t>
            </a:r>
            <a:r>
              <a:rPr lang="en-US" sz="6400" dirty="0">
                <a:solidFill>
                  <a:srgbClr val="000000"/>
                </a:solidFill>
              </a:rPr>
              <a:t> </a:t>
            </a:r>
            <a:r>
              <a:rPr lang="en-US" sz="6400" b="1" dirty="0">
                <a:solidFill>
                  <a:srgbClr val="000000"/>
                </a:solidFill>
              </a:rPr>
              <a:t>::/0</a:t>
            </a:r>
            <a:r>
              <a:rPr lang="en-US" sz="6400" dirty="0">
                <a:solidFill>
                  <a:srgbClr val="000000"/>
                </a:solidFill>
              </a:rPr>
              <a:t>, </a:t>
            </a:r>
            <a:r>
              <a:rPr lang="ru-RU" sz="6400" dirty="0">
                <a:solidFill>
                  <a:srgbClr val="000000"/>
                </a:solidFill>
              </a:rPr>
              <a:t>который соответствует всем маршрутам</a:t>
            </a:r>
            <a:r>
              <a:rPr lang="en-US" sz="6400" dirty="0">
                <a:solidFill>
                  <a:srgbClr val="000000"/>
                </a:solidFill>
              </a:rPr>
              <a:t>.</a:t>
            </a:r>
            <a:r>
              <a:rPr lang="ru-RU" sz="6400" dirty="0">
                <a:solidFill>
                  <a:srgbClr val="000000"/>
                </a:solidFill>
              </a:rPr>
              <a:t/>
            </a:r>
            <a:br>
              <a:rPr lang="ru-RU" sz="6400" dirty="0">
                <a:solidFill>
                  <a:srgbClr val="000000"/>
                </a:solidFill>
              </a:rPr>
            </a:br>
            <a:endParaRPr lang="en-US" sz="6400" dirty="0">
              <a:solidFill>
                <a:srgbClr val="000000"/>
              </a:solidFill>
            </a:endParaRPr>
          </a:p>
          <a:p>
            <a:pPr marL="0" indent="0" algn="l">
              <a:spcBef>
                <a:spcPts val="0"/>
              </a:spcBef>
            </a:pPr>
            <a:r>
              <a:rPr lang="ru-RU" sz="6400" dirty="0">
                <a:solidFill>
                  <a:srgbClr val="000000"/>
                </a:solidFill>
              </a:rPr>
              <a:t>Синтаксис основной команды </a:t>
            </a:r>
            <a:r>
              <a:rPr lang="ru-RU" sz="6400" dirty="0">
                <a:solidFill>
                  <a:srgbClr val="000000"/>
                </a:solidFill>
              </a:rPr>
              <a:t>статического </a:t>
            </a:r>
            <a:r>
              <a:rPr lang="ru-RU" sz="6400" dirty="0">
                <a:solidFill>
                  <a:srgbClr val="000000"/>
                </a:solidFill>
              </a:rPr>
              <a:t>маршрутизатора </a:t>
            </a:r>
            <a:r>
              <a:rPr lang="en-US" sz="6400" dirty="0">
                <a:solidFill>
                  <a:srgbClr val="000000"/>
                </a:solidFill>
              </a:rPr>
              <a:t>IPv6 </a:t>
            </a:r>
            <a:r>
              <a:rPr lang="ru-RU" sz="6400" dirty="0">
                <a:solidFill>
                  <a:srgbClr val="000000"/>
                </a:solidFill>
              </a:rPr>
              <a:t>по умолчанию следующий</a:t>
            </a:r>
            <a:r>
              <a:rPr lang="en-US" sz="6400" dirty="0">
                <a:solidFill>
                  <a:srgbClr val="000000"/>
                </a:solidFill>
              </a:rPr>
              <a:t>:</a:t>
            </a:r>
            <a:endParaRPr lang="en-US" sz="6400" dirty="0">
              <a:solidFill>
                <a:srgbClr val="000000"/>
              </a:solidFill>
            </a:endParaRPr>
          </a:p>
          <a:p>
            <a:pPr marL="0" indent="0" algn="l"/>
            <a:r>
              <a:rPr lang="en-US" sz="6400" dirty="0">
                <a:solidFill>
                  <a:srgbClr val="000000"/>
                </a:solidFill>
                <a:latin typeface="Courier New" panose="02070309020205020404" pitchFamily="49" charset="0"/>
                <a:cs typeface="Courier New" panose="02070309020205020404" pitchFamily="49" charset="0"/>
              </a:rPr>
              <a:t>Router(config)# </a:t>
            </a:r>
            <a:r>
              <a:rPr lang="en-US" sz="6400" b="1" dirty="0">
                <a:solidFill>
                  <a:srgbClr val="000000"/>
                </a:solidFill>
                <a:latin typeface="Courier New" panose="02070309020205020404" pitchFamily="49" charset="0"/>
                <a:cs typeface="Courier New" panose="02070309020205020404" pitchFamily="49" charset="0"/>
              </a:rPr>
              <a:t>ipv6 route ::/0 {ipv6-address | exit-intf}</a:t>
            </a:r>
          </a:p>
          <a:p>
            <a:pPr marL="0" indent="0" algn="l"/>
            <a:endParaRPr lang="en-US" sz="6400" dirty="0">
              <a:solidFill>
                <a:srgbClr val="000000"/>
              </a:solidFill>
            </a:endParaRPr>
          </a:p>
        </p:txBody>
      </p:sp>
    </p:spTree>
    <p:extLst>
      <p:ext uri="{BB962C8B-B14F-4D97-AF65-F5344CB8AC3E}">
        <p14:creationId xmlns:p14="http://schemas.microsoft.com/office/powerpoint/2010/main" val="12469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статического маршрута по умолчанию</a:t>
            </a:r>
            <a:r>
              <a:rPr lang="en-US" dirty="0"/>
              <a:t/>
            </a:r>
            <a:br>
              <a:rPr lang="en-US" dirty="0"/>
            </a:br>
            <a:r>
              <a:rPr lang="ru-RU" sz="9600" dirty="0"/>
              <a:t>Настройка статического маршрута по умолчанию</a:t>
            </a:r>
            <a:endParaRPr lang="en-US" sz="9600" dirty="0"/>
          </a:p>
        </p:txBody>
      </p:sp>
      <p:sp>
        <p:nvSpPr>
          <p:cNvPr id="4" name="Content Placeholder 3">
            <a:extLst>
              <a:ext uri="{FF2B5EF4-FFF2-40B4-BE49-F238E27FC236}">
                <a16:creationId xmlns="" xmlns:a16="http://schemas.microsoft.com/office/drawing/2014/main" id="{77B4316A-CD2D-A04E-A2AE-7032BE8C4F34}"/>
              </a:ext>
            </a:extLst>
          </p:cNvPr>
          <p:cNvSpPr>
            <a:spLocks noGrp="1"/>
          </p:cNvSpPr>
          <p:nvPr>
            <p:ph idx="1"/>
          </p:nvPr>
        </p:nvSpPr>
        <p:spPr>
          <a:xfrm>
            <a:off x="1898650" y="2927350"/>
            <a:ext cx="33120228" cy="14759588"/>
          </a:xfrm>
        </p:spPr>
        <p:txBody>
          <a:bodyPr/>
          <a:lstStyle/>
          <a:p>
            <a:pPr marL="0" indent="0" algn="l"/>
            <a:r>
              <a:rPr lang="ru-RU" sz="6400" dirty="0">
                <a:solidFill>
                  <a:srgbClr val="000000"/>
                </a:solidFill>
              </a:rPr>
              <a:t>В примере показан статический маршрут </a:t>
            </a:r>
            <a:r>
              <a:rPr lang="en-US" sz="6400" dirty="0">
                <a:solidFill>
                  <a:srgbClr val="000000"/>
                </a:solidFill>
              </a:rPr>
              <a:t>IPv4 </a:t>
            </a:r>
            <a:r>
              <a:rPr lang="ru-RU" sz="6400" dirty="0">
                <a:solidFill>
                  <a:srgbClr val="000000"/>
                </a:solidFill>
              </a:rPr>
              <a:t>по умолчанию, настроенный на </a:t>
            </a:r>
            <a:r>
              <a:rPr lang="en-US" sz="6400" dirty="0">
                <a:solidFill>
                  <a:srgbClr val="000000"/>
                </a:solidFill>
              </a:rPr>
              <a:t>R1</a:t>
            </a:r>
            <a:r>
              <a:rPr lang="ru-RU" sz="6400" dirty="0">
                <a:solidFill>
                  <a:srgbClr val="000000"/>
                </a:solidFill>
              </a:rPr>
              <a:t>. При использовании настройки, показанной в примере, все пакеты, не соответствующие записям более точного маршрута на </a:t>
            </a:r>
            <a:r>
              <a:rPr lang="en-US" sz="6400" dirty="0">
                <a:solidFill>
                  <a:srgbClr val="000000"/>
                </a:solidFill>
              </a:rPr>
              <a:t>R2, </a:t>
            </a:r>
            <a:r>
              <a:rPr lang="ru-RU" sz="6400" dirty="0">
                <a:solidFill>
                  <a:srgbClr val="000000"/>
                </a:solidFill>
              </a:rPr>
              <a:t>пересылаются на адрес </a:t>
            </a:r>
            <a:r>
              <a:rPr lang="en-US" sz="6400" dirty="0">
                <a:solidFill>
                  <a:srgbClr val="000000"/>
                </a:solidFill>
              </a:rPr>
              <a:t>172.16.2.2</a:t>
            </a:r>
            <a:r>
              <a:rPr lang="en-US" sz="6400" dirty="0">
                <a:solidFill>
                  <a:srgbClr val="000000"/>
                </a:solidFill>
              </a:rPr>
              <a:t>.</a:t>
            </a:r>
          </a:p>
          <a:p>
            <a:pPr marL="0" indent="0" algn="l"/>
            <a:endParaRPr lang="en-US" sz="6400" dirty="0">
              <a:solidFill>
                <a:srgbClr val="000000"/>
              </a:solidFill>
            </a:endParaRPr>
          </a:p>
          <a:p>
            <a:pPr marL="0" indent="0" algn="l"/>
            <a:r>
              <a:rPr lang="en-US" sz="6400" dirty="0">
                <a:solidFill>
                  <a:srgbClr val="000000"/>
                </a:solidFill>
                <a:latin typeface="Courier New" panose="02070309020205020404" pitchFamily="49" charset="0"/>
                <a:cs typeface="Courier New" panose="02070309020205020404" pitchFamily="49" charset="0"/>
              </a:rPr>
              <a:t>R1(config)# </a:t>
            </a:r>
            <a:r>
              <a:rPr lang="en-US" sz="6400" b="1" dirty="0">
                <a:solidFill>
                  <a:srgbClr val="000000"/>
                </a:solidFill>
                <a:latin typeface="Courier New" panose="02070309020205020404" pitchFamily="49" charset="0"/>
                <a:cs typeface="Courier New" panose="02070309020205020404" pitchFamily="49" charset="0"/>
              </a:rPr>
              <a:t>ip route 0.0.0.0 0.0.0.0 172.16.2.2</a:t>
            </a:r>
          </a:p>
          <a:p>
            <a:pPr marL="0" indent="0" algn="l"/>
            <a:endParaRPr lang="en-US" sz="6400" dirty="0">
              <a:solidFill>
                <a:srgbClr val="000000"/>
              </a:solidFill>
            </a:endParaRPr>
          </a:p>
          <a:p>
            <a:pPr marL="0" indent="0" algn="l"/>
            <a:r>
              <a:rPr lang="ru-RU" sz="6400" dirty="0">
                <a:solidFill>
                  <a:srgbClr val="000000"/>
                </a:solidFill>
              </a:rPr>
              <a:t>Статический маршрут </a:t>
            </a:r>
            <a:r>
              <a:rPr lang="en-US" sz="6400" dirty="0">
                <a:solidFill>
                  <a:srgbClr val="000000"/>
                </a:solidFill>
              </a:rPr>
              <a:t>IPv6 </a:t>
            </a:r>
            <a:r>
              <a:rPr lang="ru-RU" sz="6400" dirty="0">
                <a:solidFill>
                  <a:srgbClr val="000000"/>
                </a:solidFill>
              </a:rPr>
              <a:t>по умолчанию настроен аналогичным образом. В этой конфигурации все пакеты, не соответствующие более конкретным записям маршрута </a:t>
            </a:r>
            <a:r>
              <a:rPr lang="en-US" sz="6400" dirty="0">
                <a:solidFill>
                  <a:srgbClr val="000000"/>
                </a:solidFill>
              </a:rPr>
              <a:t>IPv6</a:t>
            </a:r>
            <a:r>
              <a:rPr lang="ru-RU" sz="6400" dirty="0">
                <a:solidFill>
                  <a:srgbClr val="000000"/>
                </a:solidFill>
              </a:rPr>
              <a:t>, пересылаются в</a:t>
            </a:r>
            <a:r>
              <a:rPr lang="en-US" sz="6400" dirty="0">
                <a:solidFill>
                  <a:srgbClr val="000000"/>
                </a:solidFill>
              </a:rPr>
              <a:t> </a:t>
            </a:r>
            <a:r>
              <a:rPr lang="en-US" sz="6400" dirty="0">
                <a:solidFill>
                  <a:srgbClr val="000000"/>
                </a:solidFill>
              </a:rPr>
              <a:t>R2 </a:t>
            </a:r>
            <a:r>
              <a:rPr lang="ru-RU" sz="6400" dirty="0">
                <a:solidFill>
                  <a:srgbClr val="000000"/>
                </a:solidFill>
              </a:rPr>
              <a:t>на</a:t>
            </a:r>
            <a:r>
              <a:rPr lang="en-US" sz="6400" dirty="0">
                <a:solidFill>
                  <a:srgbClr val="000000"/>
                </a:solidFill>
              </a:rPr>
              <a:t> </a:t>
            </a:r>
            <a:r>
              <a:rPr lang="en-US" sz="6400" dirty="0">
                <a:solidFill>
                  <a:srgbClr val="000000"/>
                </a:solidFill>
              </a:rPr>
              <a:t>2001:db8:acad:2::2</a:t>
            </a:r>
          </a:p>
          <a:p>
            <a:pPr marL="0" indent="0" algn="l"/>
            <a:endParaRPr lang="en-US" sz="6400" dirty="0">
              <a:solidFill>
                <a:srgbClr val="000000"/>
              </a:solidFill>
            </a:endParaRPr>
          </a:p>
          <a:p>
            <a:pPr marL="0" indent="0" algn="l"/>
            <a:r>
              <a:rPr lang="en-US" sz="6400" dirty="0">
                <a:solidFill>
                  <a:srgbClr val="000000"/>
                </a:solidFill>
                <a:latin typeface="Courier New" panose="02070309020205020404" pitchFamily="49" charset="0"/>
                <a:cs typeface="Courier New" panose="02070309020205020404" pitchFamily="49" charset="0"/>
              </a:rPr>
              <a:t>R1(config)# </a:t>
            </a:r>
            <a:r>
              <a:rPr lang="en-US" sz="6400" b="1" dirty="0">
                <a:solidFill>
                  <a:srgbClr val="000000"/>
                </a:solidFill>
                <a:latin typeface="Courier New" panose="02070309020205020404" pitchFamily="49" charset="0"/>
                <a:cs typeface="Courier New" panose="02070309020205020404" pitchFamily="49" charset="0"/>
              </a:rPr>
              <a:t>ipv6 route ::/0 2001:db8:acad:2::2</a:t>
            </a:r>
          </a:p>
          <a:p>
            <a:pPr marL="0" indent="0" algn="l"/>
            <a:endParaRPr lang="en-US" sz="6400" dirty="0">
              <a:solidFill>
                <a:srgbClr val="000000"/>
              </a:solidFill>
            </a:endParaRPr>
          </a:p>
        </p:txBody>
      </p:sp>
    </p:spTree>
    <p:extLst>
      <p:ext uri="{BB962C8B-B14F-4D97-AF65-F5344CB8AC3E}">
        <p14:creationId xmlns:p14="http://schemas.microsoft.com/office/powerpoint/2010/main" val="363923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статического маршрута по умолчанию</a:t>
            </a:r>
            <a:r>
              <a:rPr lang="en-US" dirty="0"/>
              <a:t/>
            </a:r>
            <a:br>
              <a:rPr lang="en-US" dirty="0"/>
            </a:br>
            <a:r>
              <a:rPr lang="ru-RU" sz="9600" dirty="0"/>
              <a:t>Проверка статического маршрута по умолчанию</a:t>
            </a:r>
            <a:endParaRPr lang="en-US" sz="9600" dirty="0"/>
          </a:p>
        </p:txBody>
      </p:sp>
      <p:sp>
        <p:nvSpPr>
          <p:cNvPr id="5" name="Content Placeholder 4">
            <a:extLst>
              <a:ext uri="{FF2B5EF4-FFF2-40B4-BE49-F238E27FC236}">
                <a16:creationId xmlns="" xmlns:a16="http://schemas.microsoft.com/office/drawing/2014/main" id="{8C7798FF-94B0-634B-8048-11F3DC057FCD}"/>
              </a:ext>
            </a:extLst>
          </p:cNvPr>
          <p:cNvSpPr>
            <a:spLocks noGrp="1"/>
          </p:cNvSpPr>
          <p:nvPr>
            <p:ph idx="1"/>
          </p:nvPr>
        </p:nvSpPr>
        <p:spPr>
          <a:xfrm>
            <a:off x="0" y="2342132"/>
            <a:ext cx="36576000" cy="7607808"/>
          </a:xfrm>
        </p:spPr>
        <p:txBody>
          <a:bodyPr/>
          <a:lstStyle/>
          <a:p>
            <a:pPr marL="0" indent="0" algn="l"/>
            <a:r>
              <a:rPr lang="ru-RU" sz="4800" dirty="0">
                <a:solidFill>
                  <a:srgbClr val="000000"/>
                </a:solidFill>
              </a:rPr>
              <a:t>В выходных данных команды</a:t>
            </a:r>
            <a:r>
              <a:rPr lang="en-US" sz="4800" dirty="0">
                <a:solidFill>
                  <a:srgbClr val="000000"/>
                </a:solidFill>
              </a:rPr>
              <a:t> </a:t>
            </a:r>
            <a:r>
              <a:rPr lang="en-US" sz="4800" b="1" dirty="0">
                <a:solidFill>
                  <a:srgbClr val="000000"/>
                </a:solidFill>
              </a:rPr>
              <a:t>show ip route static</a:t>
            </a:r>
            <a:r>
              <a:rPr lang="en-US" sz="4800" dirty="0">
                <a:solidFill>
                  <a:srgbClr val="000000"/>
                </a:solidFill>
              </a:rPr>
              <a:t> </a:t>
            </a:r>
            <a:r>
              <a:rPr lang="ru-RU" sz="4800" dirty="0">
                <a:solidFill>
                  <a:srgbClr val="000000"/>
                </a:solidFill>
              </a:rPr>
              <a:t>отображается содержимое статических маршрутов в таблице маршрутизации. Обратите внимание на символ звездочки (*) рядом с маршрутом, имеющим код </a:t>
            </a:r>
            <a:r>
              <a:rPr lang="en-US" sz="4800" dirty="0">
                <a:solidFill>
                  <a:srgbClr val="000000"/>
                </a:solidFill>
              </a:rPr>
              <a:t>S</a:t>
            </a:r>
            <a:r>
              <a:rPr lang="ru-RU" sz="4800" dirty="0">
                <a:solidFill>
                  <a:srgbClr val="000000"/>
                </a:solidFill>
              </a:rPr>
              <a:t>. Звездочка указывает, что этот статический маршрут является подходящим маршрутом по умолчанию, поэтому он выбран в качестве шлюза последней инстанции</a:t>
            </a:r>
            <a:r>
              <a:rPr lang="en-US" sz="4800" dirty="0">
                <a:solidFill>
                  <a:srgbClr val="000000"/>
                </a:solidFill>
              </a:rPr>
              <a:t>.</a:t>
            </a:r>
            <a:endParaRPr lang="ru-RU" sz="4800" dirty="0">
              <a:solidFill>
                <a:srgbClr val="000000"/>
              </a:solidFill>
            </a:endParaRPr>
          </a:p>
          <a:p>
            <a:pPr marL="0" indent="0" algn="l"/>
            <a:endParaRPr lang="ru-RU" sz="4800" dirty="0">
              <a:solidFill>
                <a:srgbClr val="000000"/>
              </a:solidFill>
            </a:endParaRPr>
          </a:p>
          <a:p>
            <a:pPr marL="0" indent="0" algn="l"/>
            <a:r>
              <a:rPr lang="ru-RU" sz="4800" dirty="0">
                <a:solidFill>
                  <a:srgbClr val="000000"/>
                </a:solidFill>
              </a:rPr>
              <a:t>Обратите внимание, что в статической конфигурации маршрута по умолчанию используется маска </a:t>
            </a:r>
            <a:r>
              <a:rPr lang="en-US" sz="4800" dirty="0">
                <a:solidFill>
                  <a:srgbClr val="000000"/>
                </a:solidFill>
              </a:rPr>
              <a:t>/0 </a:t>
            </a:r>
            <a:r>
              <a:rPr lang="ru-RU" sz="4800" dirty="0">
                <a:solidFill>
                  <a:srgbClr val="000000"/>
                </a:solidFill>
              </a:rPr>
              <a:t>для маршрутов по умолчанию </a:t>
            </a:r>
            <a:r>
              <a:rPr lang="en-US" sz="4800" dirty="0">
                <a:solidFill>
                  <a:srgbClr val="000000"/>
                </a:solidFill>
              </a:rPr>
              <a:t>IPv4. </a:t>
            </a:r>
            <a:r>
              <a:rPr lang="ru-RU" sz="4800" dirty="0">
                <a:solidFill>
                  <a:srgbClr val="000000"/>
                </a:solidFill>
              </a:rPr>
              <a:t>Помните, что маска подсети </a:t>
            </a:r>
            <a:r>
              <a:rPr lang="en-US" sz="4800" dirty="0">
                <a:solidFill>
                  <a:srgbClr val="000000"/>
                </a:solidFill>
              </a:rPr>
              <a:t>IPv4 </a:t>
            </a:r>
            <a:r>
              <a:rPr lang="ru-RU" sz="4800" dirty="0">
                <a:solidFill>
                  <a:srgbClr val="000000"/>
                </a:solidFill>
              </a:rPr>
              <a:t>в таблице маршрутизации определяет, сколько бит должно совпадать между </a:t>
            </a:r>
            <a:r>
              <a:rPr lang="en-US" sz="4800" dirty="0">
                <a:solidFill>
                  <a:srgbClr val="000000"/>
                </a:solidFill>
              </a:rPr>
              <a:t>IP-</a:t>
            </a:r>
            <a:r>
              <a:rPr lang="ru-RU" sz="4800" dirty="0">
                <a:solidFill>
                  <a:srgbClr val="000000"/>
                </a:solidFill>
              </a:rPr>
              <a:t>адресом назначения пакета и маршрутом в таблице маршрутизации. Маска </a:t>
            </a:r>
            <a:r>
              <a:rPr lang="en-US" sz="4800" dirty="0">
                <a:solidFill>
                  <a:srgbClr val="000000"/>
                </a:solidFill>
              </a:rPr>
              <a:t>/0 </a:t>
            </a:r>
            <a:r>
              <a:rPr lang="ru-RU" sz="4800" dirty="0">
                <a:solidFill>
                  <a:srgbClr val="000000"/>
                </a:solidFill>
              </a:rPr>
              <a:t>указывает, что не требуется совпадения ни одного из битов, пока не появится более точное совпадение, статический маршрут по умолчанию соответствует всем пакетам</a:t>
            </a:r>
            <a:r>
              <a:rPr lang="en-US" sz="4800" dirty="0">
                <a:solidFill>
                  <a:srgbClr val="000000"/>
                </a:solidFill>
              </a:rPr>
              <a:t>.</a:t>
            </a:r>
            <a:endParaRPr lang="en-US" sz="4800" dirty="0">
              <a:solidFill>
                <a:srgbClr val="000000"/>
              </a:solidFill>
            </a:endParaRPr>
          </a:p>
          <a:p>
            <a:pPr marL="1143000" indent="-1143000" algn="l">
              <a:buFont typeface="Arial" panose="020B0604020202020204" pitchFamily="34" charset="0"/>
              <a:buChar char="•"/>
            </a:pPr>
            <a:endParaRPr lang="en-US" sz="4400" dirty="0">
              <a:solidFill>
                <a:srgbClr val="000000"/>
              </a:solidFill>
            </a:endParaRPr>
          </a:p>
        </p:txBody>
      </p:sp>
      <p:pic>
        <p:nvPicPr>
          <p:cNvPr id="2" name="Picture 1">
            <a:extLst>
              <a:ext uri="{FF2B5EF4-FFF2-40B4-BE49-F238E27FC236}">
                <a16:creationId xmlns="" xmlns:a16="http://schemas.microsoft.com/office/drawing/2014/main" id="{BCD3111D-4763-475C-8D38-8BCA867B95E7}"/>
              </a:ext>
            </a:extLst>
          </p:cNvPr>
          <p:cNvPicPr>
            <a:picLocks noChangeAspect="1"/>
          </p:cNvPicPr>
          <p:nvPr/>
        </p:nvPicPr>
        <p:blipFill>
          <a:blip r:embed="rId3"/>
          <a:stretch>
            <a:fillRect/>
          </a:stretch>
        </p:blipFill>
        <p:spPr>
          <a:xfrm>
            <a:off x="7196556" y="10672986"/>
            <a:ext cx="18988840" cy="8861460"/>
          </a:xfrm>
          <a:prstGeom prst="rect">
            <a:avLst/>
          </a:prstGeom>
        </p:spPr>
      </p:pic>
    </p:spTree>
    <p:extLst>
      <p:ext uri="{BB962C8B-B14F-4D97-AF65-F5344CB8AC3E}">
        <p14:creationId xmlns:p14="http://schemas.microsoft.com/office/powerpoint/2010/main" val="215674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статического маршрута по умолчанию</a:t>
            </a:r>
            <a:r>
              <a:rPr lang="en-US" dirty="0"/>
              <a:t/>
            </a:r>
            <a:br>
              <a:rPr lang="en-US" dirty="0"/>
            </a:br>
            <a:r>
              <a:rPr lang="ru-RU" sz="9600" dirty="0"/>
              <a:t>Проверка статического маршрута по </a:t>
            </a:r>
            <a:r>
              <a:rPr lang="ru-RU" sz="9600" dirty="0"/>
              <a:t>умолчанию </a:t>
            </a:r>
            <a:r>
              <a:rPr lang="en-US" sz="9600" dirty="0"/>
              <a:t>(</a:t>
            </a:r>
            <a:r>
              <a:rPr lang="ru-RU" sz="9600" dirty="0" err="1"/>
              <a:t>Прод</a:t>
            </a:r>
            <a:r>
              <a:rPr lang="en-US" sz="9600" dirty="0"/>
              <a:t>.)</a:t>
            </a:r>
            <a:endParaRPr lang="en-US" sz="9600" dirty="0"/>
          </a:p>
        </p:txBody>
      </p:sp>
      <p:sp>
        <p:nvSpPr>
          <p:cNvPr id="5" name="Content Placeholder 4">
            <a:extLst>
              <a:ext uri="{FF2B5EF4-FFF2-40B4-BE49-F238E27FC236}">
                <a16:creationId xmlns="" xmlns:a16="http://schemas.microsoft.com/office/drawing/2014/main" id="{8C7798FF-94B0-634B-8048-11F3DC057FCD}"/>
              </a:ext>
            </a:extLst>
          </p:cNvPr>
          <p:cNvSpPr>
            <a:spLocks noGrp="1"/>
          </p:cNvSpPr>
          <p:nvPr>
            <p:ph idx="1"/>
          </p:nvPr>
        </p:nvSpPr>
        <p:spPr>
          <a:xfrm>
            <a:off x="365762" y="2927350"/>
            <a:ext cx="34653116" cy="7359652"/>
          </a:xfrm>
        </p:spPr>
        <p:txBody>
          <a:bodyPr/>
          <a:lstStyle/>
          <a:p>
            <a:pPr marL="0" indent="0" algn="l"/>
            <a:r>
              <a:rPr lang="ru-RU" sz="6000" dirty="0">
                <a:solidFill>
                  <a:srgbClr val="000000"/>
                </a:solidFill>
              </a:rPr>
              <a:t>В этом примере показан вывод статической команды </a:t>
            </a:r>
            <a:r>
              <a:rPr lang="ru-RU" sz="6000" b="1" dirty="0" err="1">
                <a:solidFill>
                  <a:srgbClr val="000000"/>
                </a:solidFill>
              </a:rPr>
              <a:t>show</a:t>
            </a:r>
            <a:r>
              <a:rPr lang="ru-RU" sz="6000" b="1" dirty="0">
                <a:solidFill>
                  <a:srgbClr val="000000"/>
                </a:solidFill>
              </a:rPr>
              <a:t> ipv6 </a:t>
            </a:r>
            <a:r>
              <a:rPr lang="ru-RU" sz="6000" b="1" dirty="0" err="1">
                <a:solidFill>
                  <a:srgbClr val="000000"/>
                </a:solidFill>
              </a:rPr>
              <a:t>route</a:t>
            </a:r>
            <a:r>
              <a:rPr lang="ru-RU" sz="6000" b="1" dirty="0">
                <a:solidFill>
                  <a:srgbClr val="000000"/>
                </a:solidFill>
              </a:rPr>
              <a:t> </a:t>
            </a:r>
            <a:r>
              <a:rPr lang="ru-RU" sz="6000" dirty="0">
                <a:solidFill>
                  <a:srgbClr val="000000"/>
                </a:solidFill>
              </a:rPr>
              <a:t>для отображения содержимого таблицы маршрутизации</a:t>
            </a:r>
            <a:r>
              <a:rPr lang="en-US" sz="6000" dirty="0">
                <a:solidFill>
                  <a:srgbClr val="000000"/>
                </a:solidFill>
              </a:rPr>
              <a:t>.</a:t>
            </a:r>
            <a:endParaRPr lang="en-US" sz="6000" dirty="0">
              <a:solidFill>
                <a:srgbClr val="000000"/>
              </a:solidFill>
            </a:endParaRPr>
          </a:p>
          <a:p>
            <a:pPr marL="0" indent="0" algn="l"/>
            <a:r>
              <a:rPr lang="ru-RU" sz="6000" dirty="0">
                <a:solidFill>
                  <a:srgbClr val="000000"/>
                </a:solidFill>
              </a:rPr>
              <a:t>Обратите внимание, что статическая конфигурация маршрута по умолчанию использует префикс ::/0 для маршрутов по умолчанию IPv6. Помните, что длина префикса IPv6 в таблице маршрутизации определяет, сколько битов должно совпадать между IP-адресом назначения пакета и маршрутом в таблице маршрутизации. Префикс ::/0 указывает, что ни один из битов не требуется для сопоставления. Пока не существует более конкретного соответствия, статический маршрут по умолчанию соответствует всем пакетам</a:t>
            </a:r>
            <a:r>
              <a:rPr lang="en-US" sz="6000" dirty="0">
                <a:solidFill>
                  <a:srgbClr val="000000"/>
                </a:solidFill>
              </a:rPr>
              <a:t>.</a:t>
            </a:r>
            <a:endParaRPr lang="en-US" sz="6000" dirty="0">
              <a:solidFill>
                <a:srgbClr val="000000"/>
              </a:solidFill>
            </a:endParaRPr>
          </a:p>
        </p:txBody>
      </p:sp>
      <p:pic>
        <p:nvPicPr>
          <p:cNvPr id="2" name="Picture 1">
            <a:extLst>
              <a:ext uri="{FF2B5EF4-FFF2-40B4-BE49-F238E27FC236}">
                <a16:creationId xmlns="" xmlns:a16="http://schemas.microsoft.com/office/drawing/2014/main" id="{75837C25-1B9F-49BD-A6B4-29B74334A1CE}"/>
              </a:ext>
            </a:extLst>
          </p:cNvPr>
          <p:cNvPicPr>
            <a:picLocks noChangeAspect="1"/>
          </p:cNvPicPr>
          <p:nvPr/>
        </p:nvPicPr>
        <p:blipFill>
          <a:blip r:embed="rId3"/>
          <a:stretch>
            <a:fillRect/>
          </a:stretch>
        </p:blipFill>
        <p:spPr>
          <a:xfrm>
            <a:off x="6035040" y="11201402"/>
            <a:ext cx="20455496" cy="8638972"/>
          </a:xfrm>
          <a:prstGeom prst="rect">
            <a:avLst/>
          </a:prstGeom>
        </p:spPr>
      </p:pic>
    </p:spTree>
    <p:extLst>
      <p:ext uri="{BB962C8B-B14F-4D97-AF65-F5344CB8AC3E}">
        <p14:creationId xmlns:p14="http://schemas.microsoft.com/office/powerpoint/2010/main" val="329979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7152640"/>
            <a:ext cx="31393376" cy="3718560"/>
          </a:xfrm>
        </p:spPr>
        <p:txBody>
          <a:bodyPr/>
          <a:lstStyle/>
          <a:p>
            <a:r>
              <a:rPr lang="en-US" dirty="0">
                <a:solidFill>
                  <a:schemeClr val="accent5">
                    <a:lumMod val="40000"/>
                    <a:lumOff val="60000"/>
                  </a:schemeClr>
                </a:solidFill>
              </a:rPr>
              <a:t>15.4 </a:t>
            </a:r>
            <a:r>
              <a:rPr lang="ru-RU" dirty="0" smtClean="0">
                <a:solidFill>
                  <a:schemeClr val="accent5">
                    <a:lumMod val="40000"/>
                    <a:lumOff val="60000"/>
                  </a:schemeClr>
                </a:solidFill>
              </a:rPr>
              <a:t>Настройка плавающих статических маршрутов</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плавающих статических маршрутов</a:t>
            </a:r>
            <a:r>
              <a:rPr lang="en-US" dirty="0"/>
              <a:t/>
            </a:r>
            <a:br>
              <a:rPr lang="en-US" dirty="0"/>
            </a:br>
            <a:r>
              <a:rPr lang="ru-RU" sz="9600" dirty="0"/>
              <a:t>Плавающие статические маршруты</a:t>
            </a:r>
            <a:endParaRPr lang="en-US" sz="9600" dirty="0"/>
          </a:p>
        </p:txBody>
      </p:sp>
      <p:sp>
        <p:nvSpPr>
          <p:cNvPr id="5" name="Content Placeholder 4">
            <a:extLst>
              <a:ext uri="{FF2B5EF4-FFF2-40B4-BE49-F238E27FC236}">
                <a16:creationId xmlns="" xmlns:a16="http://schemas.microsoft.com/office/drawing/2014/main" id="{9E0B2E6D-33A2-4140-8AFA-87A0B2C93EDB}"/>
              </a:ext>
            </a:extLst>
          </p:cNvPr>
          <p:cNvSpPr>
            <a:spLocks noGrp="1"/>
          </p:cNvSpPr>
          <p:nvPr>
            <p:ph idx="1"/>
          </p:nvPr>
        </p:nvSpPr>
        <p:spPr>
          <a:xfrm>
            <a:off x="1898650" y="2927350"/>
            <a:ext cx="33120228" cy="14759588"/>
          </a:xfrm>
        </p:spPr>
        <p:txBody>
          <a:bodyPr/>
          <a:lstStyle/>
          <a:p>
            <a:pPr marL="1371600" indent="-1371600" algn="l">
              <a:buFont typeface="Arial" panose="020B0604020202020204" pitchFamily="34" charset="0"/>
              <a:buChar char="•"/>
            </a:pPr>
            <a:r>
              <a:rPr lang="ru-RU" sz="5600" dirty="0">
                <a:solidFill>
                  <a:srgbClr val="000000"/>
                </a:solidFill>
              </a:rPr>
              <a:t>Еще одним типом статического маршрута является плавающий статический маршрут. Плавающие статические маршруты – это статические маршруты, используемые для предоставления резервного пути основному статическому маршруту или динамическому маршруту. Плавающий статический маршрут используется только тогда, когда основной маршрут недоступен</a:t>
            </a:r>
            <a:r>
              <a:rPr lang="en-US" sz="5600" dirty="0">
                <a:solidFill>
                  <a:srgbClr val="000000"/>
                </a:solidFill>
              </a:rPr>
              <a:t>.</a:t>
            </a:r>
            <a:endParaRPr lang="en-US" sz="5600" dirty="0">
              <a:solidFill>
                <a:srgbClr val="000000"/>
              </a:solidFill>
            </a:endParaRPr>
          </a:p>
          <a:p>
            <a:pPr marL="1371600" indent="-1371600" algn="l">
              <a:buFont typeface="Arial" panose="020B0604020202020204" pitchFamily="34" charset="0"/>
              <a:buChar char="•"/>
            </a:pPr>
            <a:r>
              <a:rPr lang="ru-RU" sz="5600" dirty="0">
                <a:solidFill>
                  <a:srgbClr val="000000"/>
                </a:solidFill>
              </a:rPr>
              <a:t>Для этой цели плавающий статический маршрут настраивается с более высоким значением административного расстояния, чем основной маршрут. Административное расстояние определяет надежность маршрута. При наличии нескольких путей к адресу назначения маршрутизатор выбирает путь с самым низким значением административного расстояния</a:t>
            </a:r>
            <a:r>
              <a:rPr lang="en-US" sz="5600" dirty="0">
                <a:solidFill>
                  <a:srgbClr val="000000"/>
                </a:solidFill>
              </a:rPr>
              <a:t>.</a:t>
            </a:r>
            <a:endParaRPr lang="en-US" sz="5600" dirty="0">
              <a:solidFill>
                <a:srgbClr val="000000"/>
              </a:solidFill>
            </a:endParaRPr>
          </a:p>
          <a:p>
            <a:pPr marL="1371600" indent="-1371600" algn="l">
              <a:buFont typeface="Arial" panose="020B0604020202020204" pitchFamily="34" charset="0"/>
              <a:buChar char="•"/>
            </a:pPr>
            <a:r>
              <a:rPr lang="ru-RU" sz="5600" dirty="0">
                <a:solidFill>
                  <a:srgbClr val="000000"/>
                </a:solidFill>
              </a:rPr>
              <a:t>По умолчанию статические маршруты имеют значение административного расстояния, равное 1, поэтому они имеют приоритет перед маршрутами, полученными от протоколов динамическое маршрутизации</a:t>
            </a:r>
            <a:r>
              <a:rPr lang="en-US" sz="5600" dirty="0">
                <a:solidFill>
                  <a:srgbClr val="000000"/>
                </a:solidFill>
              </a:rPr>
              <a:t>.</a:t>
            </a:r>
            <a:r>
              <a:rPr lang="en-US" sz="5600" dirty="0">
                <a:solidFill>
                  <a:srgbClr val="000000"/>
                </a:solidFill>
              </a:rPr>
              <a:t> </a:t>
            </a:r>
          </a:p>
          <a:p>
            <a:pPr marL="1371600" indent="-1371600" algn="l">
              <a:buFont typeface="Arial" panose="020B0604020202020204" pitchFamily="34" charset="0"/>
              <a:buChar char="•"/>
            </a:pPr>
            <a:r>
              <a:rPr lang="ru-RU" sz="5600" dirty="0">
                <a:solidFill>
                  <a:srgbClr val="000000"/>
                </a:solidFill>
              </a:rPr>
              <a:t>Административное дистанцию статического маршрута можно увеличить и, таким образом, сделать этот маршрут менее приоритетным, чем другой статический маршрут или маршрут, полученный через протокол динамической маршрутизации. Таким образом, статический маршрут </a:t>
            </a:r>
            <a:r>
              <a:rPr lang="en-US" sz="5600" dirty="0">
                <a:solidFill>
                  <a:srgbClr val="000000"/>
                </a:solidFill>
              </a:rPr>
              <a:t>“</a:t>
            </a:r>
            <a:r>
              <a:rPr lang="ru-RU" sz="5600" dirty="0">
                <a:solidFill>
                  <a:srgbClr val="000000"/>
                </a:solidFill>
              </a:rPr>
              <a:t>плавает</a:t>
            </a:r>
            <a:r>
              <a:rPr lang="en-US" sz="5600" dirty="0">
                <a:solidFill>
                  <a:srgbClr val="000000"/>
                </a:solidFill>
              </a:rPr>
              <a:t>” </a:t>
            </a:r>
            <a:r>
              <a:rPr lang="ru-RU" sz="5600" dirty="0">
                <a:solidFill>
                  <a:srgbClr val="000000"/>
                </a:solidFill>
              </a:rPr>
              <a:t>и не используется в то время, когда маршрут с более коротким административным расстоянием работает</a:t>
            </a:r>
            <a:r>
              <a:rPr lang="en-US" sz="5600" dirty="0">
                <a:solidFill>
                  <a:srgbClr val="000000"/>
                </a:solidFill>
              </a:rPr>
              <a:t>. </a:t>
            </a:r>
            <a:endParaRPr lang="en-US" sz="5600" dirty="0">
              <a:solidFill>
                <a:srgbClr val="000000"/>
              </a:solidFill>
            </a:endParaRPr>
          </a:p>
        </p:txBody>
      </p:sp>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2" y="2"/>
            <a:ext cx="35018876" cy="2927348"/>
          </a:xfrm>
        </p:spPr>
        <p:txBody>
          <a:bodyPr/>
          <a:lstStyle/>
          <a:p>
            <a:r>
              <a:rPr lang="ru-RU" sz="6400" dirty="0"/>
              <a:t>Настройка плавающих статических маршрутов</a:t>
            </a:r>
            <a:r>
              <a:rPr lang="en-US" dirty="0"/>
              <a:t/>
            </a:r>
            <a:br>
              <a:rPr lang="en-US" dirty="0"/>
            </a:br>
            <a:r>
              <a:rPr lang="ru-RU" sz="9600" dirty="0"/>
              <a:t>Настройка плавающего статического маршрута </a:t>
            </a:r>
            <a:r>
              <a:rPr lang="en-US" sz="9600" dirty="0"/>
              <a:t>IPv4 </a:t>
            </a:r>
            <a:r>
              <a:rPr lang="ru-RU" sz="9600" dirty="0"/>
              <a:t>и </a:t>
            </a:r>
            <a:r>
              <a:rPr lang="en-US" sz="9600" dirty="0"/>
              <a:t>IPv6</a:t>
            </a:r>
            <a:endParaRPr lang="en-US" sz="9600" dirty="0"/>
          </a:p>
        </p:txBody>
      </p:sp>
      <p:sp>
        <p:nvSpPr>
          <p:cNvPr id="4" name="Content Placeholder 3">
            <a:extLst>
              <a:ext uri="{FF2B5EF4-FFF2-40B4-BE49-F238E27FC236}">
                <a16:creationId xmlns="" xmlns:a16="http://schemas.microsoft.com/office/drawing/2014/main" id="{ED25F9F5-250D-8543-A186-C975F97AA783}"/>
              </a:ext>
            </a:extLst>
          </p:cNvPr>
          <p:cNvSpPr>
            <a:spLocks noGrp="1"/>
          </p:cNvSpPr>
          <p:nvPr>
            <p:ph idx="1"/>
          </p:nvPr>
        </p:nvSpPr>
        <p:spPr>
          <a:xfrm>
            <a:off x="1898650" y="2927350"/>
            <a:ext cx="33120228" cy="7359652"/>
          </a:xfrm>
        </p:spPr>
        <p:txBody>
          <a:bodyPr/>
          <a:lstStyle/>
          <a:p>
            <a:pPr marL="0" indent="0" algn="l"/>
            <a:r>
              <a:rPr lang="ru-RU" sz="5600" dirty="0">
                <a:solidFill>
                  <a:srgbClr val="000000"/>
                </a:solidFill>
              </a:rPr>
              <a:t>Команды для настройки маршрутов по умолчанию и плавающих </a:t>
            </a:r>
            <a:r>
              <a:rPr lang="en-US" sz="5600" dirty="0">
                <a:solidFill>
                  <a:srgbClr val="000000"/>
                </a:solidFill>
              </a:rPr>
              <a:t>IP-</a:t>
            </a:r>
            <a:r>
              <a:rPr lang="ru-RU" sz="5600" dirty="0">
                <a:solidFill>
                  <a:srgbClr val="000000"/>
                </a:solidFill>
              </a:rPr>
              <a:t>маршрутов по умолчанию</a:t>
            </a:r>
            <a:r>
              <a:rPr lang="en-US" sz="5600" dirty="0">
                <a:solidFill>
                  <a:srgbClr val="000000"/>
                </a:solidFill>
              </a:rPr>
              <a:t>:</a:t>
            </a:r>
            <a:endParaRPr lang="en-US" sz="5600"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a:p>
            <a:pPr marL="0" indent="0" algn="l"/>
            <a:r>
              <a:rPr lang="ru-RU" sz="5600" dirty="0">
                <a:solidFill>
                  <a:srgbClr val="000000"/>
                </a:solidFill>
              </a:rPr>
              <a:t>Выходные данные</a:t>
            </a:r>
            <a:r>
              <a:rPr lang="en-US" sz="5600" dirty="0">
                <a:solidFill>
                  <a:srgbClr val="000000"/>
                </a:solidFill>
              </a:rPr>
              <a:t> </a:t>
            </a:r>
            <a:r>
              <a:rPr lang="en-US" sz="5600" b="1" dirty="0">
                <a:solidFill>
                  <a:srgbClr val="000000"/>
                </a:solidFill>
              </a:rPr>
              <a:t>show ip route</a:t>
            </a:r>
            <a:r>
              <a:rPr lang="en-US" sz="5600" dirty="0">
                <a:solidFill>
                  <a:srgbClr val="000000"/>
                </a:solidFill>
              </a:rPr>
              <a:t> </a:t>
            </a:r>
            <a:r>
              <a:rPr lang="ru-RU" sz="5600" dirty="0">
                <a:solidFill>
                  <a:srgbClr val="000000"/>
                </a:solidFill>
              </a:rPr>
              <a:t>и</a:t>
            </a:r>
            <a:r>
              <a:rPr lang="en-US" sz="5600" dirty="0">
                <a:solidFill>
                  <a:srgbClr val="000000"/>
                </a:solidFill>
              </a:rPr>
              <a:t> </a:t>
            </a:r>
            <a:r>
              <a:rPr lang="en-US" sz="5600" b="1" dirty="0">
                <a:solidFill>
                  <a:srgbClr val="000000"/>
                </a:solidFill>
              </a:rPr>
              <a:t>show ipv6 route</a:t>
            </a:r>
            <a:r>
              <a:rPr lang="en-US" sz="5600" dirty="0">
                <a:solidFill>
                  <a:srgbClr val="000000"/>
                </a:solidFill>
              </a:rPr>
              <a:t> </a:t>
            </a:r>
            <a:r>
              <a:rPr lang="ru-RU" sz="5600" dirty="0">
                <a:solidFill>
                  <a:srgbClr val="000000"/>
                </a:solidFill>
              </a:rPr>
              <a:t>показывают, что маршруты по умолчанию </a:t>
            </a:r>
            <a:r>
              <a:rPr lang="en-US" sz="5600" dirty="0">
                <a:solidFill>
                  <a:srgbClr val="000000"/>
                </a:solidFill>
              </a:rPr>
              <a:t>R2 </a:t>
            </a:r>
            <a:r>
              <a:rPr lang="ru-RU" sz="5600" dirty="0">
                <a:solidFill>
                  <a:srgbClr val="000000"/>
                </a:solidFill>
              </a:rPr>
              <a:t>установлены в таблице маршрутизации. Обратите внимание, что плавающий статический маршрут </a:t>
            </a:r>
            <a:r>
              <a:rPr lang="en-US" sz="5600" dirty="0">
                <a:solidFill>
                  <a:srgbClr val="000000"/>
                </a:solidFill>
              </a:rPr>
              <a:t>IPv4 </a:t>
            </a:r>
            <a:r>
              <a:rPr lang="ru-RU" sz="5600" dirty="0">
                <a:solidFill>
                  <a:srgbClr val="000000"/>
                </a:solidFill>
              </a:rPr>
              <a:t>к</a:t>
            </a:r>
            <a:r>
              <a:rPr lang="en-US" sz="5600" dirty="0">
                <a:solidFill>
                  <a:srgbClr val="000000"/>
                </a:solidFill>
              </a:rPr>
              <a:t> R3</a:t>
            </a:r>
            <a:r>
              <a:rPr lang="ru-RU" sz="5600" dirty="0">
                <a:solidFill>
                  <a:srgbClr val="000000"/>
                </a:solidFill>
              </a:rPr>
              <a:t> отсутствует в таблице маршрутизации</a:t>
            </a:r>
            <a:r>
              <a:rPr lang="en-US" sz="5600" dirty="0">
                <a:solidFill>
                  <a:srgbClr val="000000"/>
                </a:solidFill>
              </a:rPr>
              <a:t>.</a:t>
            </a:r>
            <a:r>
              <a:rPr lang="en-US" sz="5600" dirty="0">
                <a:solidFill>
                  <a:srgbClr val="000000"/>
                </a:solidFill>
              </a:rPr>
              <a:t/>
            </a:r>
            <a:br>
              <a:rPr lang="en-US" sz="5600" dirty="0">
                <a:solidFill>
                  <a:srgbClr val="000000"/>
                </a:solidFill>
              </a:rPr>
            </a:br>
            <a:endParaRPr lang="en-US" sz="5600"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p:txBody>
      </p:sp>
      <p:sp>
        <p:nvSpPr>
          <p:cNvPr id="7" name="Rectangle 6">
            <a:extLst>
              <a:ext uri="{FF2B5EF4-FFF2-40B4-BE49-F238E27FC236}">
                <a16:creationId xmlns="" xmlns:a16="http://schemas.microsoft.com/office/drawing/2014/main" id="{CB563299-0F86-F946-8EB7-9A085FAB5D53}"/>
              </a:ext>
            </a:extLst>
          </p:cNvPr>
          <p:cNvSpPr/>
          <p:nvPr/>
        </p:nvSpPr>
        <p:spPr>
          <a:xfrm>
            <a:off x="5915980" y="3946480"/>
            <a:ext cx="22409152" cy="3539430"/>
          </a:xfrm>
          <a:prstGeom prst="rect">
            <a:avLst/>
          </a:prstGeom>
        </p:spPr>
        <p:txBody>
          <a:bodyPr wrap="square">
            <a:spAutoFit/>
          </a:bodyPr>
          <a:lstStyle/>
          <a:p>
            <a:r>
              <a:rPr lang="en-US" sz="5600" dirty="0">
                <a:solidFill>
                  <a:srgbClr val="000000"/>
                </a:solidFill>
                <a:latin typeface="Courier New" panose="02070309020205020404" pitchFamily="49" charset="0"/>
                <a:cs typeface="Courier New" panose="02070309020205020404" pitchFamily="49" charset="0"/>
              </a:rPr>
              <a:t>R1(config)# </a:t>
            </a:r>
            <a:r>
              <a:rPr lang="en-US" sz="5600" b="1" dirty="0">
                <a:solidFill>
                  <a:srgbClr val="000000"/>
                </a:solidFill>
                <a:latin typeface="Courier New" panose="02070309020205020404" pitchFamily="49" charset="0"/>
                <a:cs typeface="Courier New" panose="02070309020205020404" pitchFamily="49" charset="0"/>
              </a:rPr>
              <a:t>ip route 0.0.0.0 0.0.0.0 172.16.2.2 </a:t>
            </a:r>
          </a:p>
          <a:p>
            <a:r>
              <a:rPr lang="en-US" sz="5600" dirty="0">
                <a:solidFill>
                  <a:srgbClr val="000000"/>
                </a:solidFill>
                <a:latin typeface="Courier New" panose="02070309020205020404" pitchFamily="49" charset="0"/>
                <a:cs typeface="Courier New" panose="02070309020205020404" pitchFamily="49" charset="0"/>
              </a:rPr>
              <a:t>R1(config)# </a:t>
            </a:r>
            <a:r>
              <a:rPr lang="en-US" sz="5600" b="1" dirty="0">
                <a:solidFill>
                  <a:srgbClr val="000000"/>
                </a:solidFill>
                <a:latin typeface="Courier New" panose="02070309020205020404" pitchFamily="49" charset="0"/>
                <a:cs typeface="Courier New" panose="02070309020205020404" pitchFamily="49" charset="0"/>
              </a:rPr>
              <a:t>ip route 0.0.0.0 0.0.0.0 10.10.10.2 5 </a:t>
            </a:r>
          </a:p>
          <a:p>
            <a:r>
              <a:rPr lang="en-US" sz="5600" dirty="0">
                <a:solidFill>
                  <a:srgbClr val="000000"/>
                </a:solidFill>
                <a:latin typeface="Courier New" panose="02070309020205020404" pitchFamily="49" charset="0"/>
                <a:cs typeface="Courier New" panose="02070309020205020404" pitchFamily="49" charset="0"/>
              </a:rPr>
              <a:t>R1(config)# </a:t>
            </a:r>
            <a:r>
              <a:rPr lang="en-US" sz="5600" b="1" dirty="0">
                <a:solidFill>
                  <a:srgbClr val="000000"/>
                </a:solidFill>
                <a:latin typeface="Courier New" panose="02070309020205020404" pitchFamily="49" charset="0"/>
                <a:cs typeface="Courier New" panose="02070309020205020404" pitchFamily="49" charset="0"/>
              </a:rPr>
              <a:t>ipv6 route ::/0 2001:db8:acad:2::2 </a:t>
            </a:r>
          </a:p>
          <a:p>
            <a:r>
              <a:rPr lang="en-US" sz="5600" dirty="0">
                <a:solidFill>
                  <a:srgbClr val="000000"/>
                </a:solidFill>
                <a:latin typeface="Courier New" panose="02070309020205020404" pitchFamily="49" charset="0"/>
                <a:cs typeface="Courier New" panose="02070309020205020404" pitchFamily="49" charset="0"/>
              </a:rPr>
              <a:t>R1(config)# </a:t>
            </a:r>
            <a:r>
              <a:rPr lang="en-US" sz="5600" b="1" dirty="0">
                <a:solidFill>
                  <a:srgbClr val="000000"/>
                </a:solidFill>
                <a:latin typeface="Courier New" panose="02070309020205020404" pitchFamily="49" charset="0"/>
                <a:cs typeface="Courier New" panose="02070309020205020404" pitchFamily="49" charset="0"/>
              </a:rPr>
              <a:t>ipv6 route ::/0 2001:db8:feed:10::2 5</a:t>
            </a:r>
          </a:p>
        </p:txBody>
      </p:sp>
      <p:pic>
        <p:nvPicPr>
          <p:cNvPr id="2" name="Picture 1">
            <a:extLst>
              <a:ext uri="{FF2B5EF4-FFF2-40B4-BE49-F238E27FC236}">
                <a16:creationId xmlns="" xmlns:a16="http://schemas.microsoft.com/office/drawing/2014/main" id="{FD1E6FD8-390F-4F15-B4CE-28D0C5B9E393}"/>
              </a:ext>
            </a:extLst>
          </p:cNvPr>
          <p:cNvPicPr>
            <a:picLocks noChangeAspect="1"/>
          </p:cNvPicPr>
          <p:nvPr/>
        </p:nvPicPr>
        <p:blipFill>
          <a:blip r:embed="rId3"/>
          <a:stretch>
            <a:fillRect/>
          </a:stretch>
        </p:blipFill>
        <p:spPr>
          <a:xfrm>
            <a:off x="7579440" y="12011232"/>
            <a:ext cx="19127272" cy="7384016"/>
          </a:xfrm>
          <a:prstGeom prst="rect">
            <a:avLst/>
          </a:prstGeom>
        </p:spPr>
      </p:pic>
    </p:spTree>
    <p:extLst>
      <p:ext uri="{BB962C8B-B14F-4D97-AF65-F5344CB8AC3E}">
        <p14:creationId xmlns:p14="http://schemas.microsoft.com/office/powerpoint/2010/main" val="313080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плавающих статических маршрутов</a:t>
            </a:r>
            <a:r>
              <a:rPr lang="en-US" dirty="0"/>
              <a:t/>
            </a:r>
            <a:br>
              <a:rPr lang="en-US" dirty="0"/>
            </a:br>
            <a:r>
              <a:rPr lang="ru-RU" sz="9600" dirty="0"/>
              <a:t>Тестирование плавающих статических маршрутов</a:t>
            </a:r>
            <a:endParaRPr lang="en-US" sz="9600" dirty="0"/>
          </a:p>
        </p:txBody>
      </p:sp>
      <p:sp>
        <p:nvSpPr>
          <p:cNvPr id="6" name="TextBox 5">
            <a:extLst>
              <a:ext uri="{FF2B5EF4-FFF2-40B4-BE49-F238E27FC236}">
                <a16:creationId xmlns="" xmlns:a16="http://schemas.microsoft.com/office/drawing/2014/main" id="{702A0B2C-8089-3C46-94CB-069C6F7F4E31}"/>
              </a:ext>
            </a:extLst>
          </p:cNvPr>
          <p:cNvSpPr txBox="1"/>
          <p:nvPr/>
        </p:nvSpPr>
        <p:spPr>
          <a:xfrm>
            <a:off x="1295030" y="3383450"/>
            <a:ext cx="16316860" cy="6001643"/>
          </a:xfrm>
          <a:prstGeom prst="rect">
            <a:avLst/>
          </a:prstGeom>
          <a:noFill/>
        </p:spPr>
        <p:txBody>
          <a:bodyPr wrap="square" rtlCol="0">
            <a:spAutoFit/>
          </a:bodyPr>
          <a:lstStyle/>
          <a:p>
            <a:pPr marL="1143000" indent="-1143000">
              <a:buFont typeface="Arial" panose="020B0604020202020204" pitchFamily="34" charset="0"/>
              <a:buChar char="•"/>
            </a:pPr>
            <a:r>
              <a:rPr lang="ru-RU" sz="4800" dirty="0"/>
              <a:t>Что произойдет в случае неисправности маршрутизатора </a:t>
            </a:r>
            <a:r>
              <a:rPr lang="en-US" sz="4800" dirty="0"/>
              <a:t>R2? </a:t>
            </a:r>
            <a:r>
              <a:rPr lang="ru-RU" sz="4800" dirty="0"/>
              <a:t>Чтобы имитировать это, </a:t>
            </a:r>
            <a:r>
              <a:rPr lang="en-US" sz="4800" dirty="0"/>
              <a:t>R2 </a:t>
            </a:r>
            <a:r>
              <a:rPr lang="ru-RU" sz="4800" dirty="0"/>
              <a:t>отключает оба своих последовательных интерфейса</a:t>
            </a:r>
            <a:r>
              <a:rPr lang="en-US" sz="4800" dirty="0"/>
              <a:t>.</a:t>
            </a:r>
            <a:endParaRPr lang="en-US" sz="4800" dirty="0"/>
          </a:p>
          <a:p>
            <a:pPr marL="1143000" indent="-1143000">
              <a:buFont typeface="Arial" panose="020B0604020202020204" pitchFamily="34" charset="0"/>
              <a:buChar char="•"/>
            </a:pPr>
            <a:r>
              <a:rPr lang="en-US" sz="4800" dirty="0"/>
              <a:t>R1 </a:t>
            </a:r>
            <a:r>
              <a:rPr lang="ru-RU" sz="4800" dirty="0"/>
              <a:t>автоматически генерирует сообщения системного журнала для нисходящих ссылок</a:t>
            </a:r>
            <a:r>
              <a:rPr lang="en-US" sz="4800" dirty="0"/>
              <a:t>.</a:t>
            </a:r>
            <a:endParaRPr lang="en-US" sz="4800" dirty="0"/>
          </a:p>
          <a:p>
            <a:pPr marL="1143000" indent="-1143000">
              <a:buFont typeface="Arial" panose="020B0604020202020204" pitchFamily="34" charset="0"/>
              <a:buChar char="•"/>
            </a:pPr>
            <a:r>
              <a:rPr lang="ru-RU" sz="4800" dirty="0"/>
              <a:t>Взгляд на таблицу маршрутизации </a:t>
            </a:r>
            <a:r>
              <a:rPr lang="en-US" sz="4800" dirty="0"/>
              <a:t>R1</a:t>
            </a:r>
            <a:r>
              <a:rPr lang="ru-RU" sz="4800" dirty="0"/>
              <a:t> покажет используемый вторичный маршрут</a:t>
            </a:r>
            <a:r>
              <a:rPr lang="en-US" sz="4800" dirty="0"/>
              <a:t>.</a:t>
            </a:r>
            <a:endParaRPr lang="en-US" sz="4800" dirty="0"/>
          </a:p>
        </p:txBody>
      </p:sp>
      <p:pic>
        <p:nvPicPr>
          <p:cNvPr id="9" name="Content Placeholder 8">
            <a:extLst>
              <a:ext uri="{FF2B5EF4-FFF2-40B4-BE49-F238E27FC236}">
                <a16:creationId xmlns="" xmlns:a16="http://schemas.microsoft.com/office/drawing/2014/main" id="{6B552708-0FF8-EE45-98A7-E7F054AD061F}"/>
              </a:ext>
            </a:extLst>
          </p:cNvPr>
          <p:cNvPicPr>
            <a:picLocks noGrp="1" noChangeAspect="1"/>
          </p:cNvPicPr>
          <p:nvPr>
            <p:ph idx="1"/>
          </p:nvPr>
        </p:nvPicPr>
        <p:blipFill>
          <a:blip r:embed="rId3"/>
          <a:stretch>
            <a:fillRect/>
          </a:stretch>
        </p:blipFill>
        <p:spPr>
          <a:xfrm>
            <a:off x="18288002" y="2817534"/>
            <a:ext cx="16632292" cy="9518948"/>
          </a:xfrm>
          <a:prstGeom prst="rect">
            <a:avLst/>
          </a:prstGeom>
        </p:spPr>
      </p:pic>
      <p:pic>
        <p:nvPicPr>
          <p:cNvPr id="2" name="Picture 1">
            <a:extLst>
              <a:ext uri="{FF2B5EF4-FFF2-40B4-BE49-F238E27FC236}">
                <a16:creationId xmlns="" xmlns:a16="http://schemas.microsoft.com/office/drawing/2014/main" id="{3D4887FA-1176-44AC-842E-1D12478B3922}"/>
              </a:ext>
            </a:extLst>
          </p:cNvPr>
          <p:cNvPicPr>
            <a:picLocks noChangeAspect="1"/>
          </p:cNvPicPr>
          <p:nvPr/>
        </p:nvPicPr>
        <p:blipFill>
          <a:blip r:embed="rId4"/>
          <a:stretch>
            <a:fillRect/>
          </a:stretch>
        </p:blipFill>
        <p:spPr>
          <a:xfrm>
            <a:off x="7440414" y="13153522"/>
            <a:ext cx="20342948" cy="6733892"/>
          </a:xfrm>
          <a:prstGeom prst="rect">
            <a:avLst/>
          </a:prstGeom>
        </p:spPr>
      </p:pic>
    </p:spTree>
    <p:extLst>
      <p:ext uri="{BB962C8B-B14F-4D97-AF65-F5344CB8AC3E}">
        <p14:creationId xmlns:p14="http://schemas.microsoft.com/office/powerpoint/2010/main" val="70675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7152640"/>
            <a:ext cx="30392168" cy="3718560"/>
          </a:xfrm>
        </p:spPr>
        <p:txBody>
          <a:bodyPr/>
          <a:lstStyle/>
          <a:p>
            <a:r>
              <a:rPr lang="en-US" dirty="0">
                <a:solidFill>
                  <a:schemeClr val="accent5">
                    <a:lumMod val="40000"/>
                    <a:lumOff val="60000"/>
                  </a:schemeClr>
                </a:solidFill>
              </a:rPr>
              <a:t>15.1 </a:t>
            </a:r>
            <a:r>
              <a:rPr lang="ru-RU" dirty="0" smtClean="0">
                <a:solidFill>
                  <a:schemeClr val="accent5">
                    <a:lumMod val="40000"/>
                    <a:lumOff val="60000"/>
                  </a:schemeClr>
                </a:solidFill>
              </a:rPr>
              <a:t>Статические маршруты</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7152640"/>
            <a:ext cx="31393376" cy="3718560"/>
          </a:xfrm>
        </p:spPr>
        <p:txBody>
          <a:bodyPr/>
          <a:lstStyle/>
          <a:p>
            <a:r>
              <a:rPr lang="en-US" dirty="0">
                <a:solidFill>
                  <a:schemeClr val="accent5">
                    <a:lumMod val="40000"/>
                    <a:lumOff val="60000"/>
                  </a:schemeClr>
                </a:solidFill>
              </a:rPr>
              <a:t>15.5 </a:t>
            </a:r>
            <a:r>
              <a:rPr lang="ru-RU" dirty="0" smtClean="0">
                <a:solidFill>
                  <a:schemeClr val="accent5">
                    <a:lumMod val="40000"/>
                    <a:lumOff val="60000"/>
                  </a:schemeClr>
                </a:solidFill>
              </a:rPr>
              <a:t>Настройка статических маршрутов хостов</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88494438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статических маршрутов хостов</a:t>
            </a:r>
            <a:r>
              <a:rPr lang="en-US" dirty="0"/>
              <a:t/>
            </a:r>
            <a:br>
              <a:rPr lang="en-US" dirty="0"/>
            </a:br>
            <a:r>
              <a:rPr lang="ru-RU" sz="9600" dirty="0"/>
              <a:t>Маршруты хостов</a:t>
            </a:r>
            <a:endParaRPr lang="en-US" sz="9600" dirty="0"/>
          </a:p>
        </p:txBody>
      </p:sp>
      <p:sp>
        <p:nvSpPr>
          <p:cNvPr id="4" name="Content Placeholder 3">
            <a:extLst>
              <a:ext uri="{FF2B5EF4-FFF2-40B4-BE49-F238E27FC236}">
                <a16:creationId xmlns="" xmlns:a16="http://schemas.microsoft.com/office/drawing/2014/main" id="{FDF26061-7CD5-7945-961D-8DBCB81EBE2F}"/>
              </a:ext>
            </a:extLst>
          </p:cNvPr>
          <p:cNvSpPr>
            <a:spLocks noGrp="1"/>
          </p:cNvSpPr>
          <p:nvPr>
            <p:ph idx="1"/>
          </p:nvPr>
        </p:nvSpPr>
        <p:spPr>
          <a:xfrm>
            <a:off x="1898650" y="2927350"/>
            <a:ext cx="33120228" cy="14759588"/>
          </a:xfrm>
        </p:spPr>
        <p:txBody>
          <a:bodyPr/>
          <a:lstStyle/>
          <a:p>
            <a:pPr marL="0" indent="0" algn="l"/>
            <a:r>
              <a:rPr lang="ru-RU" sz="6400" dirty="0">
                <a:solidFill>
                  <a:srgbClr val="000000"/>
                </a:solidFill>
              </a:rPr>
              <a:t>Маршрут хоста представляет собой адрес </a:t>
            </a:r>
            <a:r>
              <a:rPr lang="en-US" sz="6400" dirty="0">
                <a:solidFill>
                  <a:srgbClr val="000000"/>
                </a:solidFill>
              </a:rPr>
              <a:t>IPv4 </a:t>
            </a:r>
            <a:r>
              <a:rPr lang="ru-RU" sz="6400" dirty="0">
                <a:solidFill>
                  <a:srgbClr val="000000"/>
                </a:solidFill>
              </a:rPr>
              <a:t>с 32-разрядной маской или адрес </a:t>
            </a:r>
            <a:r>
              <a:rPr lang="en-US" sz="6400" dirty="0">
                <a:solidFill>
                  <a:srgbClr val="000000"/>
                </a:solidFill>
              </a:rPr>
              <a:t>IPv6 </a:t>
            </a:r>
            <a:r>
              <a:rPr lang="ru-RU" sz="6400" dirty="0">
                <a:solidFill>
                  <a:srgbClr val="000000"/>
                </a:solidFill>
              </a:rPr>
              <a:t>с 128-разрядной маской. Предусмотрено три способа добавления маршрутов узлов в таблицу маршрутизации</a:t>
            </a:r>
            <a:r>
              <a:rPr lang="en-US" sz="6400" dirty="0">
                <a:solidFill>
                  <a:srgbClr val="000000"/>
                </a:solidFill>
              </a:rPr>
              <a:t>:</a:t>
            </a:r>
            <a:endParaRPr lang="en-US" sz="6400" dirty="0">
              <a:solidFill>
                <a:srgbClr val="000000"/>
              </a:solidFill>
            </a:endParaRPr>
          </a:p>
          <a:p>
            <a:pPr marL="1371600" indent="-1371600" algn="l">
              <a:buFont typeface="Arial" panose="020B0604020202020204" pitchFamily="34" charset="0"/>
              <a:buChar char="•"/>
            </a:pPr>
            <a:r>
              <a:rPr lang="ru-RU" sz="6400" dirty="0">
                <a:solidFill>
                  <a:srgbClr val="000000"/>
                </a:solidFill>
              </a:rPr>
              <a:t>Автоматическая установка при настройке </a:t>
            </a:r>
            <a:r>
              <a:rPr lang="en-US" sz="6400" dirty="0">
                <a:solidFill>
                  <a:srgbClr val="000000"/>
                </a:solidFill>
              </a:rPr>
              <a:t>IP-</a:t>
            </a:r>
            <a:r>
              <a:rPr lang="ru-RU" sz="6400" dirty="0">
                <a:solidFill>
                  <a:srgbClr val="000000"/>
                </a:solidFill>
              </a:rPr>
              <a:t>адреса на маршрутизаторе</a:t>
            </a:r>
            <a:endParaRPr lang="en-US" sz="6400" dirty="0">
              <a:solidFill>
                <a:srgbClr val="000000"/>
              </a:solidFill>
            </a:endParaRPr>
          </a:p>
          <a:p>
            <a:pPr marL="1371600" indent="-1371600" algn="l">
              <a:buFont typeface="Arial" panose="020B0604020202020204" pitchFamily="34" charset="0"/>
              <a:buChar char="•"/>
            </a:pPr>
            <a:r>
              <a:rPr lang="ru-RU" sz="6400" dirty="0">
                <a:solidFill>
                  <a:srgbClr val="000000"/>
                </a:solidFill>
              </a:rPr>
              <a:t>Настройка в виде статического маршрута узла</a:t>
            </a:r>
            <a:endParaRPr lang="en-US" sz="6400" dirty="0">
              <a:solidFill>
                <a:srgbClr val="000000"/>
              </a:solidFill>
            </a:endParaRPr>
          </a:p>
          <a:p>
            <a:pPr marL="1371600" indent="-1371600" algn="l">
              <a:buFont typeface="Arial" panose="020B0604020202020204" pitchFamily="34" charset="0"/>
              <a:buChar char="•"/>
            </a:pPr>
            <a:r>
              <a:rPr lang="ru-RU" sz="6400" dirty="0">
                <a:solidFill>
                  <a:srgbClr val="000000"/>
                </a:solidFill>
              </a:rPr>
              <a:t>Автоматическое получение маршрута узла при помощи других методов (которые будут рассматриваться в последующих курсах)</a:t>
            </a:r>
            <a:endParaRPr lang="en-US" sz="6400" dirty="0">
              <a:solidFill>
                <a:srgbClr val="000000"/>
              </a:solidFill>
            </a:endParaRPr>
          </a:p>
        </p:txBody>
      </p:sp>
    </p:spTree>
    <p:extLst>
      <p:ext uri="{BB962C8B-B14F-4D97-AF65-F5344CB8AC3E}">
        <p14:creationId xmlns:p14="http://schemas.microsoft.com/office/powerpoint/2010/main" val="4512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статических маршрутов хостов</a:t>
            </a:r>
            <a:r>
              <a:rPr lang="en-US" sz="6400" dirty="0"/>
              <a:t/>
            </a:r>
            <a:br>
              <a:rPr lang="en-US" sz="6400" dirty="0"/>
            </a:br>
            <a:r>
              <a:rPr lang="ru-RU" sz="9600" dirty="0"/>
              <a:t>Автоматически установленные маршруты хостов</a:t>
            </a:r>
            <a:endParaRPr lang="en-US" sz="9600" dirty="0"/>
          </a:p>
        </p:txBody>
      </p:sp>
      <p:sp>
        <p:nvSpPr>
          <p:cNvPr id="5" name="Content Placeholder 4">
            <a:extLst>
              <a:ext uri="{FF2B5EF4-FFF2-40B4-BE49-F238E27FC236}">
                <a16:creationId xmlns="" xmlns:a16="http://schemas.microsoft.com/office/drawing/2014/main" id="{781FC384-28C4-C443-8D7D-F78EEC18346C}"/>
              </a:ext>
            </a:extLst>
          </p:cNvPr>
          <p:cNvSpPr>
            <a:spLocks noGrp="1"/>
          </p:cNvSpPr>
          <p:nvPr>
            <p:ph idx="1"/>
          </p:nvPr>
        </p:nvSpPr>
        <p:spPr>
          <a:xfrm>
            <a:off x="1898650" y="2927350"/>
            <a:ext cx="33120228" cy="14759588"/>
          </a:xfrm>
        </p:spPr>
        <p:txBody>
          <a:bodyPr/>
          <a:lstStyle/>
          <a:p>
            <a:pPr marL="1371600" indent="-1371600" algn="l">
              <a:buFont typeface="Arial" panose="020B0604020202020204" pitchFamily="34" charset="0"/>
              <a:buChar char="•"/>
            </a:pPr>
            <a:r>
              <a:rPr lang="en-US" sz="6400" dirty="0">
                <a:solidFill>
                  <a:srgbClr val="000000"/>
                </a:solidFill>
              </a:rPr>
              <a:t>Cisco IOS </a:t>
            </a:r>
            <a:r>
              <a:rPr lang="ru-RU" sz="6400" dirty="0">
                <a:solidFill>
                  <a:srgbClr val="000000"/>
                </a:solidFill>
              </a:rPr>
              <a:t>автоматически устанавливает маршрут узла, также известный как локальный маршрут узла, при настройте адреса интерфейса на маршрутизаторе. Маршрут узла обеспечивает более эффективную обработку пакетов, направляемых на сам маршрутизатор, а не пересылку пакетов</a:t>
            </a:r>
            <a:r>
              <a:rPr lang="en-US" sz="6400" dirty="0">
                <a:solidFill>
                  <a:srgbClr val="000000"/>
                </a:solidFill>
              </a:rPr>
              <a:t>. </a:t>
            </a:r>
            <a:endParaRPr lang="en-US" sz="6400" dirty="0">
              <a:solidFill>
                <a:srgbClr val="000000"/>
              </a:solidFill>
            </a:endParaRPr>
          </a:p>
          <a:p>
            <a:pPr marL="1371600" indent="-1371600" algn="l">
              <a:buFont typeface="Arial" panose="020B0604020202020204" pitchFamily="34" charset="0"/>
              <a:buChar char="•"/>
            </a:pPr>
            <a:r>
              <a:rPr lang="ru-RU" sz="6400" dirty="0">
                <a:solidFill>
                  <a:srgbClr val="000000"/>
                </a:solidFill>
              </a:rPr>
              <a:t>Он используется в дополнение к подключенному маршруту, помеченному буквой </a:t>
            </a:r>
            <a:r>
              <a:rPr lang="en-US" sz="6400" b="1" dirty="0">
                <a:solidFill>
                  <a:srgbClr val="000000"/>
                </a:solidFill>
              </a:rPr>
              <a:t>C</a:t>
            </a:r>
            <a:r>
              <a:rPr lang="en-US" sz="6400" dirty="0">
                <a:solidFill>
                  <a:srgbClr val="000000"/>
                </a:solidFill>
              </a:rPr>
              <a:t> </a:t>
            </a:r>
            <a:r>
              <a:rPr lang="ru-RU" sz="6400" dirty="0">
                <a:solidFill>
                  <a:srgbClr val="000000"/>
                </a:solidFill>
              </a:rPr>
              <a:t>рядом с сетевым адресом интерфейса в таблице маршрутизации</a:t>
            </a:r>
            <a:r>
              <a:rPr lang="en-US" sz="6400" dirty="0">
                <a:solidFill>
                  <a:srgbClr val="000000"/>
                </a:solidFill>
              </a:rPr>
              <a:t>.</a:t>
            </a:r>
            <a:endParaRPr lang="en-US" sz="6400" dirty="0">
              <a:solidFill>
                <a:srgbClr val="000000"/>
              </a:solidFill>
            </a:endParaRPr>
          </a:p>
          <a:p>
            <a:pPr marL="1371600" indent="-1371600" algn="l">
              <a:buFont typeface="Arial" panose="020B0604020202020204" pitchFamily="34" charset="0"/>
              <a:buChar char="•"/>
            </a:pPr>
            <a:r>
              <a:rPr lang="ru-RU" sz="6400" dirty="0">
                <a:solidFill>
                  <a:srgbClr val="000000"/>
                </a:solidFill>
              </a:rPr>
              <a:t>В выводимой таблице маршрутизации локальные маршруты помечены буквой </a:t>
            </a:r>
            <a:r>
              <a:rPr lang="en-US" sz="6400" b="1" dirty="0">
                <a:solidFill>
                  <a:srgbClr val="000000"/>
                </a:solidFill>
              </a:rPr>
              <a:t>L</a:t>
            </a:r>
            <a:r>
              <a:rPr lang="en-US" sz="6400" dirty="0">
                <a:solidFill>
                  <a:srgbClr val="000000"/>
                </a:solidFill>
              </a:rPr>
              <a:t>.</a:t>
            </a:r>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spTree>
    <p:extLst>
      <p:ext uri="{BB962C8B-B14F-4D97-AF65-F5344CB8AC3E}">
        <p14:creationId xmlns:p14="http://schemas.microsoft.com/office/powerpoint/2010/main" val="8781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статических маршрутов хостов</a:t>
            </a:r>
            <a:r>
              <a:rPr lang="en-US" sz="6400" dirty="0"/>
              <a:t/>
            </a:r>
            <a:br>
              <a:rPr lang="en-US" sz="6400" dirty="0"/>
            </a:br>
            <a:r>
              <a:rPr lang="ru-RU" sz="9600" dirty="0"/>
              <a:t>Статические маршруты хостов</a:t>
            </a:r>
            <a:endParaRPr lang="en-US" sz="9600" dirty="0"/>
          </a:p>
        </p:txBody>
      </p:sp>
      <p:sp>
        <p:nvSpPr>
          <p:cNvPr id="5" name="Content Placeholder 4">
            <a:extLst>
              <a:ext uri="{FF2B5EF4-FFF2-40B4-BE49-F238E27FC236}">
                <a16:creationId xmlns="" xmlns:a16="http://schemas.microsoft.com/office/drawing/2014/main" id="{781FC384-28C4-C443-8D7D-F78EEC18346C}"/>
              </a:ext>
            </a:extLst>
          </p:cNvPr>
          <p:cNvSpPr>
            <a:spLocks noGrp="1"/>
          </p:cNvSpPr>
          <p:nvPr>
            <p:ph idx="1"/>
          </p:nvPr>
        </p:nvSpPr>
        <p:spPr>
          <a:xfrm>
            <a:off x="1898650" y="2927350"/>
            <a:ext cx="33120228" cy="4461004"/>
          </a:xfrm>
        </p:spPr>
        <p:txBody>
          <a:bodyPr/>
          <a:lstStyle/>
          <a:p>
            <a:pPr marL="0" indent="0" algn="l"/>
            <a:r>
              <a:rPr lang="ru-RU" sz="6400" dirty="0">
                <a:solidFill>
                  <a:srgbClr val="000000"/>
                </a:solidFill>
              </a:rPr>
              <a:t>Маршрут хоста может быть настроенным вручную статическим маршрутом для направления трафика на определенное целевое устройство, такое как сервер, показанный на рисунке. Статический маршрут использует </a:t>
            </a:r>
            <a:r>
              <a:rPr lang="en-US" sz="6400" dirty="0">
                <a:solidFill>
                  <a:srgbClr val="000000"/>
                </a:solidFill>
              </a:rPr>
              <a:t>IP-</a:t>
            </a:r>
            <a:r>
              <a:rPr lang="ru-RU" sz="6400" dirty="0">
                <a:solidFill>
                  <a:srgbClr val="000000"/>
                </a:solidFill>
              </a:rPr>
              <a:t>адрес назначения, а также маску </a:t>
            </a:r>
            <a:r>
              <a:rPr lang="en-US" sz="6400" dirty="0">
                <a:solidFill>
                  <a:srgbClr val="000000"/>
                </a:solidFill>
              </a:rPr>
              <a:t>255.255.255.255 </a:t>
            </a:r>
            <a:r>
              <a:rPr lang="en-US" sz="6400" dirty="0">
                <a:solidFill>
                  <a:srgbClr val="000000"/>
                </a:solidFill>
              </a:rPr>
              <a:t>(/32) </a:t>
            </a:r>
            <a:r>
              <a:rPr lang="ru-RU" sz="6400" dirty="0">
                <a:solidFill>
                  <a:srgbClr val="000000"/>
                </a:solidFill>
              </a:rPr>
              <a:t>для маршрутов узлов </a:t>
            </a:r>
            <a:r>
              <a:rPr lang="en-US" sz="6400" dirty="0">
                <a:solidFill>
                  <a:srgbClr val="000000"/>
                </a:solidFill>
              </a:rPr>
              <a:t>IPv4 </a:t>
            </a:r>
            <a:r>
              <a:rPr lang="ru-RU" sz="6400" dirty="0">
                <a:solidFill>
                  <a:srgbClr val="000000"/>
                </a:solidFill>
              </a:rPr>
              <a:t>и длину префикса </a:t>
            </a:r>
            <a:r>
              <a:rPr lang="en-US" sz="6400" dirty="0">
                <a:solidFill>
                  <a:srgbClr val="000000"/>
                </a:solidFill>
              </a:rPr>
              <a:t>/128 </a:t>
            </a:r>
            <a:r>
              <a:rPr lang="ru-RU" sz="6400" dirty="0">
                <a:solidFill>
                  <a:srgbClr val="000000"/>
                </a:solidFill>
              </a:rPr>
              <a:t>для маршрутов узлов </a:t>
            </a:r>
            <a:r>
              <a:rPr lang="en-US" sz="6400" dirty="0">
                <a:solidFill>
                  <a:srgbClr val="000000"/>
                </a:solidFill>
              </a:rPr>
              <a:t>IPv6.</a:t>
            </a:r>
            <a:endParaRPr lang="en-US" sz="6400" dirty="0">
              <a:solidFill>
                <a:srgbClr val="000000"/>
              </a:solidFill>
            </a:endParaRPr>
          </a:p>
        </p:txBody>
      </p:sp>
      <p:pic>
        <p:nvPicPr>
          <p:cNvPr id="4" name="Picture 3">
            <a:extLst>
              <a:ext uri="{FF2B5EF4-FFF2-40B4-BE49-F238E27FC236}">
                <a16:creationId xmlns="" xmlns:a16="http://schemas.microsoft.com/office/drawing/2014/main" id="{82EA4509-4060-514C-BF00-3EDCFC302DB5}"/>
              </a:ext>
            </a:extLst>
          </p:cNvPr>
          <p:cNvPicPr>
            <a:picLocks noChangeAspect="1"/>
          </p:cNvPicPr>
          <p:nvPr/>
        </p:nvPicPr>
        <p:blipFill>
          <a:blip r:embed="rId3"/>
          <a:stretch>
            <a:fillRect/>
          </a:stretch>
        </p:blipFill>
        <p:spPr>
          <a:xfrm>
            <a:off x="6217388" y="10675170"/>
            <a:ext cx="24141224" cy="8160412"/>
          </a:xfrm>
          <a:prstGeom prst="rect">
            <a:avLst/>
          </a:prstGeom>
        </p:spPr>
      </p:pic>
    </p:spTree>
    <p:extLst>
      <p:ext uri="{BB962C8B-B14F-4D97-AF65-F5344CB8AC3E}">
        <p14:creationId xmlns:p14="http://schemas.microsoft.com/office/powerpoint/2010/main" val="104193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Настройка статических маршрутов хостов</a:t>
            </a:r>
            <a:r>
              <a:rPr lang="en-US" sz="6400" dirty="0"/>
              <a:t/>
            </a:r>
            <a:br>
              <a:rPr lang="en-US" sz="6400" dirty="0"/>
            </a:br>
            <a:r>
              <a:rPr lang="ru-RU" sz="9600" dirty="0"/>
              <a:t>Статические маршруты хостов</a:t>
            </a:r>
            <a:endParaRPr lang="en-US" sz="9600" dirty="0"/>
          </a:p>
        </p:txBody>
      </p:sp>
      <p:sp>
        <p:nvSpPr>
          <p:cNvPr id="5" name="Content Placeholder 4">
            <a:extLst>
              <a:ext uri="{FF2B5EF4-FFF2-40B4-BE49-F238E27FC236}">
                <a16:creationId xmlns="" xmlns:a16="http://schemas.microsoft.com/office/drawing/2014/main" id="{781FC384-28C4-C443-8D7D-F78EEC18346C}"/>
              </a:ext>
            </a:extLst>
          </p:cNvPr>
          <p:cNvSpPr>
            <a:spLocks noGrp="1"/>
          </p:cNvSpPr>
          <p:nvPr>
            <p:ph idx="1"/>
          </p:nvPr>
        </p:nvSpPr>
        <p:spPr>
          <a:xfrm>
            <a:off x="1898650" y="2927350"/>
            <a:ext cx="33120228" cy="14759588"/>
          </a:xfrm>
        </p:spPr>
        <p:txBody>
          <a:bodyPr/>
          <a:lstStyle/>
          <a:p>
            <a:pPr marL="0" indent="0" algn="l"/>
            <a:r>
              <a:rPr lang="ru-RU" sz="6400" dirty="0">
                <a:solidFill>
                  <a:srgbClr val="000000"/>
                </a:solidFill>
              </a:rPr>
              <a:t>В примере показана конфигурация статического маршрута </a:t>
            </a:r>
            <a:r>
              <a:rPr lang="en-US" sz="6400" dirty="0">
                <a:solidFill>
                  <a:srgbClr val="000000"/>
                </a:solidFill>
              </a:rPr>
              <a:t>IPv4 </a:t>
            </a:r>
            <a:r>
              <a:rPr lang="ru-RU" sz="6400" dirty="0">
                <a:solidFill>
                  <a:srgbClr val="000000"/>
                </a:solidFill>
              </a:rPr>
              <a:t>и </a:t>
            </a:r>
            <a:r>
              <a:rPr lang="en-US" sz="6400" dirty="0">
                <a:solidFill>
                  <a:srgbClr val="000000"/>
                </a:solidFill>
              </a:rPr>
              <a:t>IPv6 </a:t>
            </a:r>
            <a:r>
              <a:rPr lang="ru-RU" sz="6400" dirty="0">
                <a:solidFill>
                  <a:srgbClr val="000000"/>
                </a:solidFill>
              </a:rPr>
              <a:t>на маршрутизаторе филиала для доступа к серверу</a:t>
            </a:r>
            <a:r>
              <a:rPr lang="en-US" sz="6400" dirty="0">
                <a:solidFill>
                  <a:srgbClr val="000000"/>
                </a:solidFill>
              </a:rPr>
              <a:t>.</a:t>
            </a:r>
            <a:endParaRPr lang="en-US" sz="6400" dirty="0">
              <a:solidFill>
                <a:srgbClr val="000000"/>
              </a:solidFill>
            </a:endParaRPr>
          </a:p>
          <a:p>
            <a:pPr marL="0" indent="0" algn="l"/>
            <a:endParaRPr lang="en-US" sz="6400" dirty="0">
              <a:solidFill>
                <a:srgbClr val="000000"/>
              </a:solidFill>
            </a:endParaRPr>
          </a:p>
          <a:p>
            <a:pPr marL="0" indent="0" algn="l">
              <a:spcBef>
                <a:spcPts val="0"/>
              </a:spcBef>
            </a:pPr>
            <a:r>
              <a:rPr lang="en-US" sz="5600" dirty="0">
                <a:solidFill>
                  <a:srgbClr val="000000"/>
                </a:solidFill>
                <a:latin typeface="Courier New" panose="02070309020205020404" pitchFamily="49" charset="0"/>
                <a:cs typeface="Courier New" panose="02070309020205020404" pitchFamily="49" charset="0"/>
              </a:rPr>
              <a:t>Branch(config)# </a:t>
            </a:r>
            <a:r>
              <a:rPr lang="en-US" sz="5600" b="1" dirty="0">
                <a:solidFill>
                  <a:srgbClr val="000000"/>
                </a:solidFill>
                <a:latin typeface="Courier New" panose="02070309020205020404" pitchFamily="49" charset="0"/>
                <a:cs typeface="Courier New" panose="02070309020205020404" pitchFamily="49" charset="0"/>
              </a:rPr>
              <a:t>ip route 209.165.200.238 255.255.255.255 198.51.100.2</a:t>
            </a:r>
          </a:p>
          <a:p>
            <a:pPr marL="0" indent="0" algn="l">
              <a:spcBef>
                <a:spcPts val="0"/>
              </a:spcBef>
            </a:pPr>
            <a:r>
              <a:rPr lang="en-US" sz="5600" dirty="0">
                <a:solidFill>
                  <a:srgbClr val="000000"/>
                </a:solidFill>
                <a:latin typeface="Courier New" panose="02070309020205020404" pitchFamily="49" charset="0"/>
                <a:cs typeface="Courier New" panose="02070309020205020404" pitchFamily="49" charset="0"/>
              </a:rPr>
              <a:t>Branch(config)# </a:t>
            </a:r>
            <a:r>
              <a:rPr lang="en-US" sz="5600" b="1" dirty="0">
                <a:solidFill>
                  <a:srgbClr val="000000"/>
                </a:solidFill>
                <a:latin typeface="Courier New" panose="02070309020205020404" pitchFamily="49" charset="0"/>
                <a:cs typeface="Courier New" panose="02070309020205020404" pitchFamily="49" charset="0"/>
              </a:rPr>
              <a:t>ipv6 route 2001:db8:acad:2::238/128 2001:db8:acad:1::2</a:t>
            </a:r>
          </a:p>
          <a:p>
            <a:pPr marL="0" indent="0" algn="l">
              <a:spcBef>
                <a:spcPts val="0"/>
              </a:spcBef>
            </a:pPr>
            <a:r>
              <a:rPr lang="en-US" sz="5600" dirty="0">
                <a:solidFill>
                  <a:srgbClr val="000000"/>
                </a:solidFill>
                <a:latin typeface="Courier New" panose="02070309020205020404" pitchFamily="49" charset="0"/>
                <a:cs typeface="Courier New" panose="02070309020205020404" pitchFamily="49" charset="0"/>
              </a:rPr>
              <a:t>Branch(config)# </a:t>
            </a:r>
            <a:r>
              <a:rPr lang="en-US" sz="5600" b="1" dirty="0">
                <a:solidFill>
                  <a:srgbClr val="000000"/>
                </a:solidFill>
                <a:latin typeface="Courier New" panose="02070309020205020404" pitchFamily="49" charset="0"/>
                <a:cs typeface="Courier New" panose="02070309020205020404" pitchFamily="49" charset="0"/>
              </a:rPr>
              <a:t>exit </a:t>
            </a:r>
          </a:p>
          <a:p>
            <a:pPr marL="0" indent="0" algn="l">
              <a:spcBef>
                <a:spcPts val="0"/>
              </a:spcBef>
            </a:pPr>
            <a:r>
              <a:rPr lang="en-US" sz="5600" dirty="0">
                <a:solidFill>
                  <a:srgbClr val="000000"/>
                </a:solidFill>
                <a:latin typeface="Courier New" panose="02070309020205020404" pitchFamily="49" charset="0"/>
                <a:cs typeface="Courier New" panose="02070309020205020404" pitchFamily="49" charset="0"/>
              </a:rPr>
              <a:t>Branch#</a:t>
            </a:r>
          </a:p>
        </p:txBody>
      </p:sp>
    </p:spTree>
    <p:extLst>
      <p:ext uri="{BB962C8B-B14F-4D97-AF65-F5344CB8AC3E}">
        <p14:creationId xmlns:p14="http://schemas.microsoft.com/office/powerpoint/2010/main" val="33314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en-US" sz="6400" dirty="0"/>
              <a:t>Configure Static Host Routes</a:t>
            </a:r>
            <a:br>
              <a:rPr lang="en-US" sz="6400" dirty="0"/>
            </a:br>
            <a:r>
              <a:rPr lang="en-US" sz="9600" dirty="0"/>
              <a:t>Verify Static Host Routes</a:t>
            </a:r>
          </a:p>
        </p:txBody>
      </p:sp>
      <p:sp>
        <p:nvSpPr>
          <p:cNvPr id="5" name="Content Placeholder 4">
            <a:extLst>
              <a:ext uri="{FF2B5EF4-FFF2-40B4-BE49-F238E27FC236}">
                <a16:creationId xmlns="" xmlns:a16="http://schemas.microsoft.com/office/drawing/2014/main" id="{781FC384-28C4-C443-8D7D-F78EEC18346C}"/>
              </a:ext>
            </a:extLst>
          </p:cNvPr>
          <p:cNvSpPr>
            <a:spLocks noGrp="1"/>
          </p:cNvSpPr>
          <p:nvPr>
            <p:ph idx="1"/>
          </p:nvPr>
        </p:nvSpPr>
        <p:spPr>
          <a:xfrm>
            <a:off x="1898650" y="2927350"/>
            <a:ext cx="33120228" cy="1289052"/>
          </a:xfrm>
        </p:spPr>
        <p:txBody>
          <a:bodyPr/>
          <a:lstStyle/>
          <a:p>
            <a:pPr marL="0" indent="0" algn="l"/>
            <a:r>
              <a:rPr lang="en-US" sz="6400" dirty="0">
                <a:solidFill>
                  <a:srgbClr val="000000"/>
                </a:solidFill>
              </a:rPr>
              <a:t>A review of both the IPv4 and IPv6 route tables verifies that the routes are active.</a:t>
            </a:r>
            <a:endParaRPr lang="en-US" sz="6400" b="1" dirty="0">
              <a:solidFill>
                <a:srgbClr val="000000"/>
              </a:solidFill>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 xmlns:a16="http://schemas.microsoft.com/office/drawing/2014/main" id="{FBDCE70A-C6E1-4729-92F0-BDC10723DB6A}"/>
              </a:ext>
            </a:extLst>
          </p:cNvPr>
          <p:cNvPicPr>
            <a:picLocks noChangeAspect="1"/>
          </p:cNvPicPr>
          <p:nvPr/>
        </p:nvPicPr>
        <p:blipFill>
          <a:blip r:embed="rId3"/>
          <a:stretch>
            <a:fillRect/>
          </a:stretch>
        </p:blipFill>
        <p:spPr>
          <a:xfrm>
            <a:off x="7782846" y="4626078"/>
            <a:ext cx="21010308" cy="13669356"/>
          </a:xfrm>
          <a:prstGeom prst="rect">
            <a:avLst/>
          </a:prstGeom>
        </p:spPr>
      </p:pic>
    </p:spTree>
    <p:extLst>
      <p:ext uri="{BB962C8B-B14F-4D97-AF65-F5344CB8AC3E}">
        <p14:creationId xmlns:p14="http://schemas.microsoft.com/office/powerpoint/2010/main" val="363848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en-US" sz="6400" dirty="0"/>
              <a:t>Configure Static Host Routes</a:t>
            </a:r>
            <a:br>
              <a:rPr lang="en-US" sz="6400" dirty="0"/>
            </a:br>
            <a:r>
              <a:rPr lang="en-US" sz="9600" dirty="0"/>
              <a:t>Configure IPv6 Static Host Route with Link-Local Next-Hop</a:t>
            </a:r>
          </a:p>
        </p:txBody>
      </p:sp>
      <p:sp>
        <p:nvSpPr>
          <p:cNvPr id="5" name="Content Placeholder 4">
            <a:extLst>
              <a:ext uri="{FF2B5EF4-FFF2-40B4-BE49-F238E27FC236}">
                <a16:creationId xmlns="" xmlns:a16="http://schemas.microsoft.com/office/drawing/2014/main" id="{781FC384-28C4-C443-8D7D-F78EEC18346C}"/>
              </a:ext>
            </a:extLst>
          </p:cNvPr>
          <p:cNvSpPr>
            <a:spLocks noGrp="1"/>
          </p:cNvSpPr>
          <p:nvPr>
            <p:ph idx="1"/>
          </p:nvPr>
        </p:nvSpPr>
        <p:spPr>
          <a:xfrm>
            <a:off x="1898650" y="2927352"/>
            <a:ext cx="33120228" cy="5302248"/>
          </a:xfrm>
        </p:spPr>
        <p:txBody>
          <a:bodyPr/>
          <a:lstStyle/>
          <a:p>
            <a:pPr marL="0" indent="0" algn="l"/>
            <a:r>
              <a:rPr lang="en-US" sz="6400" dirty="0">
                <a:solidFill>
                  <a:srgbClr val="000000"/>
                </a:solidFill>
              </a:rPr>
              <a:t>For IPv6 static routes, the next-hop address can be the link-local address of the adjacent router. However, you must specify an interface type and an interface number when using a link-local address as the next hop, as shown in the example. First, the original IPv6 static host route is removed, then a fully specified route configured with the IPv6 address of the server and the IPv6 link-local address of the ISP router.</a:t>
            </a:r>
            <a:endParaRPr lang="en-US" sz="6400" b="1" dirty="0">
              <a:solidFill>
                <a:srgbClr val="000000"/>
              </a:solidFill>
              <a:latin typeface="Courier New" panose="02070309020205020404" pitchFamily="49" charset="0"/>
              <a:cs typeface="Courier New" panose="02070309020205020404" pitchFamily="49" charset="0"/>
            </a:endParaRPr>
          </a:p>
        </p:txBody>
      </p:sp>
      <p:pic>
        <p:nvPicPr>
          <p:cNvPr id="2" name="Picture 1">
            <a:extLst>
              <a:ext uri="{FF2B5EF4-FFF2-40B4-BE49-F238E27FC236}">
                <a16:creationId xmlns="" xmlns:a16="http://schemas.microsoft.com/office/drawing/2014/main" id="{A1BF8A9D-C4F4-4E95-AB3D-4B9D1768F3F6}"/>
              </a:ext>
            </a:extLst>
          </p:cNvPr>
          <p:cNvPicPr>
            <a:picLocks noChangeAspect="1"/>
          </p:cNvPicPr>
          <p:nvPr/>
        </p:nvPicPr>
        <p:blipFill>
          <a:blip r:embed="rId3"/>
          <a:stretch>
            <a:fillRect/>
          </a:stretch>
        </p:blipFill>
        <p:spPr>
          <a:xfrm>
            <a:off x="5318860" y="8601726"/>
            <a:ext cx="25938280" cy="9085212"/>
          </a:xfrm>
          <a:prstGeom prst="rect">
            <a:avLst/>
          </a:prstGeom>
        </p:spPr>
      </p:pic>
    </p:spTree>
    <p:extLst>
      <p:ext uri="{BB962C8B-B14F-4D97-AF65-F5344CB8AC3E}">
        <p14:creationId xmlns:p14="http://schemas.microsoft.com/office/powerpoint/2010/main" val="92052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6990080"/>
            <a:ext cx="33121256" cy="3881120"/>
          </a:xfrm>
        </p:spPr>
        <p:txBody>
          <a:bodyPr/>
          <a:lstStyle/>
          <a:p>
            <a:r>
              <a:rPr lang="en-US" dirty="0">
                <a:solidFill>
                  <a:schemeClr val="accent5">
                    <a:lumMod val="40000"/>
                    <a:lumOff val="60000"/>
                  </a:schemeClr>
                </a:solidFill>
              </a:rPr>
              <a:t>15.6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82774"/>
            <a:ext cx="33381952" cy="2927348"/>
          </a:xfrm>
        </p:spPr>
        <p:txBody>
          <a:bodyPr/>
          <a:lstStyle/>
          <a:p>
            <a:r>
              <a:rPr lang="en-US" sz="6400" dirty="0"/>
              <a:t>Module Practice and Quiz</a:t>
            </a:r>
            <a:br>
              <a:rPr lang="en-US" sz="6400" dirty="0"/>
            </a:br>
            <a:r>
              <a:rPr lang="en-US" sz="9600" dirty="0"/>
              <a:t>Packet Tracer – Configure IPv4 and IPv6 Static and Default Routes</a:t>
            </a:r>
          </a:p>
        </p:txBody>
      </p:sp>
      <p:sp>
        <p:nvSpPr>
          <p:cNvPr id="5" name="Content Placeholder 4">
            <a:extLst>
              <a:ext uri="{FF2B5EF4-FFF2-40B4-BE49-F238E27FC236}">
                <a16:creationId xmlns="" xmlns:a16="http://schemas.microsoft.com/office/drawing/2014/main" id="{79130D30-1A9D-D644-8924-A5D0D167798F}"/>
              </a:ext>
            </a:extLst>
          </p:cNvPr>
          <p:cNvSpPr>
            <a:spLocks noGrp="1"/>
          </p:cNvSpPr>
          <p:nvPr>
            <p:ph idx="1"/>
          </p:nvPr>
        </p:nvSpPr>
        <p:spPr>
          <a:xfrm>
            <a:off x="1898650" y="3785192"/>
            <a:ext cx="33120228" cy="13901744"/>
          </a:xfrm>
        </p:spPr>
        <p:txBody>
          <a:bodyPr/>
          <a:lstStyle/>
          <a:p>
            <a:pPr marL="0" indent="0" algn="l"/>
            <a:r>
              <a:rPr lang="en-US" sz="7200" dirty="0">
                <a:solidFill>
                  <a:srgbClr val="000000"/>
                </a:solidFill>
              </a:rPr>
              <a:t>In this Packet Tracer, you will do the following:</a:t>
            </a:r>
          </a:p>
          <a:p>
            <a:pPr marL="0" indent="0" algn="l"/>
            <a:endParaRPr lang="en-US" sz="7200" dirty="0">
              <a:solidFill>
                <a:srgbClr val="000000"/>
              </a:solidFill>
            </a:endParaRPr>
          </a:p>
          <a:p>
            <a:pPr marL="1371600" indent="-1371600" algn="l">
              <a:buFont typeface="Arial" panose="020B0604020202020204" pitchFamily="34" charset="0"/>
              <a:buChar char="•"/>
            </a:pPr>
            <a:r>
              <a:rPr lang="en-US" sz="7200" dirty="0">
                <a:solidFill>
                  <a:srgbClr val="000000"/>
                </a:solidFill>
              </a:rPr>
              <a:t>Configure IPv4 Static and floating static default routers</a:t>
            </a:r>
          </a:p>
          <a:p>
            <a:pPr marL="1371600" indent="-1371600" algn="l">
              <a:buFont typeface="Arial" panose="020B0604020202020204" pitchFamily="34" charset="0"/>
              <a:buChar char="•"/>
            </a:pPr>
            <a:r>
              <a:rPr lang="en-US" sz="7200" dirty="0">
                <a:solidFill>
                  <a:srgbClr val="000000"/>
                </a:solidFill>
              </a:rPr>
              <a:t>Configure IPv6 static and floating static default routes</a:t>
            </a:r>
          </a:p>
          <a:p>
            <a:pPr marL="1371600" indent="-1371600" algn="l">
              <a:buFont typeface="Arial" panose="020B0604020202020204" pitchFamily="34" charset="0"/>
              <a:buChar char="•"/>
            </a:pPr>
            <a:r>
              <a:rPr lang="en-US" sz="7200" dirty="0">
                <a:solidFill>
                  <a:srgbClr val="000000"/>
                </a:solidFill>
              </a:rPr>
              <a:t>ConfigureIPv4 static and floating static routes to internal LANs</a:t>
            </a:r>
          </a:p>
          <a:p>
            <a:pPr marL="1371600" indent="-1371600" algn="l">
              <a:buFont typeface="Arial" panose="020B0604020202020204" pitchFamily="34" charset="0"/>
              <a:buChar char="•"/>
            </a:pPr>
            <a:r>
              <a:rPr lang="en-US" sz="7200" dirty="0">
                <a:solidFill>
                  <a:srgbClr val="000000"/>
                </a:solidFill>
              </a:rPr>
              <a:t>Configure IPv6 static and floating static routes to the internal LANS</a:t>
            </a:r>
          </a:p>
          <a:p>
            <a:pPr marL="1371600" indent="-1371600" algn="l">
              <a:buFont typeface="Arial" panose="020B0604020202020204" pitchFamily="34" charset="0"/>
              <a:buChar char="•"/>
            </a:pPr>
            <a:r>
              <a:rPr lang="en-US" sz="7200" dirty="0">
                <a:solidFill>
                  <a:srgbClr val="000000"/>
                </a:solidFill>
              </a:rPr>
              <a:t>Configure IPv4 host routes</a:t>
            </a:r>
          </a:p>
          <a:p>
            <a:pPr marL="1371600" indent="-1371600" algn="l">
              <a:buFont typeface="Arial" panose="020B0604020202020204" pitchFamily="34" charset="0"/>
              <a:buChar char="•"/>
            </a:pPr>
            <a:r>
              <a:rPr lang="en-US" sz="7200" dirty="0">
                <a:solidFill>
                  <a:srgbClr val="000000"/>
                </a:solidFill>
              </a:rPr>
              <a:t>Configure IPv6 host routes</a:t>
            </a:r>
          </a:p>
        </p:txBody>
      </p:sp>
    </p:spTree>
    <p:extLst>
      <p:ext uri="{BB962C8B-B14F-4D97-AF65-F5344CB8AC3E}">
        <p14:creationId xmlns:p14="http://schemas.microsoft.com/office/powerpoint/2010/main" val="64965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en-US" sz="6400" dirty="0"/>
              <a:t>Module Practice and Quiz</a:t>
            </a:r>
            <a:br>
              <a:rPr lang="en-US" sz="6400" dirty="0"/>
            </a:br>
            <a:r>
              <a:rPr lang="en-US" sz="9600" dirty="0"/>
              <a:t>Lab - Configure IPv4 and IPv6 Static and Default Routes</a:t>
            </a:r>
          </a:p>
        </p:txBody>
      </p:sp>
      <p:sp>
        <p:nvSpPr>
          <p:cNvPr id="5" name="Content Placeholder 4">
            <a:extLst>
              <a:ext uri="{FF2B5EF4-FFF2-40B4-BE49-F238E27FC236}">
                <a16:creationId xmlns="" xmlns:a16="http://schemas.microsoft.com/office/drawing/2014/main" id="{79130D30-1A9D-D644-8924-A5D0D167798F}"/>
              </a:ext>
            </a:extLst>
          </p:cNvPr>
          <p:cNvSpPr>
            <a:spLocks noGrp="1"/>
          </p:cNvSpPr>
          <p:nvPr>
            <p:ph idx="1"/>
          </p:nvPr>
        </p:nvSpPr>
        <p:spPr>
          <a:xfrm>
            <a:off x="1898650" y="2927350"/>
            <a:ext cx="33120228" cy="14759588"/>
          </a:xfrm>
        </p:spPr>
        <p:txBody>
          <a:bodyPr/>
          <a:lstStyle/>
          <a:p>
            <a:pPr marL="0" indent="0" algn="l"/>
            <a:r>
              <a:rPr lang="en-US" sz="7200" dirty="0">
                <a:solidFill>
                  <a:srgbClr val="000000"/>
                </a:solidFill>
              </a:rPr>
              <a:t>In this lab, you will complete the following objectives:</a:t>
            </a:r>
          </a:p>
          <a:p>
            <a:pPr marL="1371600" indent="-1371600" algn="l">
              <a:buFont typeface="Arial" panose="020B0604020202020204" pitchFamily="34" charset="0"/>
              <a:buChar char="•"/>
            </a:pPr>
            <a:r>
              <a:rPr lang="en-US" sz="7200" dirty="0">
                <a:solidFill>
                  <a:srgbClr val="000000"/>
                </a:solidFill>
              </a:rPr>
              <a:t>Build the Network and Configure Basic Device Settings</a:t>
            </a:r>
          </a:p>
          <a:p>
            <a:pPr marL="1371600" indent="-1371600" algn="l">
              <a:buFont typeface="Arial" panose="020B0604020202020204" pitchFamily="34" charset="0"/>
              <a:buChar char="•"/>
            </a:pPr>
            <a:r>
              <a:rPr lang="en-US" sz="7200" dirty="0">
                <a:solidFill>
                  <a:srgbClr val="000000"/>
                </a:solidFill>
              </a:rPr>
              <a:t>Configure and Verify IP and IPv6 Addressing on R1 and R2</a:t>
            </a:r>
          </a:p>
          <a:p>
            <a:pPr marL="1371600" indent="-1371600" algn="l">
              <a:buFont typeface="Arial" panose="020B0604020202020204" pitchFamily="34" charset="0"/>
              <a:buChar char="•"/>
            </a:pPr>
            <a:r>
              <a:rPr lang="en-US" sz="7200" dirty="0">
                <a:solidFill>
                  <a:srgbClr val="000000"/>
                </a:solidFill>
              </a:rPr>
              <a:t>Configure and Verify Static and Default Routing for IPv4 on R1 and R2</a:t>
            </a:r>
          </a:p>
          <a:p>
            <a:pPr marL="1371600" indent="-1371600" algn="l">
              <a:buFont typeface="Arial" panose="020B0604020202020204" pitchFamily="34" charset="0"/>
              <a:buChar char="•"/>
            </a:pPr>
            <a:r>
              <a:rPr lang="en-US" sz="7200" dirty="0">
                <a:solidFill>
                  <a:srgbClr val="000000"/>
                </a:solidFill>
              </a:rPr>
              <a:t>Configure and Verify Static and Default Routing for IPv6 on R1 and R2</a:t>
            </a:r>
            <a:r>
              <a:rPr lang="en-US" sz="6400" dirty="0">
                <a:solidFill>
                  <a:srgbClr val="000000"/>
                </a:solidFill>
              </a:rPr>
              <a:t/>
            </a:r>
            <a:br>
              <a:rPr lang="en-US" sz="6400" dirty="0">
                <a:solidFill>
                  <a:srgbClr val="000000"/>
                </a:solidFill>
              </a:rPr>
            </a:br>
            <a:endParaRPr lang="en-US" sz="6400" dirty="0">
              <a:solidFill>
                <a:srgbClr val="000000"/>
              </a:solidFill>
            </a:endParaRPr>
          </a:p>
        </p:txBody>
      </p:sp>
    </p:spTree>
    <p:extLst>
      <p:ext uri="{BB962C8B-B14F-4D97-AF65-F5344CB8AC3E}">
        <p14:creationId xmlns:p14="http://schemas.microsoft.com/office/powerpoint/2010/main" val="122650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Статические маршруты</a:t>
            </a:r>
            <a:r>
              <a:rPr lang="en-US" dirty="0"/>
              <a:t/>
            </a:r>
            <a:br>
              <a:rPr lang="en-US" dirty="0"/>
            </a:br>
            <a:r>
              <a:rPr lang="ru-RU" sz="9600" dirty="0"/>
              <a:t>Типы статических маршрутов</a:t>
            </a:r>
            <a:endParaRPr lang="en-US" sz="9600" dirty="0"/>
          </a:p>
        </p:txBody>
      </p:sp>
      <p:sp>
        <p:nvSpPr>
          <p:cNvPr id="4" name="Content Placeholder 3">
            <a:extLst>
              <a:ext uri="{FF2B5EF4-FFF2-40B4-BE49-F238E27FC236}">
                <a16:creationId xmlns="" xmlns:a16="http://schemas.microsoft.com/office/drawing/2014/main" id="{E680852E-0C35-4F4B-9A4F-6CBBD0823BA6}"/>
              </a:ext>
            </a:extLst>
          </p:cNvPr>
          <p:cNvSpPr>
            <a:spLocks noGrp="1"/>
          </p:cNvSpPr>
          <p:nvPr>
            <p:ph idx="1"/>
          </p:nvPr>
        </p:nvSpPr>
        <p:spPr>
          <a:xfrm>
            <a:off x="1898650" y="2927350"/>
            <a:ext cx="33120228" cy="14759588"/>
          </a:xfrm>
        </p:spPr>
        <p:txBody>
          <a:bodyPr/>
          <a:lstStyle/>
          <a:p>
            <a:pPr marL="0" indent="0" algn="l"/>
            <a:r>
              <a:rPr lang="ru-RU" sz="6400" dirty="0">
                <a:solidFill>
                  <a:srgbClr val="000000"/>
                </a:solidFill>
              </a:rPr>
              <a:t>Статические маршруты часто используются в сети. Это верно даже при наличии настроенного протокола динамической маршрутизации</a:t>
            </a:r>
            <a:r>
              <a:rPr lang="en-US" sz="6400" dirty="0">
                <a:solidFill>
                  <a:srgbClr val="000000"/>
                </a:solidFill>
              </a:rPr>
              <a:t>. </a:t>
            </a:r>
            <a:endParaRPr lang="en-US" sz="6400" dirty="0">
              <a:solidFill>
                <a:srgbClr val="000000"/>
              </a:solidFill>
            </a:endParaRPr>
          </a:p>
          <a:p>
            <a:pPr marL="0" indent="0" algn="l"/>
            <a:endParaRPr lang="en-US" sz="6400" dirty="0">
              <a:solidFill>
                <a:srgbClr val="000000"/>
              </a:solidFill>
            </a:endParaRPr>
          </a:p>
          <a:p>
            <a:pPr marL="0" indent="0" algn="l"/>
            <a:r>
              <a:rPr lang="ru-RU" sz="6400" dirty="0">
                <a:solidFill>
                  <a:srgbClr val="000000"/>
                </a:solidFill>
              </a:rPr>
              <a:t>Статические маршруты можно настроить для</a:t>
            </a:r>
            <a:r>
              <a:rPr lang="en-US" sz="6400" dirty="0">
                <a:solidFill>
                  <a:srgbClr val="000000"/>
                </a:solidFill>
              </a:rPr>
              <a:t> </a:t>
            </a:r>
            <a:r>
              <a:rPr lang="en-US" sz="6400" dirty="0">
                <a:solidFill>
                  <a:srgbClr val="000000"/>
                </a:solidFill>
              </a:rPr>
              <a:t>IPv4 </a:t>
            </a:r>
            <a:r>
              <a:rPr lang="ru-RU" sz="6400" dirty="0">
                <a:solidFill>
                  <a:srgbClr val="000000"/>
                </a:solidFill>
              </a:rPr>
              <a:t>и </a:t>
            </a:r>
            <a:r>
              <a:rPr lang="en-US" sz="6400" dirty="0">
                <a:solidFill>
                  <a:srgbClr val="000000"/>
                </a:solidFill>
              </a:rPr>
              <a:t>IPv6</a:t>
            </a:r>
            <a:r>
              <a:rPr lang="en-US" sz="6400" dirty="0">
                <a:solidFill>
                  <a:srgbClr val="000000"/>
                </a:solidFill>
              </a:rPr>
              <a:t>. </a:t>
            </a:r>
            <a:r>
              <a:rPr lang="ru-RU" sz="6400" dirty="0">
                <a:solidFill>
                  <a:srgbClr val="000000"/>
                </a:solidFill>
              </a:rPr>
              <a:t>Оба протокола поддерживают следующие типы статических маршрутов</a:t>
            </a:r>
            <a:r>
              <a:rPr lang="en-US" sz="6400" dirty="0">
                <a:solidFill>
                  <a:srgbClr val="000000"/>
                </a:solidFill>
              </a:rPr>
              <a:t>:</a:t>
            </a:r>
            <a:endParaRPr lang="en-US" sz="6400" dirty="0">
              <a:solidFill>
                <a:srgbClr val="000000"/>
              </a:solidFill>
            </a:endParaRPr>
          </a:p>
          <a:p>
            <a:pPr marL="1663940" lvl="1" indent="-1371600">
              <a:buFont typeface="Arial" panose="020B0604020202020204" pitchFamily="34" charset="0"/>
              <a:buChar char="•"/>
            </a:pPr>
            <a:r>
              <a:rPr lang="ru-RU" sz="6400" dirty="0">
                <a:solidFill>
                  <a:srgbClr val="000000"/>
                </a:solidFill>
              </a:rPr>
              <a:t>Стандартный статический маршрут</a:t>
            </a:r>
            <a:endParaRPr lang="en-US" sz="6400" dirty="0">
              <a:solidFill>
                <a:srgbClr val="000000"/>
              </a:solidFill>
            </a:endParaRPr>
          </a:p>
          <a:p>
            <a:pPr marL="1663940" lvl="1" indent="-1371600">
              <a:buFont typeface="Arial" panose="020B0604020202020204" pitchFamily="34" charset="0"/>
              <a:buChar char="•"/>
            </a:pPr>
            <a:r>
              <a:rPr lang="ru-RU" sz="6400" dirty="0">
                <a:solidFill>
                  <a:srgbClr val="000000"/>
                </a:solidFill>
              </a:rPr>
              <a:t>Статический маршрут по умолчанию</a:t>
            </a:r>
            <a:endParaRPr lang="en-US" sz="6400" dirty="0">
              <a:solidFill>
                <a:srgbClr val="000000"/>
              </a:solidFill>
            </a:endParaRPr>
          </a:p>
          <a:p>
            <a:pPr marL="1663940" lvl="1" indent="-1371600">
              <a:buFont typeface="Arial" panose="020B0604020202020204" pitchFamily="34" charset="0"/>
              <a:buChar char="•"/>
            </a:pPr>
            <a:r>
              <a:rPr lang="ru-RU" sz="6400" dirty="0">
                <a:solidFill>
                  <a:srgbClr val="000000"/>
                </a:solidFill>
              </a:rPr>
              <a:t>Плавающий статический маршрут</a:t>
            </a:r>
            <a:endParaRPr lang="en-US" sz="6400" dirty="0">
              <a:solidFill>
                <a:srgbClr val="000000"/>
              </a:solidFill>
            </a:endParaRPr>
          </a:p>
          <a:p>
            <a:pPr marL="1663940" lvl="1" indent="-1371600">
              <a:buFont typeface="Arial" panose="020B0604020202020204" pitchFamily="34" charset="0"/>
              <a:buChar char="•"/>
            </a:pPr>
            <a:r>
              <a:rPr lang="ru-RU" sz="6400" dirty="0">
                <a:solidFill>
                  <a:srgbClr val="000000"/>
                </a:solidFill>
              </a:rPr>
              <a:t>Суммарный статический маршрут</a:t>
            </a:r>
            <a:endParaRPr lang="en-US" sz="6400" dirty="0">
              <a:solidFill>
                <a:srgbClr val="000000"/>
              </a:solidFill>
            </a:endParaRPr>
          </a:p>
          <a:p>
            <a:pPr marL="0" indent="0" algn="l"/>
            <a:endParaRPr lang="en-US" sz="6400" dirty="0">
              <a:solidFill>
                <a:srgbClr val="000000"/>
              </a:solidFill>
            </a:endParaRPr>
          </a:p>
          <a:p>
            <a:pPr marL="0" indent="0" algn="l"/>
            <a:r>
              <a:rPr lang="ru-RU" sz="6400" dirty="0">
                <a:solidFill>
                  <a:srgbClr val="000000"/>
                </a:solidFill>
              </a:rPr>
              <a:t>Статические маршруты настраиваются с помощью команд глобальной конфигурации</a:t>
            </a:r>
            <a:r>
              <a:rPr lang="en-US" sz="6400" dirty="0">
                <a:solidFill>
                  <a:srgbClr val="000000"/>
                </a:solidFill>
              </a:rPr>
              <a:t> </a:t>
            </a:r>
            <a:r>
              <a:rPr lang="en-US" sz="6400" b="1" dirty="0">
                <a:solidFill>
                  <a:srgbClr val="000000"/>
                </a:solidFill>
              </a:rPr>
              <a:t>ip route</a:t>
            </a:r>
            <a:r>
              <a:rPr lang="en-US" sz="6400" dirty="0">
                <a:solidFill>
                  <a:srgbClr val="000000"/>
                </a:solidFill>
              </a:rPr>
              <a:t> </a:t>
            </a:r>
            <a:r>
              <a:rPr lang="ru-RU" sz="6400" dirty="0">
                <a:solidFill>
                  <a:srgbClr val="000000"/>
                </a:solidFill>
              </a:rPr>
              <a:t>и</a:t>
            </a:r>
            <a:r>
              <a:rPr lang="en-US" sz="6400" dirty="0">
                <a:solidFill>
                  <a:srgbClr val="000000"/>
                </a:solidFill>
              </a:rPr>
              <a:t> </a:t>
            </a:r>
            <a:r>
              <a:rPr lang="en-US" sz="6400" b="1" dirty="0">
                <a:solidFill>
                  <a:srgbClr val="000000"/>
                </a:solidFill>
              </a:rPr>
              <a:t>ipv6 </a:t>
            </a:r>
            <a:r>
              <a:rPr lang="en-US" sz="6400" b="1" dirty="0">
                <a:solidFill>
                  <a:srgbClr val="000000"/>
                </a:solidFill>
              </a:rPr>
              <a:t>route</a:t>
            </a:r>
            <a:r>
              <a:rPr lang="en-US" sz="6400" dirty="0">
                <a:solidFill>
                  <a:srgbClr val="000000"/>
                </a:solidFill>
              </a:rPr>
              <a:t>.</a:t>
            </a:r>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56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 xmlns:a16="http://schemas.microsoft.com/office/drawing/2014/main" id="{4BBBA220-DF56-2545-AAF3-1EA9660F29C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5600" dirty="0"/>
              <a:t>Static routes can be configured for IPv4 and IPv6. Both protocols support the following types of static routes: standard static route, default static route, floating static route, and summary static route. </a:t>
            </a:r>
          </a:p>
          <a:p>
            <a:pPr>
              <a:spcBef>
                <a:spcPts val="0"/>
              </a:spcBef>
              <a:spcAft>
                <a:spcPts val="0"/>
              </a:spcAft>
              <a:buFont typeface="Arial" panose="020B0604020202020204" pitchFamily="34" charset="0"/>
              <a:buChar char="•"/>
            </a:pPr>
            <a:r>
              <a:rPr lang="en-US" sz="5600" dirty="0"/>
              <a:t>When configuring a static route, the next hop can be identified by an IP address, exit interface, or both. How the destination is specified creates one of the three following types of static route: next-hop, directly connected, and fully specified. </a:t>
            </a:r>
          </a:p>
          <a:p>
            <a:pPr>
              <a:spcBef>
                <a:spcPts val="0"/>
              </a:spcBef>
              <a:spcAft>
                <a:spcPts val="0"/>
              </a:spcAft>
              <a:buFont typeface="Arial" panose="020B0604020202020204" pitchFamily="34" charset="0"/>
              <a:buChar char="•"/>
            </a:pPr>
            <a:r>
              <a:rPr lang="en-US" sz="5600" dirty="0"/>
              <a:t>IPv4 static routes are configured using the following global configuration command: ip route network-address subnet-mask { ip-address | exit-intf [ip=address] } [distance]. </a:t>
            </a:r>
          </a:p>
          <a:p>
            <a:pPr>
              <a:spcBef>
                <a:spcPts val="0"/>
              </a:spcBef>
              <a:spcAft>
                <a:spcPts val="0"/>
              </a:spcAft>
              <a:buFont typeface="Arial" panose="020B0604020202020204" pitchFamily="34" charset="0"/>
              <a:buChar char="•"/>
            </a:pPr>
            <a:r>
              <a:rPr lang="en-US" sz="5600" dirty="0"/>
              <a:t>IPv6 static routes are configured using the following global configuration command: ipv6 route ipv6-prefix/prefix-length { ipv6-address | exit-intf [ipv6-address]} [distance]. </a:t>
            </a:r>
          </a:p>
          <a:p>
            <a:pPr>
              <a:spcBef>
                <a:spcPts val="0"/>
              </a:spcBef>
              <a:spcAft>
                <a:spcPts val="0"/>
              </a:spcAft>
              <a:buFont typeface="Arial" panose="020B0604020202020204" pitchFamily="34" charset="0"/>
              <a:buChar char="•"/>
            </a:pPr>
            <a:r>
              <a:rPr lang="en-US" sz="5600" dirty="0"/>
              <a:t>In a next-hop static route, only the next-hop IP address is specified. The exit interface is derived from the next hop. </a:t>
            </a:r>
          </a:p>
          <a:p>
            <a:pPr>
              <a:spcBef>
                <a:spcPts val="0"/>
              </a:spcBef>
              <a:spcAft>
                <a:spcPts val="0"/>
              </a:spcAft>
              <a:buFont typeface="Arial" panose="020B0604020202020204" pitchFamily="34" charset="0"/>
              <a:buChar char="•"/>
            </a:pPr>
            <a:r>
              <a:rPr lang="en-US" sz="5600" dirty="0"/>
              <a:t>When configuring a static route, another option is to use the exit interface to specify the next-hop address. Directly connected static routes should only be used with point-to-point serial interfaces. </a:t>
            </a:r>
          </a:p>
          <a:p>
            <a:pPr>
              <a:spcBef>
                <a:spcPts val="0"/>
              </a:spcBef>
              <a:spcAft>
                <a:spcPts val="0"/>
              </a:spcAft>
              <a:buFont typeface="Arial" panose="020B0604020202020204" pitchFamily="34" charset="0"/>
              <a:buChar char="•"/>
            </a:pPr>
            <a:r>
              <a:rPr lang="en-US" sz="5600" dirty="0"/>
              <a:t>In a fully specified static route, both the exit interface and the next-hop IP address are specified. This form of static route is used when the exit interface is a multi-access interface and it is necessary to explicitly identify the next hop. The next hop must be directly connected to the specified exit interface. </a:t>
            </a:r>
          </a:p>
          <a:p>
            <a:pPr>
              <a:spcBef>
                <a:spcPts val="0"/>
              </a:spcBef>
              <a:spcAft>
                <a:spcPts val="0"/>
              </a:spcAft>
              <a:buFont typeface="Arial" panose="020B0604020202020204" pitchFamily="34" charset="0"/>
              <a:buChar char="•"/>
            </a:pPr>
            <a:r>
              <a:rPr lang="en-US" sz="5600" dirty="0"/>
              <a:t>In a fully specified IPv6 static route, both the exit interface and the next-hop IPv6 address are specified.</a:t>
            </a:r>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56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 xmlns:a16="http://schemas.microsoft.com/office/drawing/2014/main" id="{4BBBA220-DF56-2545-AAF3-1EA9660F29C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5600" dirty="0"/>
              <a:t>A default route is a static route that matches all packets. </a:t>
            </a:r>
          </a:p>
          <a:p>
            <a:pPr>
              <a:spcBef>
                <a:spcPts val="0"/>
              </a:spcBef>
              <a:spcAft>
                <a:spcPts val="0"/>
              </a:spcAft>
              <a:buFont typeface="Arial" panose="020B0604020202020204" pitchFamily="34" charset="0"/>
              <a:buChar char="•"/>
            </a:pPr>
            <a:r>
              <a:rPr lang="en-US" sz="5600" dirty="0"/>
              <a:t>Default static routes are commonly used when connecting an edge router to a service provider network, and a stub router.</a:t>
            </a:r>
          </a:p>
          <a:p>
            <a:pPr>
              <a:spcBef>
                <a:spcPts val="0"/>
              </a:spcBef>
              <a:spcAft>
                <a:spcPts val="0"/>
              </a:spcAft>
              <a:buFont typeface="Arial" panose="020B0604020202020204" pitchFamily="34" charset="0"/>
              <a:buChar char="•"/>
            </a:pPr>
            <a:r>
              <a:rPr lang="en-US" sz="5600" dirty="0"/>
              <a:t>The command syntax for an IPv4 default static route is similar to any other IPv4 static route, except that the network address is 0.0.0.0 and the subnet mask is 0.0.0.0. </a:t>
            </a:r>
          </a:p>
          <a:p>
            <a:pPr>
              <a:spcBef>
                <a:spcPts val="0"/>
              </a:spcBef>
              <a:spcAft>
                <a:spcPts val="0"/>
              </a:spcAft>
              <a:buFont typeface="Arial" panose="020B0604020202020204" pitchFamily="34" charset="0"/>
              <a:buChar char="•"/>
            </a:pPr>
            <a:r>
              <a:rPr lang="en-US" sz="5600" dirty="0"/>
              <a:t>The command syntax for an IPv6 default static route is similar to any other IPv6 static route, except that the ipv6-prefix/prefix-length is ::/0, which matches all routes. </a:t>
            </a:r>
          </a:p>
          <a:p>
            <a:pPr>
              <a:spcBef>
                <a:spcPts val="0"/>
              </a:spcBef>
              <a:spcAft>
                <a:spcPts val="0"/>
              </a:spcAft>
              <a:buFont typeface="Arial" panose="020B0604020202020204" pitchFamily="34" charset="0"/>
              <a:buChar char="•"/>
            </a:pPr>
            <a:r>
              <a:rPr lang="en-US" sz="5600" dirty="0"/>
              <a:t>Floating static routes are static routes that are used to provide a backup path to a primary static or dynamic route in the event of a link failure. </a:t>
            </a:r>
          </a:p>
          <a:p>
            <a:pPr>
              <a:spcBef>
                <a:spcPts val="0"/>
              </a:spcBef>
              <a:spcAft>
                <a:spcPts val="0"/>
              </a:spcAft>
              <a:buFont typeface="Arial" panose="020B0604020202020204" pitchFamily="34" charset="0"/>
              <a:buChar char="•"/>
            </a:pPr>
            <a:r>
              <a:rPr lang="en-US" sz="5600" dirty="0"/>
              <a:t>The floating static route is configured with a higher administrative distance than the primary route. By default, static routes have an administrative distance of 1, making them preferable to routes learned from dynamic routing protocols. </a:t>
            </a:r>
          </a:p>
          <a:p>
            <a:pPr>
              <a:spcBef>
                <a:spcPts val="0"/>
              </a:spcBef>
              <a:spcAft>
                <a:spcPts val="0"/>
              </a:spcAft>
              <a:buFont typeface="Arial" panose="020B0604020202020204" pitchFamily="34" charset="0"/>
              <a:buChar char="•"/>
            </a:pPr>
            <a:r>
              <a:rPr lang="en-US" sz="5600" dirty="0"/>
              <a:t>IP floating static routes are configured by using the distance argument to specify an administrative distance. </a:t>
            </a:r>
          </a:p>
          <a:p>
            <a:pPr>
              <a:spcBef>
                <a:spcPts val="0"/>
              </a:spcBef>
              <a:spcAft>
                <a:spcPts val="0"/>
              </a:spcAft>
              <a:buFont typeface="Arial" panose="020B0604020202020204" pitchFamily="34" charset="0"/>
              <a:buChar char="•"/>
            </a:pPr>
            <a:r>
              <a:rPr lang="en-US" sz="5600" dirty="0"/>
              <a:t>A host route is an IPv4 address with a 32-bit mask or an IPv6 address with a 128-bit mask. </a:t>
            </a:r>
          </a:p>
          <a:p>
            <a:pPr>
              <a:spcBef>
                <a:spcPts val="0"/>
              </a:spcBef>
              <a:spcAft>
                <a:spcPts val="0"/>
              </a:spcAft>
            </a:pPr>
            <a:endParaRPr lang="en-US" sz="5600" dirty="0"/>
          </a:p>
        </p:txBody>
      </p:sp>
    </p:spTree>
    <p:custDataLst>
      <p:tags r:id="rId1"/>
    </p:custDataLst>
    <p:extLst>
      <p:ext uri="{BB962C8B-B14F-4D97-AF65-F5344CB8AC3E}">
        <p14:creationId xmlns:p14="http://schemas.microsoft.com/office/powerpoint/2010/main" val="76844776"/>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56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 xmlns:a16="http://schemas.microsoft.com/office/drawing/2014/main" id="{4BBBA220-DF56-2545-AAF3-1EA9660F29C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5600" dirty="0"/>
              <a:t>There are three ways a host route can be added to the routing table: automatically installed when an IP address is configured on the router, configured as a static host route, or automatically obtained through other methods not covered in this module. </a:t>
            </a:r>
          </a:p>
          <a:p>
            <a:pPr>
              <a:spcBef>
                <a:spcPts val="0"/>
              </a:spcBef>
              <a:spcAft>
                <a:spcPts val="0"/>
              </a:spcAft>
              <a:buFont typeface="Arial" panose="020B0604020202020204" pitchFamily="34" charset="0"/>
              <a:buChar char="•"/>
            </a:pPr>
            <a:r>
              <a:rPr lang="en-US" sz="5600" dirty="0"/>
              <a:t>Cisco IOS automatically installs a host route, also known as a local host route, when an interface address is configured on the router. </a:t>
            </a:r>
          </a:p>
          <a:p>
            <a:pPr>
              <a:spcBef>
                <a:spcPts val="0"/>
              </a:spcBef>
              <a:spcAft>
                <a:spcPts val="0"/>
              </a:spcAft>
              <a:buFont typeface="Arial" panose="020B0604020202020204" pitchFamily="34" charset="0"/>
              <a:buChar char="•"/>
            </a:pPr>
            <a:r>
              <a:rPr lang="en-US" sz="5600" dirty="0"/>
              <a:t>A host route can be a manually configured static route to direct traffic to a specific destination device. </a:t>
            </a:r>
          </a:p>
          <a:p>
            <a:pPr>
              <a:spcBef>
                <a:spcPts val="0"/>
              </a:spcBef>
              <a:spcAft>
                <a:spcPts val="0"/>
              </a:spcAft>
              <a:buFont typeface="Arial" panose="020B0604020202020204" pitchFamily="34" charset="0"/>
              <a:buChar char="•"/>
            </a:pPr>
            <a:r>
              <a:rPr lang="en-US" sz="5600" dirty="0"/>
              <a:t>For IPv6 static routes, the next-hop address can be the link-local address of the adjacent router; however, you must specify an interface type and an interface number when using a link-local address as the next hop. To do this, the original IPv6 static host route is removed, then a fully specified route is configured with the IPv6 address of the server and the IPv6 link-local address of the ISP router.</a:t>
            </a:r>
          </a:p>
          <a:p>
            <a:pPr>
              <a:spcBef>
                <a:spcPts val="0"/>
              </a:spcBef>
              <a:spcAft>
                <a:spcPts val="0"/>
              </a:spcAft>
            </a:pPr>
            <a:endParaRPr lang="en-US" sz="5600" dirty="0"/>
          </a:p>
        </p:txBody>
      </p:sp>
    </p:spTree>
    <p:custDataLst>
      <p:tags r:id="rId1"/>
    </p:custDataLst>
    <p:extLst>
      <p:ext uri="{BB962C8B-B14F-4D97-AF65-F5344CB8AC3E}">
        <p14:creationId xmlns:p14="http://schemas.microsoft.com/office/powerpoint/2010/main" val="354167405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 y="165576"/>
            <a:ext cx="36576000" cy="2436224"/>
          </a:xfrm>
        </p:spPr>
        <p:txBody>
          <a:bodyPr/>
          <a:lstStyle/>
          <a:p>
            <a:pPr eaLnBrk="1" hangingPunct="1"/>
            <a:r>
              <a:rPr lang="en-US" sz="5600" dirty="0">
                <a:latin typeface="Arial" charset="0"/>
              </a:rPr>
              <a:t>Module 15: IP Static Routing</a:t>
            </a:r>
            <a:r>
              <a:rPr lang="en-US" dirty="0">
                <a:latin typeface="Arial" charset="0"/>
              </a:rPr>
              <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 xmlns:a16="http://schemas.microsoft.com/office/drawing/2014/main" id="{24BC69AB-46D4-B341-AA9E-B6E1189E5BDD}"/>
              </a:ext>
            </a:extLst>
          </p:cNvPr>
          <p:cNvSpPr>
            <a:spLocks noGrp="1"/>
          </p:cNvSpPr>
          <p:nvPr>
            <p:ph idx="1"/>
          </p:nvPr>
        </p:nvSpPr>
        <p:spPr/>
        <p:txBody>
          <a:bodyPr/>
          <a:lstStyle/>
          <a:p>
            <a:pPr>
              <a:spcBef>
                <a:spcPts val="0"/>
              </a:spcBef>
              <a:spcAft>
                <a:spcPts val="0"/>
              </a:spcAft>
            </a:pPr>
            <a:r>
              <a:rPr lang="en-US" sz="4800" dirty="0"/>
              <a:t>static route</a:t>
            </a:r>
          </a:p>
          <a:p>
            <a:pPr>
              <a:spcBef>
                <a:spcPts val="0"/>
              </a:spcBef>
              <a:spcAft>
                <a:spcPts val="0"/>
              </a:spcAft>
            </a:pPr>
            <a:r>
              <a:rPr lang="en-US" sz="4800" dirty="0"/>
              <a:t>default static route</a:t>
            </a:r>
          </a:p>
          <a:p>
            <a:pPr>
              <a:spcBef>
                <a:spcPts val="0"/>
              </a:spcBef>
              <a:spcAft>
                <a:spcPts val="0"/>
              </a:spcAft>
            </a:pPr>
            <a:r>
              <a:rPr lang="en-US" sz="4800" dirty="0"/>
              <a:t>floating static route</a:t>
            </a:r>
          </a:p>
          <a:p>
            <a:pPr>
              <a:spcBef>
                <a:spcPts val="0"/>
              </a:spcBef>
              <a:spcAft>
                <a:spcPts val="0"/>
              </a:spcAft>
            </a:pPr>
            <a:r>
              <a:rPr lang="en-US" sz="4800" dirty="0"/>
              <a:t>summary static route</a:t>
            </a:r>
          </a:p>
          <a:p>
            <a:pPr>
              <a:spcBef>
                <a:spcPts val="0"/>
              </a:spcBef>
              <a:spcAft>
                <a:spcPts val="0"/>
              </a:spcAft>
            </a:pPr>
            <a:r>
              <a:rPr lang="en-US" sz="4800" dirty="0"/>
              <a:t>next-hop route</a:t>
            </a:r>
          </a:p>
          <a:p>
            <a:pPr>
              <a:spcBef>
                <a:spcPts val="0"/>
              </a:spcBef>
              <a:spcAft>
                <a:spcPts val="0"/>
              </a:spcAft>
            </a:pPr>
            <a:r>
              <a:rPr lang="en-US" sz="4800" dirty="0"/>
              <a:t>directly connected static route</a:t>
            </a:r>
          </a:p>
          <a:p>
            <a:pPr>
              <a:spcBef>
                <a:spcPts val="0"/>
              </a:spcBef>
              <a:spcAft>
                <a:spcPts val="0"/>
              </a:spcAft>
            </a:pPr>
            <a:r>
              <a:rPr lang="en-US" sz="4800" dirty="0"/>
              <a:t>Fully specified static route</a:t>
            </a:r>
          </a:p>
          <a:p>
            <a:pPr>
              <a:spcBef>
                <a:spcPts val="0"/>
              </a:spcBef>
              <a:spcAft>
                <a:spcPts val="0"/>
              </a:spcAft>
            </a:pPr>
            <a:r>
              <a:rPr lang="en-US" sz="4800" b="1" dirty="0">
                <a:latin typeface="Courier New" panose="02070309020205020404" pitchFamily="49" charset="0"/>
                <a:cs typeface="Courier New" panose="02070309020205020404" pitchFamily="49" charset="0"/>
              </a:rPr>
              <a:t>ip route network-address subnet-mask { ip-address | exit-intf [ip-address]} [distance]</a:t>
            </a:r>
          </a:p>
          <a:p>
            <a:pPr>
              <a:spcBef>
                <a:spcPts val="0"/>
              </a:spcBef>
              <a:spcAft>
                <a:spcPts val="0"/>
              </a:spcAft>
            </a:pPr>
            <a:r>
              <a:rPr lang="en-US" sz="4800" b="1" dirty="0">
                <a:latin typeface="Courier New" panose="02070309020205020404" pitchFamily="49" charset="0"/>
                <a:cs typeface="Courier New" panose="02070309020205020404" pitchFamily="49" charset="0"/>
              </a:rPr>
              <a:t>ipv6 route ipv6-prefix/prefix-length {ipv6-address | exit-intf [ipv6-address]} [distance]</a:t>
            </a:r>
          </a:p>
          <a:p>
            <a:pPr>
              <a:spcBef>
                <a:spcPts val="0"/>
              </a:spcBef>
              <a:spcAft>
                <a:spcPts val="0"/>
              </a:spcAft>
            </a:pPr>
            <a:r>
              <a:rPr lang="en-US" sz="4800" b="1" dirty="0">
                <a:latin typeface="Courier New" panose="02070309020205020404" pitchFamily="49" charset="0"/>
                <a:cs typeface="Courier New" panose="02070309020205020404" pitchFamily="49" charset="0"/>
              </a:rPr>
              <a:t>show ip route static</a:t>
            </a:r>
          </a:p>
          <a:p>
            <a:pPr>
              <a:spcBef>
                <a:spcPts val="0"/>
              </a:spcBef>
              <a:spcAft>
                <a:spcPts val="0"/>
              </a:spcAft>
            </a:pPr>
            <a:r>
              <a:rPr lang="en-US" sz="4800" b="1" dirty="0">
                <a:latin typeface="Courier New" panose="02070309020205020404" pitchFamily="49" charset="0"/>
                <a:cs typeface="Courier New" panose="02070309020205020404" pitchFamily="49" charset="0"/>
              </a:rPr>
              <a:t>show ipv6 route static</a:t>
            </a:r>
          </a:p>
          <a:p>
            <a:pPr>
              <a:spcBef>
                <a:spcPts val="0"/>
              </a:spcBef>
              <a:spcAft>
                <a:spcPts val="0"/>
              </a:spcAft>
            </a:pPr>
            <a:r>
              <a:rPr lang="en-US" sz="4800" dirty="0"/>
              <a:t>quad-zero route</a:t>
            </a:r>
          </a:p>
          <a:p>
            <a:pPr>
              <a:spcBef>
                <a:spcPts val="0"/>
              </a:spcBef>
              <a:spcAft>
                <a:spcPts val="0"/>
              </a:spcAft>
            </a:pPr>
            <a:r>
              <a:rPr lang="en-US" sz="4800" b="1" dirty="0">
                <a:latin typeface="Courier New" panose="02070309020205020404" pitchFamily="49" charset="0"/>
                <a:cs typeface="Courier New" panose="02070309020205020404" pitchFamily="49" charset="0"/>
              </a:rPr>
              <a:t>ip route 0.0.0.0 0.0.0.0 {ip-address | exit-intf}</a:t>
            </a:r>
          </a:p>
          <a:p>
            <a:pPr>
              <a:spcBef>
                <a:spcPts val="0"/>
              </a:spcBef>
              <a:spcAft>
                <a:spcPts val="0"/>
              </a:spcAft>
            </a:pPr>
            <a:r>
              <a:rPr lang="en-US" sz="4800" b="1" dirty="0">
                <a:latin typeface="Courier New" panose="02070309020205020404" pitchFamily="49" charset="0"/>
                <a:cs typeface="Courier New" panose="02070309020205020404" pitchFamily="49" charset="0"/>
              </a:rPr>
              <a:t>ipv6 route ::/0 {ipv6-address | exit-intf}</a:t>
            </a:r>
          </a:p>
          <a:p>
            <a:pPr>
              <a:spcBef>
                <a:spcPts val="0"/>
              </a:spcBef>
              <a:spcAft>
                <a:spcPts val="0"/>
              </a:spcAft>
            </a:pPr>
            <a:r>
              <a:rPr lang="en-US" sz="4800" dirty="0"/>
              <a:t>host route</a:t>
            </a:r>
          </a:p>
          <a:p>
            <a:pPr>
              <a:spcBef>
                <a:spcPts val="0"/>
              </a:spcBef>
              <a:spcAft>
                <a:spcPts val="0"/>
              </a:spcAft>
            </a:pPr>
            <a:r>
              <a:rPr lang="en-US" sz="4800" dirty="0"/>
              <a:t>local host route</a:t>
            </a:r>
          </a:p>
          <a:p>
            <a:pPr>
              <a:spcBef>
                <a:spcPts val="0"/>
              </a:spcBef>
              <a:spcAft>
                <a:spcPts val="0"/>
              </a:spcAft>
            </a:pPr>
            <a:r>
              <a:rPr lang="en-US" sz="4800" dirty="0"/>
              <a:t>static host route</a:t>
            </a:r>
          </a:p>
          <a:p>
            <a:pPr>
              <a:spcBef>
                <a:spcPts val="0"/>
              </a:spcBef>
              <a:spcAft>
                <a:spcPts val="0"/>
              </a:spcAft>
            </a:pPr>
            <a:endParaRPr lang="en-US" sz="48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Статические маршруты</a:t>
            </a:r>
            <a:r>
              <a:rPr lang="en-US" dirty="0"/>
              <a:t/>
            </a:r>
            <a:br>
              <a:rPr lang="en-US" dirty="0"/>
            </a:br>
            <a:r>
              <a:rPr lang="ru-RU" sz="9600" dirty="0"/>
              <a:t>Параметры следующего перехода</a:t>
            </a:r>
            <a:endParaRPr lang="en-US" sz="9600" dirty="0"/>
          </a:p>
        </p:txBody>
      </p:sp>
      <p:sp>
        <p:nvSpPr>
          <p:cNvPr id="5" name="Content Placeholder 4">
            <a:extLst>
              <a:ext uri="{FF2B5EF4-FFF2-40B4-BE49-F238E27FC236}">
                <a16:creationId xmlns="" xmlns:a16="http://schemas.microsoft.com/office/drawing/2014/main" id="{00DB5D64-E56C-5149-8528-9CCE82CF7D8C}"/>
              </a:ext>
            </a:extLst>
          </p:cNvPr>
          <p:cNvSpPr>
            <a:spLocks noGrp="1"/>
          </p:cNvSpPr>
          <p:nvPr>
            <p:ph idx="1"/>
          </p:nvPr>
        </p:nvSpPr>
        <p:spPr>
          <a:xfrm>
            <a:off x="1898650" y="2927350"/>
            <a:ext cx="33120228" cy="14759588"/>
          </a:xfrm>
        </p:spPr>
        <p:txBody>
          <a:bodyPr/>
          <a:lstStyle/>
          <a:p>
            <a:pPr marL="0" indent="0" algn="l"/>
            <a:r>
              <a:rPr lang="ru-RU" sz="6400" dirty="0">
                <a:solidFill>
                  <a:srgbClr val="000000"/>
                </a:solidFill>
              </a:rPr>
              <a:t>При настройке статического маршрута следующий переход может быть идентифицирован по </a:t>
            </a:r>
            <a:r>
              <a:rPr lang="en-US" sz="6400" dirty="0">
                <a:solidFill>
                  <a:srgbClr val="000000"/>
                </a:solidFill>
              </a:rPr>
              <a:t>IP-</a:t>
            </a:r>
            <a:r>
              <a:rPr lang="ru-RU" sz="6400" dirty="0">
                <a:solidFill>
                  <a:srgbClr val="000000"/>
                </a:solidFill>
              </a:rPr>
              <a:t>адресу, интерфейсу выхода или использовать оба варианта. В зависимости от того, как указан адрес назначения, создается один из трех следующих типов маршрута</a:t>
            </a:r>
            <a:r>
              <a:rPr lang="en-US" sz="6400" dirty="0">
                <a:solidFill>
                  <a:srgbClr val="000000"/>
                </a:solidFill>
              </a:rPr>
              <a:t>:</a:t>
            </a:r>
            <a:endParaRPr lang="en-US" sz="6400" dirty="0">
              <a:solidFill>
                <a:srgbClr val="000000"/>
              </a:solidFill>
            </a:endParaRPr>
          </a:p>
          <a:p>
            <a:pPr marL="1663940" lvl="1" indent="-1371600">
              <a:buFont typeface="Arial" panose="020B0604020202020204" pitchFamily="34" charset="0"/>
              <a:buChar char="•"/>
            </a:pPr>
            <a:r>
              <a:rPr lang="ru-RU" sz="6400" b="1" dirty="0">
                <a:solidFill>
                  <a:srgbClr val="000000"/>
                </a:solidFill>
              </a:rPr>
              <a:t>Маршрут следующего перехода</a:t>
            </a:r>
            <a:r>
              <a:rPr lang="en-US" sz="6400" dirty="0">
                <a:solidFill>
                  <a:srgbClr val="000000"/>
                </a:solidFill>
              </a:rPr>
              <a:t> - </a:t>
            </a:r>
            <a:r>
              <a:rPr lang="ru-RU" sz="6400" dirty="0">
                <a:solidFill>
                  <a:srgbClr val="000000"/>
                </a:solidFill>
              </a:rPr>
              <a:t>Указывается только </a:t>
            </a:r>
            <a:r>
              <a:rPr lang="en-US" sz="6400" dirty="0">
                <a:solidFill>
                  <a:srgbClr val="000000"/>
                </a:solidFill>
              </a:rPr>
              <a:t>IP</a:t>
            </a:r>
            <a:r>
              <a:rPr lang="ru-RU" sz="6400" dirty="0">
                <a:solidFill>
                  <a:srgbClr val="000000"/>
                </a:solidFill>
              </a:rPr>
              <a:t>-адрес следующего перехода</a:t>
            </a:r>
            <a:endParaRPr lang="en-US" sz="6400" dirty="0">
              <a:solidFill>
                <a:srgbClr val="000000"/>
              </a:solidFill>
            </a:endParaRPr>
          </a:p>
          <a:p>
            <a:pPr marL="1663940" lvl="1" indent="-1371600">
              <a:buFont typeface="Arial" panose="020B0604020202020204" pitchFamily="34" charset="0"/>
              <a:buChar char="•"/>
            </a:pPr>
            <a:r>
              <a:rPr lang="ru-RU" sz="6400" b="1" dirty="0">
                <a:solidFill>
                  <a:srgbClr val="000000"/>
                </a:solidFill>
              </a:rPr>
              <a:t>Напрямую подключенный статический маршрут</a:t>
            </a:r>
            <a:r>
              <a:rPr lang="en-US" sz="6400" dirty="0">
                <a:solidFill>
                  <a:srgbClr val="000000"/>
                </a:solidFill>
              </a:rPr>
              <a:t> - </a:t>
            </a:r>
            <a:r>
              <a:rPr lang="ru-RU" sz="6400" dirty="0">
                <a:solidFill>
                  <a:srgbClr val="000000"/>
                </a:solidFill>
              </a:rPr>
              <a:t>Указывается только интерфейс выхода маршрутизатора</a:t>
            </a:r>
            <a:endParaRPr lang="en-US" sz="6400" dirty="0">
              <a:solidFill>
                <a:srgbClr val="000000"/>
              </a:solidFill>
            </a:endParaRPr>
          </a:p>
          <a:p>
            <a:pPr marL="1663940" lvl="1" indent="-1371600">
              <a:buFont typeface="Arial" panose="020B0604020202020204" pitchFamily="34" charset="0"/>
              <a:buChar char="•"/>
            </a:pPr>
            <a:r>
              <a:rPr lang="ru-RU" sz="6400" b="1" dirty="0">
                <a:solidFill>
                  <a:srgbClr val="000000"/>
                </a:solidFill>
              </a:rPr>
              <a:t>Полностью заданный статический маршрут</a:t>
            </a:r>
            <a:r>
              <a:rPr lang="en-US" sz="6400" dirty="0">
                <a:solidFill>
                  <a:srgbClr val="000000"/>
                </a:solidFill>
              </a:rPr>
              <a:t> - </a:t>
            </a:r>
            <a:r>
              <a:rPr lang="ru-RU" sz="6400" dirty="0">
                <a:solidFill>
                  <a:srgbClr val="000000"/>
                </a:solidFill>
              </a:rPr>
              <a:t>Определены </a:t>
            </a:r>
            <a:r>
              <a:rPr lang="en-US" sz="6400" dirty="0">
                <a:solidFill>
                  <a:srgbClr val="000000"/>
                </a:solidFill>
              </a:rPr>
              <a:t>IP-</a:t>
            </a:r>
            <a:r>
              <a:rPr lang="ru-RU" sz="6400" dirty="0">
                <a:solidFill>
                  <a:srgbClr val="000000"/>
                </a:solidFill>
              </a:rPr>
              <a:t>адрес и интерфейс выхода следующего перехода</a:t>
            </a:r>
            <a:endParaRPr lang="en-US" sz="6400" dirty="0">
              <a:solidFill>
                <a:srgbClr val="000000"/>
              </a:solidFill>
            </a:endParaRPr>
          </a:p>
        </p:txBody>
      </p:sp>
    </p:spTree>
    <p:extLst>
      <p:ext uri="{BB962C8B-B14F-4D97-AF65-F5344CB8AC3E}">
        <p14:creationId xmlns:p14="http://schemas.microsoft.com/office/powerpoint/2010/main" val="25242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Статические маршруты</a:t>
            </a:r>
            <a:r>
              <a:rPr lang="en-US" dirty="0"/>
              <a:t/>
            </a:r>
            <a:br>
              <a:rPr lang="en-US" dirty="0"/>
            </a:br>
            <a:r>
              <a:rPr lang="ru-RU" sz="9600" dirty="0"/>
              <a:t>Команды статического маршрута </a:t>
            </a:r>
            <a:r>
              <a:rPr lang="en-US" sz="9600" dirty="0"/>
              <a:t>IPv4</a:t>
            </a:r>
            <a:endParaRPr lang="en-US" sz="9600" dirty="0"/>
          </a:p>
        </p:txBody>
      </p:sp>
      <p:sp>
        <p:nvSpPr>
          <p:cNvPr id="4" name="Content Placeholder 3">
            <a:extLst>
              <a:ext uri="{FF2B5EF4-FFF2-40B4-BE49-F238E27FC236}">
                <a16:creationId xmlns="" xmlns:a16="http://schemas.microsoft.com/office/drawing/2014/main" id="{427BB757-ABE3-5B4A-BEBC-4C90901838E2}"/>
              </a:ext>
            </a:extLst>
          </p:cNvPr>
          <p:cNvSpPr>
            <a:spLocks noGrp="1"/>
          </p:cNvSpPr>
          <p:nvPr>
            <p:ph idx="1"/>
          </p:nvPr>
        </p:nvSpPr>
        <p:spPr>
          <a:xfrm>
            <a:off x="1898650" y="2927350"/>
            <a:ext cx="33120228" cy="14759588"/>
          </a:xfrm>
        </p:spPr>
        <p:txBody>
          <a:bodyPr/>
          <a:lstStyle/>
          <a:p>
            <a:pPr marL="0" indent="0" algn="l"/>
            <a:r>
              <a:rPr lang="ru-RU" sz="6400" dirty="0">
                <a:solidFill>
                  <a:srgbClr val="000000"/>
                </a:solidFill>
              </a:rPr>
              <a:t>Настройка статических маршрутов </a:t>
            </a:r>
            <a:r>
              <a:rPr lang="en-US" sz="6400" dirty="0">
                <a:solidFill>
                  <a:srgbClr val="000000"/>
                </a:solidFill>
              </a:rPr>
              <a:t>IPv4 </a:t>
            </a:r>
            <a:r>
              <a:rPr lang="ru-RU" sz="6400" dirty="0">
                <a:solidFill>
                  <a:srgbClr val="000000"/>
                </a:solidFill>
              </a:rPr>
              <a:t>выполняется с помощью следующей команды</a:t>
            </a:r>
            <a:r>
              <a:rPr lang="en-US" sz="6400" dirty="0">
                <a:solidFill>
                  <a:srgbClr val="000000"/>
                </a:solidFill>
              </a:rPr>
              <a:t>:</a:t>
            </a:r>
            <a:endParaRPr lang="en-US" sz="6400" dirty="0">
              <a:solidFill>
                <a:srgbClr val="000000"/>
              </a:solidFill>
            </a:endParaRPr>
          </a:p>
          <a:p>
            <a:pPr marL="0" indent="0" algn="l"/>
            <a:endParaRPr lang="en-US" sz="6400" dirty="0">
              <a:solidFill>
                <a:srgbClr val="000000"/>
              </a:solidFill>
            </a:endParaRPr>
          </a:p>
          <a:p>
            <a:pPr marL="0" indent="0" algn="l"/>
            <a:r>
              <a:rPr lang="en-US" sz="6400" b="1" dirty="0">
                <a:solidFill>
                  <a:srgbClr val="000000"/>
                </a:solidFill>
                <a:latin typeface="Courier New" panose="02070309020205020404" pitchFamily="49" charset="0"/>
                <a:cs typeface="Courier New" panose="02070309020205020404" pitchFamily="49" charset="0"/>
              </a:rPr>
              <a:t>Router(config)# ip route </a:t>
            </a:r>
            <a:r>
              <a:rPr lang="en-US" sz="6400" i="1" dirty="0">
                <a:solidFill>
                  <a:srgbClr val="000000"/>
                </a:solidFill>
                <a:latin typeface="Courier New" panose="02070309020205020404" pitchFamily="49" charset="0"/>
                <a:cs typeface="Courier New" panose="02070309020205020404" pitchFamily="49" charset="0"/>
              </a:rPr>
              <a:t>network-address subnet-mask </a:t>
            </a:r>
            <a:r>
              <a:rPr lang="en-US" sz="6400" dirty="0">
                <a:solidFill>
                  <a:srgbClr val="000000"/>
                </a:solidFill>
                <a:latin typeface="Courier New" panose="02070309020205020404" pitchFamily="49" charset="0"/>
                <a:cs typeface="Courier New" panose="02070309020205020404" pitchFamily="49" charset="0"/>
              </a:rPr>
              <a:t>{ </a:t>
            </a:r>
            <a:r>
              <a:rPr lang="en-US" sz="6400" i="1" dirty="0">
                <a:solidFill>
                  <a:srgbClr val="000000"/>
                </a:solidFill>
                <a:latin typeface="Courier New" panose="02070309020205020404" pitchFamily="49" charset="0"/>
                <a:cs typeface="Courier New" panose="02070309020205020404" pitchFamily="49" charset="0"/>
              </a:rPr>
              <a:t>ip-address </a:t>
            </a:r>
            <a:r>
              <a:rPr lang="en-US" sz="6400" dirty="0">
                <a:solidFill>
                  <a:srgbClr val="000000"/>
                </a:solidFill>
                <a:latin typeface="Courier New" panose="02070309020205020404" pitchFamily="49" charset="0"/>
                <a:cs typeface="Courier New" panose="02070309020205020404" pitchFamily="49" charset="0"/>
              </a:rPr>
              <a:t>| </a:t>
            </a:r>
            <a:r>
              <a:rPr lang="en-US" sz="6400" i="1" dirty="0">
                <a:solidFill>
                  <a:srgbClr val="000000"/>
                </a:solidFill>
                <a:latin typeface="Courier New" panose="02070309020205020404" pitchFamily="49" charset="0"/>
                <a:cs typeface="Courier New" panose="02070309020205020404" pitchFamily="49" charset="0"/>
              </a:rPr>
              <a:t>exit-intf</a:t>
            </a:r>
            <a:r>
              <a:rPr lang="en-US" sz="6400" dirty="0">
                <a:solidFill>
                  <a:srgbClr val="000000"/>
                </a:solidFill>
                <a:latin typeface="Courier New" panose="02070309020205020404" pitchFamily="49" charset="0"/>
                <a:cs typeface="Courier New" panose="02070309020205020404" pitchFamily="49" charset="0"/>
              </a:rPr>
              <a:t> [</a:t>
            </a:r>
            <a:r>
              <a:rPr lang="en-US" sz="6400" i="1" dirty="0">
                <a:solidFill>
                  <a:srgbClr val="000000"/>
                </a:solidFill>
                <a:latin typeface="Courier New" panose="02070309020205020404" pitchFamily="49" charset="0"/>
                <a:cs typeface="Courier New" panose="02070309020205020404" pitchFamily="49" charset="0"/>
              </a:rPr>
              <a:t>ip-address</a:t>
            </a:r>
            <a:r>
              <a:rPr lang="en-US" sz="6400" dirty="0">
                <a:solidFill>
                  <a:srgbClr val="000000"/>
                </a:solidFill>
                <a:latin typeface="Courier New" panose="02070309020205020404" pitchFamily="49" charset="0"/>
                <a:cs typeface="Courier New" panose="02070309020205020404" pitchFamily="49" charset="0"/>
              </a:rPr>
              <a:t>]} [distance]</a:t>
            </a:r>
            <a:endParaRPr lang="en-US" sz="6400" dirty="0">
              <a:solidFill>
                <a:srgbClr val="000000"/>
              </a:solidFill>
            </a:endParaRPr>
          </a:p>
          <a:p>
            <a:pPr marL="0" indent="0" algn="l"/>
            <a:endParaRPr lang="en-US" sz="6400" b="1" dirty="0">
              <a:solidFill>
                <a:srgbClr val="000000"/>
              </a:solidFill>
            </a:endParaRPr>
          </a:p>
          <a:p>
            <a:pPr marL="0" indent="0" algn="l"/>
            <a:r>
              <a:rPr lang="ru-RU" sz="6400" b="1" dirty="0">
                <a:solidFill>
                  <a:srgbClr val="000000"/>
                </a:solidFill>
              </a:rPr>
              <a:t>Примечание</a:t>
            </a:r>
            <a:r>
              <a:rPr lang="en-US" sz="6400" b="1" dirty="0">
                <a:solidFill>
                  <a:srgbClr val="000000"/>
                </a:solidFill>
              </a:rPr>
              <a:t>:</a:t>
            </a:r>
            <a:r>
              <a:rPr lang="en-US" sz="6400" dirty="0">
                <a:solidFill>
                  <a:srgbClr val="000000"/>
                </a:solidFill>
              </a:rPr>
              <a:t> </a:t>
            </a:r>
            <a:r>
              <a:rPr lang="ru-RU" sz="6400" dirty="0">
                <a:solidFill>
                  <a:srgbClr val="000000"/>
                </a:solidFill>
              </a:rPr>
              <a:t>Необходимо настроить параметры </a:t>
            </a:r>
            <a:r>
              <a:rPr lang="en-US" sz="6400" i="1" dirty="0" err="1">
                <a:solidFill>
                  <a:srgbClr val="000000"/>
                </a:solidFill>
              </a:rPr>
              <a:t>ip</a:t>
            </a:r>
            <a:r>
              <a:rPr lang="en-US" sz="6400" i="1" dirty="0">
                <a:solidFill>
                  <a:srgbClr val="000000"/>
                </a:solidFill>
              </a:rPr>
              <a:t>-</a:t>
            </a:r>
            <a:r>
              <a:rPr lang="ru-RU" sz="6400" i="1" dirty="0">
                <a:solidFill>
                  <a:srgbClr val="000000"/>
                </a:solidFill>
              </a:rPr>
              <a:t>адреса</a:t>
            </a:r>
            <a:r>
              <a:rPr lang="en-US" sz="6400" dirty="0">
                <a:solidFill>
                  <a:srgbClr val="000000"/>
                </a:solidFill>
              </a:rPr>
              <a:t>,</a:t>
            </a:r>
            <a:r>
              <a:rPr lang="en-US" sz="6400" dirty="0">
                <a:solidFill>
                  <a:srgbClr val="000000"/>
                </a:solidFill>
              </a:rPr>
              <a:t> </a:t>
            </a:r>
            <a:r>
              <a:rPr lang="en-US" sz="6400" i="1" dirty="0">
                <a:solidFill>
                  <a:srgbClr val="000000"/>
                </a:solidFill>
              </a:rPr>
              <a:t>exit-intf,</a:t>
            </a:r>
            <a:r>
              <a:rPr lang="en-US" sz="6400" dirty="0">
                <a:solidFill>
                  <a:srgbClr val="000000"/>
                </a:solidFill>
              </a:rPr>
              <a:t> </a:t>
            </a:r>
            <a:r>
              <a:rPr lang="ru-RU" sz="6400" dirty="0">
                <a:solidFill>
                  <a:srgbClr val="000000"/>
                </a:solidFill>
              </a:rPr>
              <a:t>или</a:t>
            </a:r>
            <a:r>
              <a:rPr lang="en-US" sz="6400" dirty="0">
                <a:solidFill>
                  <a:srgbClr val="000000"/>
                </a:solidFill>
              </a:rPr>
              <a:t> </a:t>
            </a:r>
            <a:r>
              <a:rPr lang="en-US" sz="6400" i="1" dirty="0" err="1">
                <a:solidFill>
                  <a:srgbClr val="000000"/>
                </a:solidFill>
              </a:rPr>
              <a:t>ip</a:t>
            </a:r>
            <a:r>
              <a:rPr lang="en-US" sz="6400" i="1" dirty="0">
                <a:solidFill>
                  <a:srgbClr val="000000"/>
                </a:solidFill>
              </a:rPr>
              <a:t>-</a:t>
            </a:r>
            <a:r>
              <a:rPr lang="ru-RU" sz="6400" i="1" dirty="0">
                <a:solidFill>
                  <a:srgbClr val="000000"/>
                </a:solidFill>
              </a:rPr>
              <a:t>адрес</a:t>
            </a:r>
            <a:r>
              <a:rPr lang="en-US" sz="6400" dirty="0">
                <a:solidFill>
                  <a:srgbClr val="000000"/>
                </a:solidFill>
              </a:rPr>
              <a:t> </a:t>
            </a:r>
            <a:r>
              <a:rPr lang="ru-RU" sz="6400" dirty="0">
                <a:solidFill>
                  <a:srgbClr val="000000"/>
                </a:solidFill>
              </a:rPr>
              <a:t>и</a:t>
            </a:r>
            <a:r>
              <a:rPr lang="en-US" sz="6400" dirty="0">
                <a:solidFill>
                  <a:srgbClr val="000000"/>
                </a:solidFill>
              </a:rPr>
              <a:t> </a:t>
            </a:r>
            <a:r>
              <a:rPr lang="en-US" sz="6400" i="1" dirty="0">
                <a:solidFill>
                  <a:srgbClr val="000000"/>
                </a:solidFill>
              </a:rPr>
              <a:t>exit-</a:t>
            </a:r>
            <a:r>
              <a:rPr lang="en-US" sz="6400" i="1" dirty="0" err="1">
                <a:solidFill>
                  <a:srgbClr val="000000"/>
                </a:solidFill>
              </a:rPr>
              <a:t>intf</a:t>
            </a:r>
            <a:r>
              <a:rPr lang="en-US" sz="6400" dirty="0">
                <a:solidFill>
                  <a:srgbClr val="000000"/>
                </a:solidFill>
              </a:rPr>
              <a:t>.</a:t>
            </a:r>
            <a:endParaRPr lang="en-US" sz="6400" dirty="0">
              <a:solidFill>
                <a:srgbClr val="000000"/>
              </a:solidFill>
            </a:endParaRPr>
          </a:p>
          <a:p>
            <a:pPr marL="0" indent="0" algn="l"/>
            <a:endParaRPr lang="en-US" sz="6400" dirty="0">
              <a:solidFill>
                <a:srgbClr val="000000"/>
              </a:solidFill>
            </a:endParaRPr>
          </a:p>
        </p:txBody>
      </p:sp>
    </p:spTree>
    <p:extLst>
      <p:ext uri="{BB962C8B-B14F-4D97-AF65-F5344CB8AC3E}">
        <p14:creationId xmlns:p14="http://schemas.microsoft.com/office/powerpoint/2010/main" val="22283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Статические маршруты</a:t>
            </a:r>
            <a:r>
              <a:rPr lang="en-US" dirty="0"/>
              <a:t/>
            </a:r>
            <a:br>
              <a:rPr lang="en-US" dirty="0"/>
            </a:br>
            <a:r>
              <a:rPr lang="ru-RU" sz="9600" dirty="0"/>
              <a:t>Команды статического маршрута </a:t>
            </a:r>
            <a:r>
              <a:rPr lang="en-US" sz="9600" dirty="0" err="1"/>
              <a:t>IPv</a:t>
            </a:r>
            <a:r>
              <a:rPr lang="ru-RU" sz="9600" dirty="0"/>
              <a:t>6</a:t>
            </a:r>
            <a:endParaRPr lang="en-US" sz="9600" dirty="0"/>
          </a:p>
        </p:txBody>
      </p:sp>
      <p:sp>
        <p:nvSpPr>
          <p:cNvPr id="4" name="Content Placeholder 3">
            <a:extLst>
              <a:ext uri="{FF2B5EF4-FFF2-40B4-BE49-F238E27FC236}">
                <a16:creationId xmlns="" xmlns:a16="http://schemas.microsoft.com/office/drawing/2014/main" id="{427BB757-ABE3-5B4A-BEBC-4C90901838E2}"/>
              </a:ext>
            </a:extLst>
          </p:cNvPr>
          <p:cNvSpPr>
            <a:spLocks noGrp="1"/>
          </p:cNvSpPr>
          <p:nvPr>
            <p:ph idx="1"/>
          </p:nvPr>
        </p:nvSpPr>
        <p:spPr>
          <a:xfrm>
            <a:off x="1898650" y="2927350"/>
            <a:ext cx="33120228" cy="14759588"/>
          </a:xfrm>
        </p:spPr>
        <p:txBody>
          <a:bodyPr/>
          <a:lstStyle/>
          <a:p>
            <a:pPr marL="0" indent="0" algn="l"/>
            <a:r>
              <a:rPr lang="ru-RU" sz="6400" dirty="0">
                <a:solidFill>
                  <a:srgbClr val="000000"/>
                </a:solidFill>
              </a:rPr>
              <a:t>Настройка статических маршрутов </a:t>
            </a:r>
            <a:r>
              <a:rPr lang="en-US" sz="6400" dirty="0">
                <a:solidFill>
                  <a:srgbClr val="000000"/>
                </a:solidFill>
              </a:rPr>
              <a:t>IPv6 </a:t>
            </a:r>
            <a:r>
              <a:rPr lang="ru-RU" sz="6400" dirty="0">
                <a:solidFill>
                  <a:srgbClr val="000000"/>
                </a:solidFill>
              </a:rPr>
              <a:t>выполняется с помощью следующей команды</a:t>
            </a:r>
            <a:r>
              <a:rPr lang="en-US" sz="6400" dirty="0">
                <a:solidFill>
                  <a:srgbClr val="000000"/>
                </a:solidFill>
              </a:rPr>
              <a:t>:</a:t>
            </a:r>
            <a:endParaRPr lang="en-US" sz="6400" dirty="0">
              <a:solidFill>
                <a:srgbClr val="000000"/>
              </a:solidFill>
            </a:endParaRPr>
          </a:p>
          <a:p>
            <a:pPr marL="0" indent="0" algn="l"/>
            <a:endParaRPr lang="en-US" sz="6400" dirty="0">
              <a:solidFill>
                <a:srgbClr val="000000"/>
              </a:solidFill>
            </a:endParaRPr>
          </a:p>
          <a:p>
            <a:pPr marL="0" indent="0" algn="l"/>
            <a:r>
              <a:rPr lang="en-US" sz="6400" b="1" dirty="0">
                <a:solidFill>
                  <a:srgbClr val="000000"/>
                </a:solidFill>
                <a:latin typeface="Courier New" panose="02070309020205020404" pitchFamily="49" charset="0"/>
                <a:cs typeface="Courier New" panose="02070309020205020404" pitchFamily="49" charset="0"/>
              </a:rPr>
              <a:t>Router(config)# ipv6 route </a:t>
            </a:r>
            <a:r>
              <a:rPr lang="en-US" sz="6400" i="1" dirty="0">
                <a:solidFill>
                  <a:srgbClr val="000000"/>
                </a:solidFill>
                <a:latin typeface="Courier New" panose="02070309020205020404" pitchFamily="49" charset="0"/>
                <a:cs typeface="Courier New" panose="02070309020205020404" pitchFamily="49" charset="0"/>
              </a:rPr>
              <a:t>ipv6-prefix/prefix-length </a:t>
            </a:r>
            <a:r>
              <a:rPr lang="en-US" sz="6400" dirty="0">
                <a:solidFill>
                  <a:srgbClr val="000000"/>
                </a:solidFill>
                <a:latin typeface="Courier New" panose="02070309020205020404" pitchFamily="49" charset="0"/>
                <a:cs typeface="Courier New" panose="02070309020205020404" pitchFamily="49" charset="0"/>
              </a:rPr>
              <a:t>{</a:t>
            </a:r>
            <a:r>
              <a:rPr lang="en-US" sz="6400" i="1" dirty="0">
                <a:solidFill>
                  <a:srgbClr val="000000"/>
                </a:solidFill>
                <a:latin typeface="Courier New" panose="02070309020205020404" pitchFamily="49" charset="0"/>
                <a:cs typeface="Courier New" panose="02070309020205020404" pitchFamily="49" charset="0"/>
              </a:rPr>
              <a:t>ipv6-address </a:t>
            </a:r>
            <a:r>
              <a:rPr lang="en-US" sz="6400" dirty="0">
                <a:solidFill>
                  <a:srgbClr val="000000"/>
                </a:solidFill>
                <a:latin typeface="Courier New" panose="02070309020205020404" pitchFamily="49" charset="0"/>
                <a:cs typeface="Courier New" panose="02070309020205020404" pitchFamily="49" charset="0"/>
              </a:rPr>
              <a:t>| </a:t>
            </a:r>
            <a:r>
              <a:rPr lang="en-US" sz="6400" i="1" dirty="0">
                <a:solidFill>
                  <a:srgbClr val="000000"/>
                </a:solidFill>
                <a:latin typeface="Courier New" panose="02070309020205020404" pitchFamily="49" charset="0"/>
                <a:cs typeface="Courier New" panose="02070309020205020404" pitchFamily="49" charset="0"/>
              </a:rPr>
              <a:t>exit-intf</a:t>
            </a:r>
            <a:r>
              <a:rPr lang="en-US" sz="6400" dirty="0">
                <a:solidFill>
                  <a:srgbClr val="000000"/>
                </a:solidFill>
                <a:latin typeface="Courier New" panose="02070309020205020404" pitchFamily="49" charset="0"/>
                <a:cs typeface="Courier New" panose="02070309020205020404" pitchFamily="49" charset="0"/>
              </a:rPr>
              <a:t> [</a:t>
            </a:r>
            <a:r>
              <a:rPr lang="en-US" sz="6400" i="1" dirty="0">
                <a:solidFill>
                  <a:srgbClr val="000000"/>
                </a:solidFill>
                <a:latin typeface="Courier New" panose="02070309020205020404" pitchFamily="49" charset="0"/>
                <a:cs typeface="Courier New" panose="02070309020205020404" pitchFamily="49" charset="0"/>
              </a:rPr>
              <a:t>ipv6-address</a:t>
            </a:r>
            <a:r>
              <a:rPr lang="en-US" sz="6400" dirty="0">
                <a:solidFill>
                  <a:srgbClr val="000000"/>
                </a:solidFill>
                <a:latin typeface="Courier New" panose="02070309020205020404" pitchFamily="49" charset="0"/>
                <a:cs typeface="Courier New" panose="02070309020205020404" pitchFamily="49" charset="0"/>
              </a:rPr>
              <a:t>]} [</a:t>
            </a:r>
            <a:r>
              <a:rPr lang="en-US" sz="6400" i="1" dirty="0">
                <a:solidFill>
                  <a:srgbClr val="000000"/>
                </a:solidFill>
                <a:latin typeface="Courier New" panose="02070309020205020404" pitchFamily="49" charset="0"/>
                <a:cs typeface="Courier New" panose="02070309020205020404" pitchFamily="49" charset="0"/>
              </a:rPr>
              <a:t>distance</a:t>
            </a:r>
            <a:r>
              <a:rPr lang="en-US" sz="6400" dirty="0">
                <a:solidFill>
                  <a:srgbClr val="000000"/>
                </a:solidFill>
                <a:latin typeface="Courier New" panose="02070309020205020404" pitchFamily="49" charset="0"/>
                <a:cs typeface="Courier New" panose="02070309020205020404" pitchFamily="49" charset="0"/>
              </a:rPr>
              <a:t>]</a:t>
            </a:r>
          </a:p>
          <a:p>
            <a:pPr marL="0" indent="0" algn="l"/>
            <a:endParaRPr lang="en-US" sz="6400" dirty="0">
              <a:solidFill>
                <a:srgbClr val="000000"/>
              </a:solidFill>
            </a:endParaRPr>
          </a:p>
          <a:p>
            <a:pPr marL="0" indent="0" algn="l"/>
            <a:r>
              <a:rPr lang="ru-RU" sz="6400" dirty="0">
                <a:solidFill>
                  <a:srgbClr val="000000"/>
                </a:solidFill>
              </a:rPr>
              <a:t>Большинство параметров идентичны </a:t>
            </a:r>
            <a:r>
              <a:rPr lang="en-US" sz="6400" dirty="0">
                <a:solidFill>
                  <a:srgbClr val="000000"/>
                </a:solidFill>
              </a:rPr>
              <a:t>IPv4-</a:t>
            </a:r>
            <a:r>
              <a:rPr lang="ru-RU" sz="6400" dirty="0">
                <a:solidFill>
                  <a:srgbClr val="000000"/>
                </a:solidFill>
              </a:rPr>
              <a:t>версии этой команды</a:t>
            </a:r>
            <a:r>
              <a:rPr lang="en-US" sz="6400" dirty="0">
                <a:solidFill>
                  <a:srgbClr val="000000"/>
                </a:solidFill>
              </a:rPr>
              <a:t>.</a:t>
            </a:r>
            <a:endParaRPr lang="en-US" sz="6400" dirty="0">
              <a:solidFill>
                <a:srgbClr val="000000"/>
              </a:solidFill>
            </a:endParaRPr>
          </a:p>
          <a:p>
            <a:pPr marL="0" indent="0" algn="l"/>
            <a:endParaRPr lang="en-US" sz="6400" dirty="0">
              <a:solidFill>
                <a:srgbClr val="000000"/>
              </a:solidFill>
            </a:endParaRPr>
          </a:p>
        </p:txBody>
      </p:sp>
    </p:spTree>
    <p:extLst>
      <p:ext uri="{BB962C8B-B14F-4D97-AF65-F5344CB8AC3E}">
        <p14:creationId xmlns:p14="http://schemas.microsoft.com/office/powerpoint/2010/main" val="212828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Статические маршруты</a:t>
            </a:r>
            <a:r>
              <a:rPr lang="en-US" dirty="0" smtClean="0"/>
              <a:t/>
            </a:r>
            <a:br>
              <a:rPr lang="en-US" dirty="0" smtClean="0"/>
            </a:br>
            <a:r>
              <a:rPr lang="ru-RU" sz="9600" dirty="0"/>
              <a:t>Топология двойного стека</a:t>
            </a:r>
            <a:endParaRPr lang="en-US" sz="9600" dirty="0"/>
          </a:p>
        </p:txBody>
      </p:sp>
      <p:sp>
        <p:nvSpPr>
          <p:cNvPr id="5" name="Content Placeholder 4">
            <a:extLst>
              <a:ext uri="{FF2B5EF4-FFF2-40B4-BE49-F238E27FC236}">
                <a16:creationId xmlns="" xmlns:a16="http://schemas.microsoft.com/office/drawing/2014/main" id="{DA263C3E-248B-C448-A19A-F1E905FEFE14}"/>
              </a:ext>
            </a:extLst>
          </p:cNvPr>
          <p:cNvSpPr>
            <a:spLocks noGrp="1"/>
          </p:cNvSpPr>
          <p:nvPr>
            <p:ph idx="1"/>
          </p:nvPr>
        </p:nvSpPr>
        <p:spPr>
          <a:xfrm>
            <a:off x="1898650" y="2927352"/>
            <a:ext cx="33120228" cy="2676496"/>
          </a:xfrm>
        </p:spPr>
        <p:txBody>
          <a:bodyPr/>
          <a:lstStyle/>
          <a:p>
            <a:pPr marL="0" indent="0" algn="l"/>
            <a:r>
              <a:rPr lang="ru-RU" sz="6400" dirty="0">
                <a:solidFill>
                  <a:srgbClr val="000000"/>
                </a:solidFill>
              </a:rPr>
              <a:t>На рисунке приведена топология двойного стека. В настоящее время статические маршруты не настроены для </a:t>
            </a:r>
            <a:r>
              <a:rPr lang="en-US" sz="6400" dirty="0">
                <a:solidFill>
                  <a:srgbClr val="000000"/>
                </a:solidFill>
              </a:rPr>
              <a:t>IPv4 </a:t>
            </a:r>
            <a:r>
              <a:rPr lang="ru-RU" sz="6400" dirty="0">
                <a:solidFill>
                  <a:srgbClr val="000000"/>
                </a:solidFill>
              </a:rPr>
              <a:t>или</a:t>
            </a:r>
            <a:r>
              <a:rPr lang="en-US" sz="6400" dirty="0">
                <a:solidFill>
                  <a:srgbClr val="000000"/>
                </a:solidFill>
              </a:rPr>
              <a:t> </a:t>
            </a:r>
            <a:r>
              <a:rPr lang="en-US" sz="6400" dirty="0">
                <a:solidFill>
                  <a:srgbClr val="000000"/>
                </a:solidFill>
              </a:rPr>
              <a:t>IPv6.</a:t>
            </a:r>
          </a:p>
        </p:txBody>
      </p:sp>
      <p:pic>
        <p:nvPicPr>
          <p:cNvPr id="7" name="Picture 6">
            <a:extLst>
              <a:ext uri="{FF2B5EF4-FFF2-40B4-BE49-F238E27FC236}">
                <a16:creationId xmlns="" xmlns:a16="http://schemas.microsoft.com/office/drawing/2014/main" id="{34D2682A-BA5F-8B45-ABAD-A5D56985140B}"/>
              </a:ext>
            </a:extLst>
          </p:cNvPr>
          <p:cNvPicPr>
            <a:picLocks noChangeAspect="1"/>
          </p:cNvPicPr>
          <p:nvPr/>
        </p:nvPicPr>
        <p:blipFill>
          <a:blip r:embed="rId3"/>
          <a:stretch>
            <a:fillRect/>
          </a:stretch>
        </p:blipFill>
        <p:spPr>
          <a:xfrm>
            <a:off x="6267726" y="5124600"/>
            <a:ext cx="24040548" cy="13758824"/>
          </a:xfrm>
          <a:prstGeom prst="rect">
            <a:avLst/>
          </a:prstGeom>
        </p:spPr>
      </p:pic>
    </p:spTree>
    <p:extLst>
      <p:ext uri="{BB962C8B-B14F-4D97-AF65-F5344CB8AC3E}">
        <p14:creationId xmlns:p14="http://schemas.microsoft.com/office/powerpoint/2010/main" val="286299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Статические маршруты</a:t>
            </a:r>
            <a:r>
              <a:rPr lang="en-US" dirty="0"/>
              <a:t/>
            </a:r>
            <a:br>
              <a:rPr lang="en-US" dirty="0"/>
            </a:br>
            <a:r>
              <a:rPr lang="ru-RU" sz="9600" dirty="0"/>
              <a:t>Начальные таблицы </a:t>
            </a:r>
            <a:r>
              <a:rPr lang="en-US" sz="9600" dirty="0"/>
              <a:t>IPv4 </a:t>
            </a:r>
            <a:r>
              <a:rPr lang="ru-RU" sz="9600" dirty="0"/>
              <a:t>маршрутизации</a:t>
            </a:r>
            <a:endParaRPr lang="en-US" sz="9600" dirty="0"/>
          </a:p>
        </p:txBody>
      </p:sp>
      <p:sp>
        <p:nvSpPr>
          <p:cNvPr id="5" name="Content Placeholder 4">
            <a:extLst>
              <a:ext uri="{FF2B5EF4-FFF2-40B4-BE49-F238E27FC236}">
                <a16:creationId xmlns="" xmlns:a16="http://schemas.microsoft.com/office/drawing/2014/main" id="{DA263C3E-248B-C448-A19A-F1E905FEFE14}"/>
              </a:ext>
            </a:extLst>
          </p:cNvPr>
          <p:cNvSpPr>
            <a:spLocks noGrp="1"/>
          </p:cNvSpPr>
          <p:nvPr>
            <p:ph idx="1"/>
          </p:nvPr>
        </p:nvSpPr>
        <p:spPr>
          <a:xfrm>
            <a:off x="1898650" y="2927350"/>
            <a:ext cx="33120228" cy="3981452"/>
          </a:xfrm>
        </p:spPr>
        <p:txBody>
          <a:bodyPr/>
          <a:lstStyle/>
          <a:p>
            <a:pPr marL="1371600" indent="-1371600" algn="l">
              <a:buFont typeface="Arial" panose="020B0604020202020204" pitchFamily="34" charset="0"/>
              <a:buChar char="•"/>
            </a:pPr>
            <a:r>
              <a:rPr lang="ru-RU" sz="6400" dirty="0">
                <a:solidFill>
                  <a:srgbClr val="000000"/>
                </a:solidFill>
              </a:rPr>
              <a:t>Обратите внимание, что все маршрутизаторы содержат записи только для напрямую подключенных сетей и связанных с ними локальных адресов</a:t>
            </a:r>
            <a:r>
              <a:rPr lang="en-US" sz="6400" dirty="0">
                <a:solidFill>
                  <a:srgbClr val="000000"/>
                </a:solidFill>
              </a:rPr>
              <a:t>.</a:t>
            </a:r>
            <a:endParaRPr lang="en-US" sz="6400" dirty="0">
              <a:solidFill>
                <a:srgbClr val="000000"/>
              </a:solidFill>
            </a:endParaRPr>
          </a:p>
          <a:p>
            <a:pPr marL="1371600" indent="-1371600" algn="l">
              <a:buFont typeface="Arial" panose="020B0604020202020204" pitchFamily="34" charset="0"/>
              <a:buChar char="•"/>
            </a:pPr>
            <a:r>
              <a:rPr lang="en-US" sz="6400" dirty="0">
                <a:solidFill>
                  <a:srgbClr val="000000"/>
                </a:solidFill>
              </a:rPr>
              <a:t>R1 </a:t>
            </a:r>
            <a:r>
              <a:rPr lang="ru-RU" sz="6400" dirty="0">
                <a:solidFill>
                  <a:srgbClr val="000000"/>
                </a:solidFill>
              </a:rPr>
              <a:t>может </a:t>
            </a:r>
            <a:r>
              <a:rPr lang="ru-RU" sz="6400" dirty="0" err="1">
                <a:solidFill>
                  <a:srgbClr val="000000"/>
                </a:solidFill>
              </a:rPr>
              <a:t>пинговать</a:t>
            </a:r>
            <a:r>
              <a:rPr lang="ru-RU" sz="6400" dirty="0">
                <a:solidFill>
                  <a:srgbClr val="000000"/>
                </a:solidFill>
              </a:rPr>
              <a:t> </a:t>
            </a:r>
            <a:r>
              <a:rPr lang="en-US" sz="6400" dirty="0">
                <a:solidFill>
                  <a:srgbClr val="000000"/>
                </a:solidFill>
              </a:rPr>
              <a:t>R2</a:t>
            </a:r>
            <a:r>
              <a:rPr lang="en-US" sz="6400" dirty="0">
                <a:solidFill>
                  <a:srgbClr val="000000"/>
                </a:solidFill>
              </a:rPr>
              <a:t>, </a:t>
            </a:r>
            <a:r>
              <a:rPr lang="ru-RU" sz="6400" dirty="0">
                <a:solidFill>
                  <a:srgbClr val="000000"/>
                </a:solidFill>
              </a:rPr>
              <a:t>но не может </a:t>
            </a:r>
            <a:r>
              <a:rPr lang="ru-RU" sz="6400" dirty="0" err="1">
                <a:solidFill>
                  <a:srgbClr val="000000"/>
                </a:solidFill>
              </a:rPr>
              <a:t>пинговать</a:t>
            </a:r>
            <a:r>
              <a:rPr lang="ru-RU" sz="6400" dirty="0">
                <a:solidFill>
                  <a:srgbClr val="000000"/>
                </a:solidFill>
              </a:rPr>
              <a:t> </a:t>
            </a:r>
            <a:r>
              <a:rPr lang="en-US" sz="6400" dirty="0">
                <a:solidFill>
                  <a:srgbClr val="000000"/>
                </a:solidFill>
              </a:rPr>
              <a:t>R3 </a:t>
            </a:r>
            <a:r>
              <a:rPr lang="ru-RU" sz="6400" dirty="0">
                <a:solidFill>
                  <a:srgbClr val="000000"/>
                </a:solidFill>
              </a:rPr>
              <a:t>в </a:t>
            </a:r>
            <a:r>
              <a:rPr lang="en-US" sz="6400" dirty="0">
                <a:solidFill>
                  <a:srgbClr val="000000"/>
                </a:solidFill>
              </a:rPr>
              <a:t>LAN</a:t>
            </a:r>
            <a:endParaRPr lang="en-US" sz="6400" dirty="0">
              <a:solidFill>
                <a:srgbClr val="000000"/>
              </a:solidFill>
            </a:endParaRPr>
          </a:p>
        </p:txBody>
      </p:sp>
      <p:sp>
        <p:nvSpPr>
          <p:cNvPr id="6" name="TextBox 5">
            <a:extLst>
              <a:ext uri="{FF2B5EF4-FFF2-40B4-BE49-F238E27FC236}">
                <a16:creationId xmlns="" xmlns:a16="http://schemas.microsoft.com/office/drawing/2014/main" id="{CD39965C-C098-D542-B99B-4E5B6245A3BC}"/>
              </a:ext>
            </a:extLst>
          </p:cNvPr>
          <p:cNvSpPr txBox="1"/>
          <p:nvPr/>
        </p:nvSpPr>
        <p:spPr>
          <a:xfrm>
            <a:off x="1234660" y="7400260"/>
            <a:ext cx="33784216" cy="10433625"/>
          </a:xfrm>
          <a:prstGeom prst="rect">
            <a:avLst/>
          </a:prstGeom>
          <a:solidFill>
            <a:srgbClr val="000000"/>
          </a:solidFill>
        </p:spPr>
        <p:txBody>
          <a:bodyPr wrap="square" rtlCol="0">
            <a:spAutoFit/>
          </a:bodyPr>
          <a:lstStyle/>
          <a:p>
            <a:r>
              <a:rPr lang="en-US" sz="4200" dirty="0">
                <a:solidFill>
                  <a:schemeClr val="bg1"/>
                </a:solidFill>
                <a:latin typeface="Courier New" panose="02070309020205020404" pitchFamily="49" charset="0"/>
                <a:cs typeface="Courier New" panose="02070309020205020404" pitchFamily="49" charset="0"/>
              </a:rPr>
              <a:t>R1# </a:t>
            </a:r>
            <a:r>
              <a:rPr lang="en-US" sz="4200" b="1" dirty="0">
                <a:solidFill>
                  <a:srgbClr val="FFFF00"/>
                </a:solidFill>
                <a:latin typeface="Courier New" panose="02070309020205020404" pitchFamily="49" charset="0"/>
                <a:cs typeface="Courier New" panose="02070309020205020404" pitchFamily="49" charset="0"/>
              </a:rPr>
              <a:t>show ip route | begin Gateway </a:t>
            </a:r>
          </a:p>
          <a:p>
            <a:r>
              <a:rPr lang="en-US" sz="4200" dirty="0">
                <a:solidFill>
                  <a:schemeClr val="bg1"/>
                </a:solidFill>
                <a:latin typeface="Courier New" panose="02070309020205020404" pitchFamily="49" charset="0"/>
                <a:cs typeface="Courier New" panose="02070309020205020404" pitchFamily="49" charset="0"/>
              </a:rPr>
              <a:t>Gateway of last resort is not set </a:t>
            </a:r>
          </a:p>
          <a:p>
            <a:r>
              <a:rPr lang="en-US" sz="4200" dirty="0">
                <a:solidFill>
                  <a:schemeClr val="bg1"/>
                </a:solidFill>
                <a:latin typeface="Courier New" panose="02070309020205020404" pitchFamily="49" charset="0"/>
                <a:cs typeface="Courier New" panose="02070309020205020404" pitchFamily="49" charset="0"/>
              </a:rPr>
              <a:t>    172.16.0.0/16 is variably subnetted, 4 subnets, 2 masks </a:t>
            </a:r>
          </a:p>
          <a:p>
            <a:r>
              <a:rPr lang="en-US" sz="4200" dirty="0">
                <a:solidFill>
                  <a:schemeClr val="bg1"/>
                </a:solidFill>
                <a:latin typeface="Courier New" panose="02070309020205020404" pitchFamily="49" charset="0"/>
                <a:cs typeface="Courier New" panose="02070309020205020404" pitchFamily="49" charset="0"/>
              </a:rPr>
              <a:t>C 	172.16.2.0/24 is directly connected, Serial0/1/0 </a:t>
            </a:r>
          </a:p>
          <a:p>
            <a:r>
              <a:rPr lang="en-US" sz="4200" dirty="0">
                <a:solidFill>
                  <a:schemeClr val="bg1"/>
                </a:solidFill>
                <a:latin typeface="Courier New" panose="02070309020205020404" pitchFamily="49" charset="0"/>
                <a:cs typeface="Courier New" panose="02070309020205020404" pitchFamily="49" charset="0"/>
              </a:rPr>
              <a:t>L 	172.16.2.1/32 is directly connected, Serial0/1/0 </a:t>
            </a:r>
          </a:p>
          <a:p>
            <a:r>
              <a:rPr lang="en-US" sz="4200" dirty="0">
                <a:solidFill>
                  <a:schemeClr val="bg1"/>
                </a:solidFill>
                <a:latin typeface="Courier New" panose="02070309020205020404" pitchFamily="49" charset="0"/>
                <a:cs typeface="Courier New" panose="02070309020205020404" pitchFamily="49" charset="0"/>
              </a:rPr>
              <a:t>C 	172.16.3.0/24 is directly connected, GigabitEthernet0/0/0 </a:t>
            </a:r>
          </a:p>
          <a:p>
            <a:r>
              <a:rPr lang="en-US" sz="4200" dirty="0">
                <a:solidFill>
                  <a:schemeClr val="bg1"/>
                </a:solidFill>
                <a:latin typeface="Courier New" panose="02070309020205020404" pitchFamily="49" charset="0"/>
                <a:cs typeface="Courier New" panose="02070309020205020404" pitchFamily="49" charset="0"/>
              </a:rPr>
              <a:t>L 	172.16.3.1/32 is directly connected, GigabitEthernet0/0/0 </a:t>
            </a:r>
          </a:p>
          <a:p>
            <a:r>
              <a:rPr lang="en-US" sz="4200" dirty="0">
                <a:solidFill>
                  <a:schemeClr val="bg1"/>
                </a:solidFill>
                <a:latin typeface="Courier New" panose="02070309020205020404" pitchFamily="49" charset="0"/>
                <a:cs typeface="Courier New" panose="02070309020205020404" pitchFamily="49" charset="0"/>
              </a:rPr>
              <a:t>R1#</a:t>
            </a:r>
          </a:p>
          <a:p>
            <a:r>
              <a:rPr lang="en-US" sz="4200" dirty="0">
                <a:solidFill>
                  <a:schemeClr val="bg1"/>
                </a:solidFill>
                <a:latin typeface="Courier New" panose="02070309020205020404" pitchFamily="49" charset="0"/>
                <a:cs typeface="Courier New" panose="02070309020205020404" pitchFamily="49" charset="0"/>
              </a:rPr>
              <a:t>R1# </a:t>
            </a:r>
            <a:r>
              <a:rPr lang="en-US" sz="4200" b="1" dirty="0">
                <a:solidFill>
                  <a:srgbClr val="FFFF00"/>
                </a:solidFill>
                <a:latin typeface="Courier New" panose="02070309020205020404" pitchFamily="49" charset="0"/>
                <a:cs typeface="Courier New" panose="02070309020205020404" pitchFamily="49" charset="0"/>
              </a:rPr>
              <a:t>ping 172.16.2.2 </a:t>
            </a:r>
          </a:p>
          <a:p>
            <a:r>
              <a:rPr lang="en-US" sz="4200" dirty="0">
                <a:solidFill>
                  <a:schemeClr val="bg1"/>
                </a:solidFill>
                <a:latin typeface="Courier New" panose="02070309020205020404" pitchFamily="49" charset="0"/>
                <a:cs typeface="Courier New" panose="02070309020205020404" pitchFamily="49" charset="0"/>
              </a:rPr>
              <a:t>Type escape sequence to abort. Sending 5, 100-byte ICMP Echos to 172.16.2.2, timeout is 2 seconds: </a:t>
            </a:r>
          </a:p>
          <a:p>
            <a:r>
              <a:rPr lang="en-US" sz="4200" dirty="0">
                <a:solidFill>
                  <a:schemeClr val="bg1"/>
                </a:solidFill>
                <a:latin typeface="Courier New" panose="02070309020205020404" pitchFamily="49" charset="0"/>
                <a:cs typeface="Courier New" panose="02070309020205020404" pitchFamily="49" charset="0"/>
              </a:rPr>
              <a:t>!!!!!</a:t>
            </a:r>
          </a:p>
          <a:p>
            <a:r>
              <a:rPr lang="en-US" sz="4200" dirty="0">
                <a:solidFill>
                  <a:schemeClr val="bg1"/>
                </a:solidFill>
                <a:latin typeface="Courier New" panose="02070309020205020404" pitchFamily="49" charset="0"/>
                <a:cs typeface="Courier New" panose="02070309020205020404" pitchFamily="49" charset="0"/>
              </a:rPr>
              <a:t>Success rate is 100 percent (5/5)</a:t>
            </a:r>
          </a:p>
          <a:p>
            <a:r>
              <a:rPr lang="en-US" sz="4200" dirty="0">
                <a:solidFill>
                  <a:schemeClr val="bg1"/>
                </a:solidFill>
                <a:latin typeface="Courier New" panose="02070309020205020404" pitchFamily="49" charset="0"/>
                <a:cs typeface="Courier New" panose="02070309020205020404" pitchFamily="49" charset="0"/>
              </a:rPr>
              <a:t>R1# </a:t>
            </a:r>
            <a:r>
              <a:rPr lang="en-US" sz="4200" b="1" dirty="0">
                <a:solidFill>
                  <a:srgbClr val="FFFF00"/>
                </a:solidFill>
                <a:latin typeface="Courier New" panose="02070309020205020404" pitchFamily="49" charset="0"/>
                <a:cs typeface="Courier New" panose="02070309020205020404" pitchFamily="49" charset="0"/>
              </a:rPr>
              <a:t>ping 192.168.2.1 </a:t>
            </a:r>
          </a:p>
          <a:p>
            <a:r>
              <a:rPr lang="en-US" sz="4200" dirty="0">
                <a:solidFill>
                  <a:schemeClr val="bg1"/>
                </a:solidFill>
                <a:latin typeface="Courier New" panose="02070309020205020404" pitchFamily="49" charset="0"/>
                <a:cs typeface="Courier New" panose="02070309020205020404" pitchFamily="49" charset="0"/>
              </a:rPr>
              <a:t>Type escape sequence to abort. Sending 5, 100-byte ICMP Echos to 192.168.2.1, timeout is 2 seconds: ..... </a:t>
            </a:r>
          </a:p>
          <a:p>
            <a:r>
              <a:rPr lang="en-US" sz="4200" dirty="0">
                <a:solidFill>
                  <a:schemeClr val="bg1"/>
                </a:solidFill>
                <a:latin typeface="Courier New" panose="02070309020205020404" pitchFamily="49" charset="0"/>
                <a:cs typeface="Courier New" panose="02070309020205020404" pitchFamily="49" charset="0"/>
              </a:rPr>
              <a:t>Success rate is 0 percent (0/5)</a:t>
            </a:r>
          </a:p>
        </p:txBody>
      </p:sp>
    </p:spTree>
    <p:extLst>
      <p:ext uri="{BB962C8B-B14F-4D97-AF65-F5344CB8AC3E}">
        <p14:creationId xmlns:p14="http://schemas.microsoft.com/office/powerpoint/2010/main" val="313951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5211</TotalTime>
  <Words>3348</Words>
  <Application>Microsoft Office PowerPoint</Application>
  <PresentationFormat>Произвольный</PresentationFormat>
  <Paragraphs>440</Paragraphs>
  <Slides>44</Slides>
  <Notes>44</Notes>
  <HiddenSlides>1</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44</vt:i4>
      </vt:variant>
    </vt:vector>
  </HeadingPairs>
  <TitlesOfParts>
    <vt:vector size="53" baseType="lpstr">
      <vt:lpstr>ＭＳ Ｐゴシック</vt:lpstr>
      <vt:lpstr>Arial</vt:lpstr>
      <vt:lpstr>Calibri</vt:lpstr>
      <vt:lpstr>CiscoSans</vt:lpstr>
      <vt:lpstr>CiscoSans ExtraLight</vt:lpstr>
      <vt:lpstr>CiscoSans Thin</vt:lpstr>
      <vt:lpstr>Courier New</vt:lpstr>
      <vt:lpstr>Wingdings</vt:lpstr>
      <vt:lpstr>Default Theme</vt:lpstr>
      <vt:lpstr>Модуль 15: Статическая IP-маршрутизация</vt:lpstr>
      <vt:lpstr>Module Objectives</vt:lpstr>
      <vt:lpstr>15.1 Статические маршруты</vt:lpstr>
      <vt:lpstr>Статические маршруты Типы статических маршрутов</vt:lpstr>
      <vt:lpstr>Статические маршруты Параметры следующего перехода</vt:lpstr>
      <vt:lpstr>Статические маршруты Команды статического маршрута IPv4</vt:lpstr>
      <vt:lpstr>Статические маршруты Команды статического маршрута IPv6</vt:lpstr>
      <vt:lpstr>Статические маршруты Топология двойного стека</vt:lpstr>
      <vt:lpstr>Статические маршруты Начальные таблицы IPv4 маршрутизации</vt:lpstr>
      <vt:lpstr>Статические маршруты Начальные таблицы IPv6 маршрутизации</vt:lpstr>
      <vt:lpstr>15.2 Настройка статических IP-маршрутов</vt:lpstr>
      <vt:lpstr>Настройка статических IP-маршрутов IPv4 Статический маршрут следующего перехода</vt:lpstr>
      <vt:lpstr>Настройка статических IP-маршрутов IPv6 Статический маршрут следующего перехода</vt:lpstr>
      <vt:lpstr>Настройка статических IP-маршрутов IPv4 Статический маршрут с прямым подключением</vt:lpstr>
      <vt:lpstr>Настройка статических IP-маршрутов IPv4 Статический маршрут с прямым подключением</vt:lpstr>
      <vt:lpstr>Настройка статических IP-маршрутов IPv4 Полностью заданный статический маршрут</vt:lpstr>
      <vt:lpstr>Настройка статических IP-маршрутов IPv6 Полностью заданный статический маршрут</vt:lpstr>
      <vt:lpstr>Настройка статических IP-маршрутов IPv6 Полностью заданный статический маршрут (Прод.)</vt:lpstr>
      <vt:lpstr>Настройка статических IP-маршрутов Проверка статического маршртуа</vt:lpstr>
      <vt:lpstr>15.3 Настройка статического маршрута по умолчанию</vt:lpstr>
      <vt:lpstr>Настройка статического маршрута по умолчанию Статический маршрут по умолчанию</vt:lpstr>
      <vt:lpstr>Настройка статического маршрута по умолчанию Статический маршрут по умолчанию (Продолжение)</vt:lpstr>
      <vt:lpstr>Настройка статического маршрута по умолчанию Настройка статического маршрута по умолчанию</vt:lpstr>
      <vt:lpstr>Настройка статического маршрута по умолчанию Проверка статического маршрута по умолчанию</vt:lpstr>
      <vt:lpstr>Настройка статического маршрута по умолчанию Проверка статического маршрута по умолчанию (Прод.)</vt:lpstr>
      <vt:lpstr>15.4 Настройка плавающих статических маршрутов</vt:lpstr>
      <vt:lpstr>Настройка плавающих статических маршрутов Плавающие статические маршруты</vt:lpstr>
      <vt:lpstr>Настройка плавающих статических маршрутов Настройка плавающего статического маршрута IPv4 и IPv6</vt:lpstr>
      <vt:lpstr>Настройка плавающих статических маршрутов Тестирование плавающих статических маршрутов</vt:lpstr>
      <vt:lpstr>15.5 Настройка статических маршрутов хостов</vt:lpstr>
      <vt:lpstr>Настройка статических маршрутов хостов Маршруты хостов</vt:lpstr>
      <vt:lpstr>Настройка статических маршрутов хостов Автоматически установленные маршруты хостов</vt:lpstr>
      <vt:lpstr>Настройка статических маршрутов хостов Статические маршруты хостов</vt:lpstr>
      <vt:lpstr>Настройка статических маршрутов хостов Статические маршруты хостов</vt:lpstr>
      <vt:lpstr>Configure Static Host Routes Verify Static Host Routes</vt:lpstr>
      <vt:lpstr>Configure Static Host Routes Configure IPv6 Static Host Route with Link-Local Next-Hop</vt:lpstr>
      <vt:lpstr>15.6 Module Practice and Quiz</vt:lpstr>
      <vt:lpstr>Module Practice and Quiz Packet Tracer – Configure IPv4 and IPv6 Static and Default Routes</vt:lpstr>
      <vt:lpstr>Module Practice and Quiz Lab - Configure IPv4 and IPv6 Static and Default Routes</vt:lpstr>
      <vt:lpstr>Module Practice and Quiz What Did I Learn In This Module?</vt:lpstr>
      <vt:lpstr>Module Practice and Quiz What Did I Learn In This Module? (Cont.)</vt:lpstr>
      <vt:lpstr>Module Practice and Quiz What Did I Learn In This Module? (Cont.)</vt:lpstr>
      <vt:lpstr>Module 15: IP Static Routing New Terms and Commands</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Учетная запись Майкрософт</cp:lastModifiedBy>
  <cp:revision>365</cp:revision>
  <dcterms:created xsi:type="dcterms:W3CDTF">2019-10-18T06:21:22Z</dcterms:created>
  <dcterms:modified xsi:type="dcterms:W3CDTF">2022-12-19T18:31:55Z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