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1"/>
  </p:notesMasterIdLst>
  <p:sldIdLst>
    <p:sldId id="876" r:id="rId2"/>
    <p:sldId id="860" r:id="rId3"/>
    <p:sldId id="759" r:id="rId4"/>
    <p:sldId id="1108" r:id="rId5"/>
    <p:sldId id="1177" r:id="rId6"/>
    <p:sldId id="1186" r:id="rId7"/>
    <p:sldId id="1178" r:id="rId8"/>
    <p:sldId id="1179" r:id="rId9"/>
    <p:sldId id="1103" r:id="rId10"/>
    <p:sldId id="1172" r:id="rId11"/>
    <p:sldId id="1180" r:id="rId12"/>
    <p:sldId id="1181" r:id="rId13"/>
    <p:sldId id="1182" r:id="rId14"/>
    <p:sldId id="957" r:id="rId15"/>
    <p:sldId id="1175" r:id="rId16"/>
    <p:sldId id="1183" r:id="rId17"/>
    <p:sldId id="1176" r:id="rId18"/>
    <p:sldId id="874" r:id="rId19"/>
    <p:sldId id="291" r:id="rId20"/>
  </p:sldIdLst>
  <p:sldSz cx="36576000" cy="20574000"/>
  <p:notesSz cx="6858000" cy="9144000"/>
  <p:custDataLst>
    <p:tags r:id="rId22"/>
  </p:custDataLst>
  <p:defaultTextStyle>
    <a:defPPr>
      <a:defRPr lang="en-US"/>
    </a:defPPr>
    <a:lvl1pPr algn="l" defTabSz="1828800" rtl="0" fontAlgn="base">
      <a:spcBef>
        <a:spcPct val="0"/>
      </a:spcBef>
      <a:spcAft>
        <a:spcPct val="0"/>
      </a:spcAft>
      <a:defRPr kern="1200">
        <a:solidFill>
          <a:schemeClr val="tx1"/>
        </a:solidFill>
        <a:latin typeface="Arial" charset="0"/>
        <a:ea typeface="ＭＳ Ｐゴシック" pitchFamily="34" charset="-128"/>
        <a:cs typeface="+mn-cs"/>
      </a:defRPr>
    </a:lvl1pPr>
    <a:lvl2pPr marL="1828800" algn="l" defTabSz="1828800" rtl="0" fontAlgn="base">
      <a:spcBef>
        <a:spcPct val="0"/>
      </a:spcBef>
      <a:spcAft>
        <a:spcPct val="0"/>
      </a:spcAft>
      <a:defRPr kern="1200">
        <a:solidFill>
          <a:schemeClr val="tx1"/>
        </a:solidFill>
        <a:latin typeface="Arial" charset="0"/>
        <a:ea typeface="ＭＳ Ｐゴシック" pitchFamily="34" charset="-128"/>
        <a:cs typeface="+mn-cs"/>
      </a:defRPr>
    </a:lvl2pPr>
    <a:lvl3pPr marL="3657600" algn="l" defTabSz="1828800" rtl="0" fontAlgn="base">
      <a:spcBef>
        <a:spcPct val="0"/>
      </a:spcBef>
      <a:spcAft>
        <a:spcPct val="0"/>
      </a:spcAft>
      <a:defRPr kern="1200">
        <a:solidFill>
          <a:schemeClr val="tx1"/>
        </a:solidFill>
        <a:latin typeface="Arial" charset="0"/>
        <a:ea typeface="ＭＳ Ｐゴシック" pitchFamily="34" charset="-128"/>
        <a:cs typeface="+mn-cs"/>
      </a:defRPr>
    </a:lvl3pPr>
    <a:lvl4pPr marL="5486400" algn="l" defTabSz="1828800" rtl="0" fontAlgn="base">
      <a:spcBef>
        <a:spcPct val="0"/>
      </a:spcBef>
      <a:spcAft>
        <a:spcPct val="0"/>
      </a:spcAft>
      <a:defRPr kern="1200">
        <a:solidFill>
          <a:schemeClr val="tx1"/>
        </a:solidFill>
        <a:latin typeface="Arial" charset="0"/>
        <a:ea typeface="ＭＳ Ｐゴシック" pitchFamily="34" charset="-128"/>
        <a:cs typeface="+mn-cs"/>
      </a:defRPr>
    </a:lvl4pPr>
    <a:lvl5pPr marL="7315200" algn="l" defTabSz="1828800" rtl="0" fontAlgn="base">
      <a:spcBef>
        <a:spcPct val="0"/>
      </a:spcBef>
      <a:spcAft>
        <a:spcPct val="0"/>
      </a:spcAft>
      <a:defRPr kern="1200">
        <a:solidFill>
          <a:schemeClr val="tx1"/>
        </a:solidFill>
        <a:latin typeface="Arial" charset="0"/>
        <a:ea typeface="ＭＳ Ｐゴシック" pitchFamily="34" charset="-128"/>
        <a:cs typeface="+mn-cs"/>
      </a:defRPr>
    </a:lvl5pPr>
    <a:lvl6pPr marL="9144000" algn="l" defTabSz="3657600" rtl="0" eaLnBrk="1" latinLnBrk="0" hangingPunct="1">
      <a:defRPr kern="1200">
        <a:solidFill>
          <a:schemeClr val="tx1"/>
        </a:solidFill>
        <a:latin typeface="Arial" charset="0"/>
        <a:ea typeface="ＭＳ Ｐゴシック" pitchFamily="34" charset="-128"/>
        <a:cs typeface="+mn-cs"/>
      </a:defRPr>
    </a:lvl6pPr>
    <a:lvl7pPr marL="10972800" algn="l" defTabSz="3657600" rtl="0" eaLnBrk="1" latinLnBrk="0" hangingPunct="1">
      <a:defRPr kern="1200">
        <a:solidFill>
          <a:schemeClr val="tx1"/>
        </a:solidFill>
        <a:latin typeface="Arial" charset="0"/>
        <a:ea typeface="ＭＳ Ｐゴシック" pitchFamily="34" charset="-128"/>
        <a:cs typeface="+mn-cs"/>
      </a:defRPr>
    </a:lvl7pPr>
    <a:lvl8pPr marL="12801600" algn="l" defTabSz="3657600" rtl="0" eaLnBrk="1" latinLnBrk="0" hangingPunct="1">
      <a:defRPr kern="1200">
        <a:solidFill>
          <a:schemeClr val="tx1"/>
        </a:solidFill>
        <a:latin typeface="Arial" charset="0"/>
        <a:ea typeface="ＭＳ Ｐゴシック" pitchFamily="34" charset="-128"/>
        <a:cs typeface="+mn-cs"/>
      </a:defRPr>
    </a:lvl8pPr>
    <a:lvl9pPr marL="14630400" algn="l" defTabSz="36576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480" userDrawn="1">
          <p15:clr>
            <a:srgbClr val="A4A3A4"/>
          </p15:clr>
        </p15:guide>
        <p15:guide id="2" pos="13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683" autoAdjust="0"/>
  </p:normalViewPr>
  <p:slideViewPr>
    <p:cSldViewPr snapToGrid="0" showGuides="1">
      <p:cViewPr varScale="1">
        <p:scale>
          <a:sx n="26" d="100"/>
          <a:sy n="26" d="100"/>
        </p:scale>
        <p:origin x="186" y="414"/>
      </p:cViewPr>
      <p:guideLst>
        <p:guide orient="horz" pos="6480"/>
        <p:guide pos="1344"/>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12/19/2022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1828800" rtl="0" eaLnBrk="1" latinLnBrk="0" hangingPunct="1">
      <a:defRPr sz="4800" kern="1200">
        <a:solidFill>
          <a:schemeClr val="tx1"/>
        </a:solidFill>
        <a:latin typeface="+mn-lt"/>
        <a:ea typeface="+mn-ea"/>
        <a:cs typeface="+mn-cs"/>
      </a:defRPr>
    </a:lvl1pPr>
    <a:lvl2pPr marL="1828800" algn="l" defTabSz="1828800" rtl="0" eaLnBrk="1" latinLnBrk="0" hangingPunct="1">
      <a:defRPr sz="4800" kern="1200">
        <a:solidFill>
          <a:schemeClr val="tx1"/>
        </a:solidFill>
        <a:latin typeface="+mn-lt"/>
        <a:ea typeface="+mn-ea"/>
        <a:cs typeface="+mn-cs"/>
      </a:defRPr>
    </a:lvl2pPr>
    <a:lvl3pPr marL="3657600" algn="l" defTabSz="1828800" rtl="0" eaLnBrk="1" latinLnBrk="0" hangingPunct="1">
      <a:defRPr sz="4800" kern="1200">
        <a:solidFill>
          <a:schemeClr val="tx1"/>
        </a:solidFill>
        <a:latin typeface="+mn-lt"/>
        <a:ea typeface="+mn-ea"/>
        <a:cs typeface="+mn-cs"/>
      </a:defRPr>
    </a:lvl3pPr>
    <a:lvl4pPr marL="5486400" algn="l" defTabSz="1828800" rtl="0" eaLnBrk="1" latinLnBrk="0" hangingPunct="1">
      <a:defRPr sz="4800" kern="1200">
        <a:solidFill>
          <a:schemeClr val="tx1"/>
        </a:solidFill>
        <a:latin typeface="+mn-lt"/>
        <a:ea typeface="+mn-ea"/>
        <a:cs typeface="+mn-cs"/>
      </a:defRPr>
    </a:lvl4pPr>
    <a:lvl5pPr marL="7315200" algn="l" defTabSz="1828800" rtl="0" eaLnBrk="1" latinLnBrk="0" hangingPunct="1">
      <a:defRPr sz="4800" kern="1200">
        <a:solidFill>
          <a:schemeClr val="tx1"/>
        </a:solidFill>
        <a:latin typeface="+mn-lt"/>
        <a:ea typeface="+mn-ea"/>
        <a:cs typeface="+mn-cs"/>
      </a:defRPr>
    </a:lvl5pPr>
    <a:lvl6pPr marL="9144000" algn="l" defTabSz="1828800" rtl="0" eaLnBrk="1" latinLnBrk="0" hangingPunct="1">
      <a:defRPr sz="4800" kern="1200">
        <a:solidFill>
          <a:schemeClr val="tx1"/>
        </a:solidFill>
        <a:latin typeface="+mn-lt"/>
        <a:ea typeface="+mn-ea"/>
        <a:cs typeface="+mn-cs"/>
      </a:defRPr>
    </a:lvl6pPr>
    <a:lvl7pPr marL="10972800" algn="l" defTabSz="1828800" rtl="0" eaLnBrk="1" latinLnBrk="0" hangingPunct="1">
      <a:defRPr sz="4800" kern="1200">
        <a:solidFill>
          <a:schemeClr val="tx1"/>
        </a:solidFill>
        <a:latin typeface="+mn-lt"/>
        <a:ea typeface="+mn-ea"/>
        <a:cs typeface="+mn-cs"/>
      </a:defRPr>
    </a:lvl7pPr>
    <a:lvl8pPr marL="12801600" algn="l" defTabSz="1828800" rtl="0" eaLnBrk="1" latinLnBrk="0" hangingPunct="1">
      <a:defRPr sz="4800" kern="1200">
        <a:solidFill>
          <a:schemeClr val="tx1"/>
        </a:solidFill>
        <a:latin typeface="+mn-lt"/>
        <a:ea typeface="+mn-ea"/>
        <a:cs typeface="+mn-cs"/>
      </a:defRPr>
    </a:lvl8pPr>
    <a:lvl9pPr marL="14630400" algn="l" defTabSz="1828800"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9: FHRP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9.2.1 – HSRP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8698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80440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9.2.3 – HSRP States and Timers</a:t>
            </a:r>
          </a:p>
          <a:p>
            <a:r>
              <a:rPr lang="en-US" dirty="0"/>
              <a:t>9.2.4 – Check Your Understanding - HSRP</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08836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9.3 – Module Practice and Quiz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9.3.2 – Module Quiz – FHRP Concepts</a:t>
            </a:r>
          </a:p>
        </p:txBody>
      </p:sp>
    </p:spTree>
    <p:extLst>
      <p:ext uri="{BB962C8B-B14F-4D97-AF65-F5344CB8AC3E}">
        <p14:creationId xmlns:p14="http://schemas.microsoft.com/office/powerpoint/2010/main" val="25224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17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9.3.3 – Packet Tracer – HSRP Configuration Guide</a:t>
            </a:r>
          </a:p>
        </p:txBody>
      </p:sp>
    </p:spTree>
    <p:extLst>
      <p:ext uri="{BB962C8B-B14F-4D97-AF65-F5344CB8AC3E}">
        <p14:creationId xmlns:p14="http://schemas.microsoft.com/office/powerpoint/2010/main" val="161941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18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Introduction</a:t>
            </a:r>
          </a:p>
          <a:p>
            <a:pPr>
              <a:buFontTx/>
              <a:buNone/>
            </a:pPr>
            <a:r>
              <a:rPr lang="en-GB" dirty="0"/>
              <a:t>9.0.2 -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9.1 – First Hop Redundancy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9.1.1 – Default Gateway Limitations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33996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 (Cont.)</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42465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9.1.3 – Steps for Router Failover</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1844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9.1.4 – FHRP Options</a:t>
            </a:r>
          </a:p>
          <a:p>
            <a:r>
              <a:rPr lang="en-US" dirty="0"/>
              <a:t>9.1.5 – Check Your Understanding – First Hop Redundancy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72133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9.2 – HSRP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2004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36576000" cy="20574000"/>
          </a:xfrm>
          <a:prstGeom prst="rect">
            <a:avLst/>
          </a:prstGeom>
        </p:spPr>
      </p:pic>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5"/>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bg2"/>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2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1968500" y="1581154"/>
            <a:ext cx="3187696" cy="1695452"/>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4"/>
            <a:ext cx="36575996" cy="20663496"/>
          </a:xfrm>
          <a:prstGeom prst="rect">
            <a:avLst/>
          </a:prstGeom>
        </p:spPr>
      </p:pic>
      <p:grpSp>
        <p:nvGrpSpPr>
          <p:cNvPr id="4" name="Group 4"/>
          <p:cNvGrpSpPr>
            <a:grpSpLocks noChangeAspect="1"/>
          </p:cNvGrpSpPr>
          <p:nvPr userDrawn="1"/>
        </p:nvGrpSpPr>
        <p:grpSpPr bwMode="auto">
          <a:xfrm>
            <a:off x="14985176" y="8519424"/>
            <a:ext cx="6471776" cy="3442168"/>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36576000" cy="205740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14985176" y="8519424"/>
            <a:ext cx="6471776" cy="3442168"/>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14985176" y="8519424"/>
            <a:ext cx="6471776" cy="3442168"/>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33893764" y="19817052"/>
            <a:ext cx="2707640" cy="756952"/>
          </a:xfrm>
          <a:prstGeom prst="rect">
            <a:avLst/>
          </a:prstGeom>
        </p:spPr>
        <p:txBody>
          <a:bodyPr vert="horz" lIns="91440" tIns="45720" rIns="91440" bIns="45720" rtlCol="0" anchor="ctr"/>
          <a:lstStyle>
            <a:lvl1pPr algn="r">
              <a:defRPr sz="2100">
                <a:solidFill>
                  <a:schemeClr val="tx2"/>
                </a:solidFill>
              </a:defRPr>
            </a:lvl1pPr>
          </a:lstStyle>
          <a:p>
            <a:pPr defTabSz="1543052">
              <a:defRPr/>
            </a:pPr>
            <a:fld id="{2F5CCB13-0A32-4557-88E9-079F0C330695}" type="slidenum">
              <a:rPr lang="en-US" kern="0" smtClean="0">
                <a:solidFill>
                  <a:srgbClr val="595959"/>
                </a:solidFill>
              </a:rPr>
              <a:pPr defTabSz="1543052">
                <a:defRPr/>
              </a:pPr>
              <a:t>‹#›</a:t>
            </a:fld>
            <a:endParaRPr lang="en-US" kern="0" dirty="0">
              <a:solidFill>
                <a:srgbClr val="595959"/>
              </a:solidFill>
            </a:endParaRPr>
          </a:p>
        </p:txBody>
      </p:sp>
      <p:sp>
        <p:nvSpPr>
          <p:cNvPr id="5" name="Rectangle 3"/>
          <p:cNvSpPr>
            <a:spLocks noGrp="1" noChangeArrowheads="1"/>
          </p:cNvSpPr>
          <p:nvPr>
            <p:ph idx="1"/>
          </p:nvPr>
        </p:nvSpPr>
        <p:spPr bwMode="auto">
          <a:xfrm>
            <a:off x="576260" y="3195778"/>
            <a:ext cx="35413144" cy="1662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679452" indent="-679452">
              <a:lnSpc>
                <a:spcPct val="100000"/>
              </a:lnSpc>
              <a:spcBef>
                <a:spcPts val="2400"/>
              </a:spcBef>
              <a:spcAft>
                <a:spcPts val="2400"/>
              </a:spcAft>
              <a:buFont typeface="Wingdings" panose="05000000000000000000" pitchFamily="2" charset="2"/>
              <a:buChar char="§"/>
              <a:defRPr>
                <a:solidFill>
                  <a:srgbClr val="000000"/>
                </a:solidFill>
              </a:defRPr>
            </a:lvl1pPr>
            <a:lvl2pPr>
              <a:lnSpc>
                <a:spcPct val="100000"/>
              </a:lnSpc>
              <a:spcBef>
                <a:spcPts val="1200"/>
              </a:spcBef>
              <a:spcAft>
                <a:spcPts val="1200"/>
              </a:spcAft>
              <a:defRPr>
                <a:solidFill>
                  <a:srgbClr val="000000"/>
                </a:solidFill>
              </a:defRPr>
            </a:lvl2pPr>
            <a:lvl3pPr>
              <a:lnSpc>
                <a:spcPct val="100000"/>
              </a:lnSpc>
              <a:spcBef>
                <a:spcPts val="1200"/>
              </a:spcBef>
              <a:spcAft>
                <a:spcPts val="1200"/>
              </a:spcAft>
              <a:defRPr>
                <a:solidFill>
                  <a:srgbClr val="000000"/>
                </a:solidFill>
              </a:defRPr>
            </a:lvl3pPr>
            <a:lvl4pPr>
              <a:lnSpc>
                <a:spcPct val="100000"/>
              </a:lnSpc>
              <a:spcBef>
                <a:spcPts val="1200"/>
              </a:spcBef>
              <a:spcAft>
                <a:spcPts val="12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4" y="165574"/>
            <a:ext cx="36576000" cy="3030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96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1"/>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1"/>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1"/>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1968500" y="1581154"/>
            <a:ext cx="3187696" cy="1695452"/>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accent1"/>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3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6576000" cy="2057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1877986" y="15238106"/>
            <a:ext cx="17276420" cy="1152524"/>
          </a:xfrm>
          <a:prstGeom prst="rect">
            <a:avLst/>
          </a:prstGeom>
        </p:spPr>
        <p:txBody>
          <a:bodyPr lIns="91420" tIns="45710" rIns="91420" bIns="45710" anchor="b" anchorCtr="0">
            <a:noAutofit/>
          </a:bodyPr>
          <a:lstStyle>
            <a:lvl1pPr marL="0" indent="0" algn="l">
              <a:buNone/>
              <a:defRPr sz="4800" b="0" i="0">
                <a:solidFill>
                  <a:schemeClr val="accent5"/>
                </a:solidFill>
                <a:latin typeface="+mn-lt"/>
                <a:cs typeface="CiscoSans"/>
              </a:defRPr>
            </a:lvl1pPr>
            <a:lvl2pPr marL="1371424" indent="0" algn="ctr">
              <a:buNone/>
              <a:defRPr>
                <a:solidFill>
                  <a:schemeClr val="tx1">
                    <a:tint val="75000"/>
                  </a:schemeClr>
                </a:solidFill>
              </a:defRPr>
            </a:lvl2pPr>
            <a:lvl3pPr marL="2742880" indent="0" algn="ctr">
              <a:buNone/>
              <a:defRPr>
                <a:solidFill>
                  <a:schemeClr val="tx1">
                    <a:tint val="75000"/>
                  </a:schemeClr>
                </a:solidFill>
              </a:defRPr>
            </a:lvl3pPr>
            <a:lvl4pPr marL="4114316" indent="0" algn="ctr">
              <a:buNone/>
              <a:defRPr>
                <a:solidFill>
                  <a:schemeClr val="tx1">
                    <a:tint val="75000"/>
                  </a:schemeClr>
                </a:solidFill>
              </a:defRPr>
            </a:lvl4pPr>
            <a:lvl5pPr marL="5485764" indent="0" algn="ctr">
              <a:buNone/>
              <a:defRPr>
                <a:solidFill>
                  <a:schemeClr val="tx1">
                    <a:tint val="75000"/>
                  </a:schemeClr>
                </a:solidFill>
              </a:defRPr>
            </a:lvl5pPr>
            <a:lvl6pPr marL="6857188" indent="0" algn="ctr">
              <a:buNone/>
              <a:defRPr>
                <a:solidFill>
                  <a:schemeClr val="tx1">
                    <a:tint val="75000"/>
                  </a:schemeClr>
                </a:solidFill>
              </a:defRPr>
            </a:lvl6pPr>
            <a:lvl7pPr marL="8228644" indent="0" algn="ctr">
              <a:buNone/>
              <a:defRPr>
                <a:solidFill>
                  <a:schemeClr val="tx1">
                    <a:tint val="75000"/>
                  </a:schemeClr>
                </a:solidFill>
              </a:defRPr>
            </a:lvl7pPr>
            <a:lvl8pPr marL="9600080" indent="0" algn="ctr">
              <a:buNone/>
              <a:defRPr>
                <a:solidFill>
                  <a:schemeClr val="tx1">
                    <a:tint val="75000"/>
                  </a:schemeClr>
                </a:solidFill>
              </a:defRPr>
            </a:lvl8pPr>
            <a:lvl9pPr marL="10971528"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1877986" y="16198094"/>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1877986" y="17158082"/>
            <a:ext cx="17276420" cy="1152524"/>
          </a:xfrm>
          <a:prstGeom prst="rect">
            <a:avLst/>
          </a:prstGeom>
        </p:spPr>
        <p:txBody>
          <a:bodyPr lIns="91420" tIns="45710" rIns="91420" bIns="45710"/>
          <a:lstStyle>
            <a:lvl1pPr marL="0" indent="0" algn="l">
              <a:buFontTx/>
              <a:buNone/>
              <a:defRPr lang="en-US" sz="4800" b="0" i="0" kern="1200" dirty="0" smtClean="0">
                <a:solidFill>
                  <a:schemeClr val="accent5"/>
                </a:solidFill>
                <a:latin typeface="+mn-lt"/>
                <a:ea typeface="+mn-ea"/>
                <a:cs typeface="CiscoSans ExtraLight" pitchFamily="34" charset="0"/>
              </a:defRPr>
            </a:lvl1pPr>
            <a:lvl2pPr>
              <a:buFontTx/>
              <a:buNone/>
              <a:defRPr lang="en-US" sz="6000" kern="1200" dirty="0" smtClean="0">
                <a:solidFill>
                  <a:schemeClr val="bg1"/>
                </a:solidFill>
                <a:latin typeface="+mj-lt"/>
                <a:ea typeface="+mn-ea"/>
                <a:cs typeface="+mn-cs"/>
              </a:defRPr>
            </a:lvl2pPr>
            <a:lvl3pPr>
              <a:buFontTx/>
              <a:buNone/>
              <a:defRPr lang="en-US" sz="6000" kern="1200" dirty="0" smtClean="0">
                <a:solidFill>
                  <a:schemeClr val="bg1"/>
                </a:solidFill>
                <a:latin typeface="+mj-lt"/>
                <a:ea typeface="+mn-ea"/>
                <a:cs typeface="+mn-cs"/>
              </a:defRPr>
            </a:lvl3pPr>
            <a:lvl4pPr>
              <a:buFontTx/>
              <a:buNone/>
              <a:defRPr lang="en-US" sz="6000" kern="1200" dirty="0" smtClean="0">
                <a:solidFill>
                  <a:schemeClr val="bg1"/>
                </a:solidFill>
                <a:latin typeface="+mj-lt"/>
                <a:ea typeface="+mn-ea"/>
                <a:cs typeface="+mn-cs"/>
              </a:defRPr>
            </a:lvl4pPr>
            <a:lvl5pPr>
              <a:buFontTx/>
              <a:buNone/>
              <a:defRPr lang="en-US" sz="60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1968500" y="1581154"/>
            <a:ext cx="3187696" cy="1695452"/>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1853168" y="11488946"/>
            <a:ext cx="23700984" cy="1196004"/>
          </a:xfrm>
          <a:prstGeom prst="rect">
            <a:avLst/>
          </a:prstGeom>
        </p:spPr>
        <p:txBody>
          <a:bodyPr lIns="91420" tIns="45710" rIns="91420" bIns="45710"/>
          <a:lstStyle>
            <a:lvl1pPr marL="0" indent="0">
              <a:buFont typeface="Arial" panose="020B0604020202020204" pitchFamily="34" charset="0"/>
              <a:buNone/>
              <a:defRPr sz="8000" baseline="0">
                <a:solidFill>
                  <a:schemeClr val="bg2"/>
                </a:solidFill>
                <a:latin typeface="+mj-lt"/>
              </a:defRPr>
            </a:lvl1pPr>
            <a:lvl2pPr marL="1219124" indent="0">
              <a:buNone/>
              <a:defRPr/>
            </a:lvl2pPr>
            <a:lvl3pPr marL="1709604" indent="0">
              <a:buNone/>
              <a:defRPr/>
            </a:lvl3pPr>
            <a:lvl4pPr marL="2066776" indent="0">
              <a:buNone/>
              <a:defRPr/>
            </a:lvl4pPr>
            <a:lvl5pPr marL="2404884" indent="0">
              <a:buNone/>
              <a:defRPr/>
            </a:lvl5pPr>
          </a:lstStyle>
          <a:p>
            <a:pPr lvl="0"/>
            <a:r>
              <a:rPr lang="en-US"/>
              <a:t>Click to edit Master text styles</a:t>
            </a:r>
          </a:p>
        </p:txBody>
      </p:sp>
      <p:sp>
        <p:nvSpPr>
          <p:cNvPr id="30" name="Title 1"/>
          <p:cNvSpPr>
            <a:spLocks noGrp="1"/>
          </p:cNvSpPr>
          <p:nvPr>
            <p:ph type="ctrTitle"/>
          </p:nvPr>
        </p:nvSpPr>
        <p:spPr>
          <a:xfrm>
            <a:off x="1703062" y="9203000"/>
            <a:ext cx="23822052" cy="2578920"/>
          </a:xfrm>
          <a:prstGeom prst="rect">
            <a:avLst/>
          </a:prstGeom>
        </p:spPr>
        <p:txBody>
          <a:bodyPr anchor="b"/>
          <a:lstStyle>
            <a:lvl1pPr marL="0" indent="0" algn="l">
              <a:lnSpc>
                <a:spcPct val="90000"/>
              </a:lnSpc>
              <a:buFont typeface="Arial" panose="020B0604020202020204" pitchFamily="34" charset="0"/>
              <a:buNone/>
              <a:defRPr sz="144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912" userDrawn="1">
          <p15:clr>
            <a:srgbClr val="FBAE40"/>
          </p15:clr>
        </p15:guide>
        <p15:guide id="2" pos="1440" userDrawn="1">
          <p15:clr>
            <a:srgbClr val="FBAE40"/>
          </p15:clr>
        </p15:guide>
        <p15:guide id="3" orient="horz" pos="2072" userDrawn="1">
          <p15:clr>
            <a:srgbClr val="FBAE40"/>
          </p15:clr>
        </p15:guide>
        <p15:guide id="4" pos="3248" userDrawn="1">
          <p15:clr>
            <a:srgbClr val="FBAE40"/>
          </p15:clr>
        </p15:guide>
        <p15:guide id="5" pos="12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36576000" cy="20573996"/>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665700" y="3661636"/>
            <a:ext cx="30392168" cy="10279784"/>
          </a:xfrm>
          <a:prstGeom prst="rect">
            <a:avLst/>
          </a:prstGeom>
        </p:spPr>
        <p:txBody>
          <a:bodyPr anchor="b">
            <a:noAutofit/>
          </a:bodyPr>
          <a:lstStyle>
            <a:lvl1pPr marL="0" indent="0" algn="l">
              <a:lnSpc>
                <a:spcPct val="90000"/>
              </a:lnSpc>
              <a:buFont typeface="Arial" panose="020B0604020202020204" pitchFamily="34" charset="0"/>
              <a:buNone/>
              <a:defRPr sz="184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34062281" y="18971629"/>
            <a:ext cx="874205" cy="618074"/>
          </a:xfrm>
          <a:prstGeom prst="rect">
            <a:avLst/>
          </a:prstGeom>
          <a:noFill/>
          <a:ln w="9525" algn="ctr">
            <a:noFill/>
            <a:miter lim="800000"/>
            <a:headEnd/>
            <a:tailEnd/>
          </a:ln>
          <a:effectLst/>
        </p:spPr>
        <p:txBody>
          <a:bodyPr wrap="none" lIns="246344" tIns="123168" rIns="246344" bIns="123168" anchor="b">
            <a:spAutoFit/>
          </a:bodyPr>
          <a:lstStyle/>
          <a:p>
            <a:pPr algn="r" defTabSz="2442976" fontAlgn="auto">
              <a:spcBef>
                <a:spcPts val="0"/>
              </a:spcBef>
              <a:spcAft>
                <a:spcPts val="0"/>
              </a:spcAft>
              <a:defRPr/>
            </a:pPr>
            <a:fld id="{6A1E46DC-7EF6-4EA2-B285-14272867D133}" type="slidenum">
              <a:rPr lang="en-US" sz="2400">
                <a:solidFill>
                  <a:schemeClr val="accent5">
                    <a:lumMod val="50000"/>
                  </a:schemeClr>
                </a:solidFill>
                <a:latin typeface="+mn-lt"/>
                <a:ea typeface="+mn-ea"/>
                <a:cs typeface="CiscoSans Thin"/>
              </a:rPr>
              <a:pPr algn="r" defTabSz="2442976" fontAlgn="auto">
                <a:spcBef>
                  <a:spcPts val="0"/>
                </a:spcBef>
                <a:spcAft>
                  <a:spcPts val="0"/>
                </a:spcAft>
                <a:defRPr/>
              </a:pPr>
              <a:t>‹#›</a:t>
            </a:fld>
            <a:endParaRPr lang="en-US" sz="24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23470032" y="18966613"/>
            <a:ext cx="10632072" cy="618074"/>
          </a:xfrm>
          <a:prstGeom prst="rect">
            <a:avLst/>
          </a:prstGeom>
          <a:noFill/>
          <a:ln w="9525">
            <a:noFill/>
            <a:miter lim="800000"/>
            <a:headEnd/>
            <a:tailEnd/>
          </a:ln>
          <a:effectLst/>
        </p:spPr>
        <p:txBody>
          <a:bodyPr lIns="246344" tIns="123168" rIns="246344" bIns="123168" anchor="b">
            <a:spAutoFit/>
          </a:bodyPr>
          <a:lstStyle/>
          <a:p>
            <a:pPr defTabSz="2442976" fontAlgn="auto">
              <a:spcBef>
                <a:spcPts val="0"/>
              </a:spcBef>
              <a:spcAft>
                <a:spcPts val="0"/>
              </a:spcAft>
              <a:defRPr/>
            </a:pPr>
            <a:r>
              <a:rPr lang="en-US" sz="24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2032158" y="18860788"/>
            <a:ext cx="1361028" cy="723896"/>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1898650" y="5391152"/>
            <a:ext cx="33120228" cy="12295784"/>
          </a:xfrm>
          <a:prstGeom prst="rect">
            <a:avLst/>
          </a:prstGeom>
        </p:spPr>
        <p:txBody>
          <a:bodyPr lIns="91420" tIns="45710" rIns="91420" bIns="45710">
            <a:noAutofit/>
          </a:bodyPr>
          <a:lstStyle>
            <a:lvl1pPr marL="1142760" marR="0" indent="-1142760" algn="ctr" defTabSz="1828420" rtl="0" eaLnBrk="1" fontAlgn="auto" latinLnBrk="0" hangingPunct="1">
              <a:lnSpc>
                <a:spcPct val="100000"/>
              </a:lnSpc>
              <a:spcBef>
                <a:spcPct val="20000"/>
              </a:spcBef>
              <a:spcAft>
                <a:spcPts val="0"/>
              </a:spcAft>
              <a:buClrTx/>
              <a:buSzTx/>
              <a:buFont typeface="Arial"/>
              <a:buNone/>
              <a:tabLst/>
              <a:defRPr sz="8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1751064" y="1365254"/>
            <a:ext cx="33381952" cy="29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2302440" y="10210200"/>
            <a:ext cx="2794496" cy="2794496"/>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solidFill>
                <a:srgbClr val="FFFFFF"/>
              </a:solidFill>
              <a:cs typeface="Arial"/>
            </a:endParaRPr>
          </a:p>
        </p:txBody>
      </p:sp>
      <p:sp>
        <p:nvSpPr>
          <p:cNvPr id="15" name="Oval 14"/>
          <p:cNvSpPr/>
          <p:nvPr/>
        </p:nvSpPr>
        <p:spPr>
          <a:xfrm>
            <a:off x="2302440" y="5706428"/>
            <a:ext cx="2794496" cy="2794496"/>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bg1"/>
              </a:solidFill>
              <a:cs typeface="Arial"/>
            </a:endParaRPr>
          </a:p>
        </p:txBody>
      </p:sp>
      <p:sp>
        <p:nvSpPr>
          <p:cNvPr id="22" name="Oval 21"/>
          <p:cNvSpPr/>
          <p:nvPr/>
        </p:nvSpPr>
        <p:spPr>
          <a:xfrm>
            <a:off x="2302440" y="14612372"/>
            <a:ext cx="2794496" cy="2794496"/>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solidFill>
                <a:srgbClr val="049FD9"/>
              </a:solidFill>
              <a:cs typeface="Arial"/>
            </a:endParaRPr>
          </a:p>
        </p:txBody>
      </p:sp>
      <p:sp>
        <p:nvSpPr>
          <p:cNvPr id="24" name="Text Placeholder 17"/>
          <p:cNvSpPr>
            <a:spLocks noGrp="1"/>
          </p:cNvSpPr>
          <p:nvPr>
            <p:ph type="body" sz="quarter" idx="13"/>
          </p:nvPr>
        </p:nvSpPr>
        <p:spPr>
          <a:xfrm>
            <a:off x="5461000" y="5730090"/>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5461000" y="10231174"/>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5461000" y="14612374"/>
            <a:ext cx="21894800" cy="2773524"/>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2302440" y="10210202"/>
            <a:ext cx="2794496" cy="2773524"/>
          </a:xfrm>
          <a:prstGeom prst="rect">
            <a:avLst/>
          </a:prstGeom>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2302444" y="14604562"/>
            <a:ext cx="2794496" cy="2773524"/>
          </a:xfrm>
          <a:prstGeom prst="rect">
            <a:avLst/>
          </a:prstGeom>
          <a:ln>
            <a:noFill/>
          </a:ln>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2302440" y="5708994"/>
            <a:ext cx="2794496" cy="2773524"/>
          </a:xfrm>
          <a:prstGeom prst="rect">
            <a:avLst/>
          </a:prstGeom>
        </p:spPr>
        <p:txBody>
          <a:bodyPr lIns="91420" tIns="45710" rIns="91420" bIns="45710" anchor="ctr" anchorCtr="0">
            <a:noAutofit/>
          </a:bodyPr>
          <a:lstStyle>
            <a:lvl1pPr marL="0" indent="0" algn="ctr">
              <a:buNone/>
              <a:defRPr sz="16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2302446" y="7917274"/>
            <a:ext cx="1859260" cy="1859260"/>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5" name="Oval 14"/>
          <p:cNvSpPr/>
          <p:nvPr/>
        </p:nvSpPr>
        <p:spPr>
          <a:xfrm>
            <a:off x="2302442" y="5315710"/>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22" name="Oval 21"/>
          <p:cNvSpPr/>
          <p:nvPr/>
        </p:nvSpPr>
        <p:spPr>
          <a:xfrm>
            <a:off x="2302446" y="10509786"/>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4689536" y="5339370"/>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4689540" y="793824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4689540" y="1050978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2302446" y="5310086"/>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2302446" y="791727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2302450" y="1050197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2302450" y="13098326"/>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4689544" y="1309832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2302454" y="13090514"/>
            <a:ext cx="1859260" cy="1845308"/>
          </a:xfrm>
          <a:prstGeom prst="rect">
            <a:avLst/>
          </a:prstGeom>
          <a:noFill/>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2302454" y="15686866"/>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16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4689548" y="15686866"/>
            <a:ext cx="22714992" cy="1845308"/>
          </a:xfrm>
          <a:prstGeom prst="rect">
            <a:avLst/>
          </a:prstGeom>
        </p:spPr>
        <p:txBody>
          <a:bodyPr lIns="91420" tIns="45710" rIns="91420" bIns="45710" anchor="ctr" anchorCtr="0">
            <a:noAutofit/>
          </a:bodyPr>
          <a:lstStyle>
            <a:lvl1pPr marL="0" indent="0" algn="l">
              <a:buNone/>
              <a:defRPr sz="8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2302458" y="15679054"/>
            <a:ext cx="1859260" cy="1845308"/>
          </a:xfrm>
          <a:prstGeom prst="rect">
            <a:avLst/>
          </a:prstGeom>
          <a:ln>
            <a:noFill/>
          </a:ln>
        </p:spPr>
        <p:txBody>
          <a:bodyPr lIns="91420" tIns="45710" rIns="91420" bIns="45710" anchor="ctr" anchorCtr="0">
            <a:noAutofit/>
          </a:bodyPr>
          <a:lstStyle>
            <a:lvl1pPr marL="0" indent="0" algn="ctr">
              <a:buNone/>
              <a:defRPr sz="8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2302446" y="7917274"/>
            <a:ext cx="1859260" cy="1859260"/>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43" name="Oval 42"/>
          <p:cNvSpPr/>
          <p:nvPr/>
        </p:nvSpPr>
        <p:spPr>
          <a:xfrm>
            <a:off x="2302442" y="5315710"/>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rgbClr val="FFFFFF"/>
              </a:solidFill>
              <a:cs typeface="Arial"/>
            </a:endParaRPr>
          </a:p>
        </p:txBody>
      </p:sp>
      <p:sp>
        <p:nvSpPr>
          <p:cNvPr id="44" name="Oval 43"/>
          <p:cNvSpPr/>
          <p:nvPr/>
        </p:nvSpPr>
        <p:spPr>
          <a:xfrm>
            <a:off x="2302446" y="10509786"/>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4689536" y="533937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4689540" y="793824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4689540" y="1050978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2302446" y="5310086"/>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2302446" y="791727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2302450" y="1050197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2302450" y="13098326"/>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4689544" y="1309832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2302454" y="1309051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2302454" y="15686866"/>
            <a:ext cx="1859260" cy="1859260"/>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4689548" y="15686866"/>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2302458" y="15679054"/>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17658306" y="7932338"/>
            <a:ext cx="1859260" cy="1859260"/>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8" name="Oval 57"/>
          <p:cNvSpPr/>
          <p:nvPr/>
        </p:nvSpPr>
        <p:spPr>
          <a:xfrm>
            <a:off x="17658302" y="5330774"/>
            <a:ext cx="1859260" cy="1859260"/>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59" name="Oval 58"/>
          <p:cNvSpPr/>
          <p:nvPr/>
        </p:nvSpPr>
        <p:spPr>
          <a:xfrm>
            <a:off x="17658306" y="10524850"/>
            <a:ext cx="1859260" cy="1859260"/>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20045396" y="5354434"/>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20045400" y="795331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20045400" y="1052485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17658306" y="5325150"/>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17658306" y="793233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17658310" y="1051703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17658310" y="13113390"/>
            <a:ext cx="1859260" cy="1859260"/>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20045404" y="1311339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17658314" y="1310557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17658314" y="15701930"/>
            <a:ext cx="1859260" cy="1859260"/>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365760" rtlCol="0" anchor="ctr" anchorCtr="0"/>
          <a:lstStyle/>
          <a:p>
            <a:pPr algn="ctr"/>
            <a:endParaRPr lang="en-US" sz="72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20045408" y="15701930"/>
            <a:ext cx="8703544" cy="1845308"/>
          </a:xfrm>
          <a:prstGeom prst="rect">
            <a:avLst/>
          </a:prstGeom>
        </p:spPr>
        <p:txBody>
          <a:bodyPr lIns="91420" tIns="45710" rIns="91420" bIns="45710" anchor="ctr" anchorCtr="0">
            <a:noAutofit/>
          </a:bodyPr>
          <a:lstStyle>
            <a:lvl1pPr marL="0" indent="0" algn="l">
              <a:buNone/>
              <a:defRPr sz="72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17658318" y="15694118"/>
            <a:ext cx="1859260" cy="1845308"/>
          </a:xfrm>
          <a:prstGeom prst="rect">
            <a:avLst/>
          </a:prstGeom>
          <a:noFill/>
          <a:ln>
            <a:noFill/>
          </a:ln>
        </p:spPr>
        <p:txBody>
          <a:bodyPr lIns="91420" tIns="45710" rIns="91420" bIns="45710" anchor="ctr" anchorCtr="0">
            <a:noAutofit/>
          </a:bodyPr>
          <a:lstStyle>
            <a:lvl1pPr marL="0" indent="0" algn="ctr">
              <a:buNone/>
              <a:defRPr sz="72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1752600" y="1365254"/>
            <a:ext cx="33381952" cy="292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34062281" y="18971629"/>
            <a:ext cx="874205" cy="618074"/>
          </a:xfrm>
          <a:prstGeom prst="rect">
            <a:avLst/>
          </a:prstGeom>
          <a:noFill/>
          <a:ln w="9525" algn="ctr">
            <a:noFill/>
            <a:miter lim="800000"/>
            <a:headEnd/>
            <a:tailEnd/>
          </a:ln>
          <a:effectLst/>
        </p:spPr>
        <p:txBody>
          <a:bodyPr wrap="none" lIns="246344" tIns="123168" rIns="246344" bIns="123168" anchor="b">
            <a:spAutoFit/>
          </a:bodyPr>
          <a:lstStyle/>
          <a:p>
            <a:pPr algn="r" defTabSz="2442976" fontAlgn="auto">
              <a:spcBef>
                <a:spcPts val="0"/>
              </a:spcBef>
              <a:spcAft>
                <a:spcPts val="0"/>
              </a:spcAft>
              <a:defRPr/>
            </a:pPr>
            <a:fld id="{6A1E46DC-7EF6-4EA2-B285-14272867D133}" type="slidenum">
              <a:rPr lang="en-US" sz="2400">
                <a:solidFill>
                  <a:schemeClr val="accent3">
                    <a:lumMod val="85000"/>
                  </a:schemeClr>
                </a:solidFill>
                <a:latin typeface="+mn-lt"/>
                <a:ea typeface="+mn-ea"/>
                <a:cs typeface="CiscoSans Thin"/>
              </a:rPr>
              <a:pPr algn="r" defTabSz="2442976" fontAlgn="auto">
                <a:spcBef>
                  <a:spcPts val="0"/>
                </a:spcBef>
                <a:spcAft>
                  <a:spcPts val="0"/>
                </a:spcAft>
                <a:defRPr/>
              </a:pPr>
              <a:t>‹#›</a:t>
            </a:fld>
            <a:endParaRPr lang="en-US" sz="24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23470032" y="18966613"/>
            <a:ext cx="10632072" cy="618074"/>
          </a:xfrm>
          <a:prstGeom prst="rect">
            <a:avLst/>
          </a:prstGeom>
          <a:noFill/>
          <a:ln w="9525">
            <a:noFill/>
            <a:miter lim="800000"/>
            <a:headEnd/>
            <a:tailEnd/>
          </a:ln>
          <a:effectLst/>
        </p:spPr>
        <p:txBody>
          <a:bodyPr lIns="246344" tIns="123168" rIns="246344" bIns="123168" anchor="b">
            <a:spAutoFit/>
          </a:bodyPr>
          <a:lstStyle/>
          <a:p>
            <a:pPr defTabSz="2442976" fontAlgn="auto">
              <a:spcBef>
                <a:spcPts val="0"/>
              </a:spcBef>
              <a:spcAft>
                <a:spcPts val="0"/>
              </a:spcAft>
              <a:defRPr/>
            </a:pPr>
            <a:r>
              <a:rPr lang="en-US" sz="24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2032158" y="18860788"/>
            <a:ext cx="1361028" cy="723896"/>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2736852" rtl="0" eaLnBrk="1" fontAlgn="base" hangingPunct="1">
        <a:lnSpc>
          <a:spcPct val="80000"/>
        </a:lnSpc>
        <a:spcBef>
          <a:spcPct val="0"/>
        </a:spcBef>
        <a:spcAft>
          <a:spcPct val="0"/>
        </a:spcAft>
        <a:defRPr lang="en-US" sz="12800" kern="1200" dirty="0">
          <a:solidFill>
            <a:schemeClr val="accent4"/>
          </a:solidFill>
          <a:latin typeface="+mj-lt"/>
          <a:ea typeface="ＭＳ Ｐゴシック" charset="0"/>
          <a:cs typeface="CiscoSans"/>
        </a:defRPr>
      </a:lvl1pPr>
      <a:lvl2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2pPr>
      <a:lvl3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3pPr>
      <a:lvl4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4pPr>
      <a:lvl5pPr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cs typeface="CiscoSans" pitchFamily="34" charset="0"/>
        </a:defRPr>
      </a:lvl5pPr>
      <a:lvl6pPr marL="18288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6pPr>
      <a:lvl7pPr marL="36576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7pPr>
      <a:lvl8pPr marL="54864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8pPr>
      <a:lvl9pPr marL="7315200" algn="l" defTabSz="2736852" rtl="0" eaLnBrk="1" fontAlgn="base" hangingPunct="1">
        <a:lnSpc>
          <a:spcPct val="80000"/>
        </a:lnSpc>
        <a:spcBef>
          <a:spcPct val="0"/>
        </a:spcBef>
        <a:spcAft>
          <a:spcPct val="0"/>
        </a:spcAft>
        <a:defRPr sz="12800">
          <a:solidFill>
            <a:srgbClr val="676767"/>
          </a:solidFill>
          <a:latin typeface="Arial" charset="0"/>
          <a:ea typeface="ＭＳ Ｐゴシック" charset="0"/>
        </a:defRPr>
      </a:lvl9pPr>
    </p:titleStyle>
    <p:bodyStyle>
      <a:lvl1pPr marL="679452" indent="-679452" algn="l" defTabSz="2736852" rtl="0" eaLnBrk="1" fontAlgn="base" hangingPunct="1">
        <a:lnSpc>
          <a:spcPct val="95000"/>
        </a:lnSpc>
        <a:spcBef>
          <a:spcPts val="4300"/>
        </a:spcBef>
        <a:spcAft>
          <a:spcPct val="0"/>
        </a:spcAft>
        <a:buClr>
          <a:schemeClr val="tx2"/>
        </a:buClr>
        <a:buSzPct val="90000"/>
        <a:buFont typeface="Arial" charset="0"/>
        <a:buChar char="•"/>
        <a:defRPr lang="en-US" sz="6000" kern="1200" dirty="0">
          <a:solidFill>
            <a:schemeClr val="tx1"/>
          </a:solidFill>
          <a:latin typeface="+mn-lt"/>
          <a:ea typeface="ＭＳ Ｐゴシック" charset="0"/>
          <a:cs typeface="CiscoSans"/>
        </a:defRPr>
      </a:lvl1pPr>
      <a:lvl2pPr marL="1435100" indent="-863600" algn="l" defTabSz="2736852" rtl="0" eaLnBrk="1" fontAlgn="base" hangingPunct="1">
        <a:lnSpc>
          <a:spcPct val="95000"/>
        </a:lnSpc>
        <a:spcBef>
          <a:spcPts val="2400"/>
        </a:spcBef>
        <a:spcAft>
          <a:spcPct val="0"/>
        </a:spcAft>
        <a:buClr>
          <a:schemeClr val="tx2"/>
        </a:buClr>
        <a:buFont typeface="Arial" charset="0"/>
        <a:buChar char="•"/>
        <a:defRPr lang="en-US" sz="5600" kern="1200" dirty="0">
          <a:solidFill>
            <a:schemeClr val="tx1"/>
          </a:solidFill>
          <a:latin typeface="+mn-lt"/>
          <a:ea typeface="ＭＳ Ｐゴシック" charset="0"/>
          <a:cs typeface="CiscoSans"/>
        </a:defRPr>
      </a:lvl2pPr>
      <a:lvl3pPr marL="1727200" indent="-679452" algn="l" defTabSz="2736852" rtl="0" eaLnBrk="1" fontAlgn="base" hangingPunct="1">
        <a:lnSpc>
          <a:spcPct val="95000"/>
        </a:lnSpc>
        <a:spcBef>
          <a:spcPts val="2500"/>
        </a:spcBef>
        <a:spcAft>
          <a:spcPct val="0"/>
        </a:spcAft>
        <a:buFont typeface="Arial" charset="0"/>
        <a:buChar char="•"/>
        <a:defRPr lang="en-US" sz="4800" kern="1200" dirty="0">
          <a:solidFill>
            <a:schemeClr val="tx1"/>
          </a:solidFill>
          <a:latin typeface="+mn-lt"/>
          <a:ea typeface="ＭＳ Ｐゴシック" charset="0"/>
          <a:cs typeface="CiscoSans"/>
        </a:defRPr>
      </a:lvl3pPr>
      <a:lvl4pPr marL="2012952" indent="-679452" algn="l" defTabSz="2736852" rtl="0" eaLnBrk="1" fontAlgn="base" hangingPunct="1">
        <a:lnSpc>
          <a:spcPct val="95000"/>
        </a:lnSpc>
        <a:spcBef>
          <a:spcPts val="2500"/>
        </a:spcBef>
        <a:spcAft>
          <a:spcPct val="0"/>
        </a:spcAft>
        <a:buFont typeface="Arial" charset="0"/>
        <a:buChar char="•"/>
        <a:defRPr lang="en-US" sz="4400" kern="1200" dirty="0">
          <a:solidFill>
            <a:schemeClr val="tx1"/>
          </a:solidFill>
          <a:latin typeface="+mn-lt"/>
          <a:ea typeface="ＭＳ Ｐゴシック" charset="0"/>
          <a:cs typeface="CiscoSans"/>
        </a:defRPr>
      </a:lvl4pPr>
      <a:lvl5pPr marL="2298700" indent="-679452" algn="l" defTabSz="2736852" rtl="0" eaLnBrk="1" fontAlgn="base" hangingPunct="1">
        <a:lnSpc>
          <a:spcPct val="95000"/>
        </a:lnSpc>
        <a:spcBef>
          <a:spcPts val="2500"/>
        </a:spcBef>
        <a:spcAft>
          <a:spcPct val="0"/>
        </a:spcAft>
        <a:buFont typeface="Arial" charset="0"/>
        <a:buChar char="•"/>
        <a:defRPr lang="en-US" sz="4400" kern="1200" dirty="0">
          <a:solidFill>
            <a:schemeClr val="tx1"/>
          </a:solidFill>
          <a:latin typeface="+mn-lt"/>
          <a:ea typeface="ＭＳ Ｐゴシック" charset="0"/>
          <a:cs typeface="CiscoSans"/>
        </a:defRPr>
      </a:lvl5pPr>
      <a:lvl6pPr marL="3455424" indent="-685780" algn="l" defTabSz="2743108" rtl="0" eaLnBrk="1" latinLnBrk="0" hangingPunct="1">
        <a:spcBef>
          <a:spcPts val="2400"/>
        </a:spcBef>
        <a:buFont typeface="Arial" pitchFamily="34" charset="0"/>
        <a:buChar char="•"/>
        <a:defRPr sz="3600" kern="1200" baseline="0">
          <a:solidFill>
            <a:schemeClr val="tx1"/>
          </a:solidFill>
          <a:latin typeface="+mn-lt"/>
          <a:ea typeface="+mn-ea"/>
          <a:cs typeface="+mn-cs"/>
        </a:defRPr>
      </a:lvl6pPr>
      <a:lvl7pPr marL="3743376" indent="-685688" algn="l" defTabSz="2743108" rtl="0" eaLnBrk="1" latinLnBrk="0" hangingPunct="1">
        <a:spcBef>
          <a:spcPts val="2400"/>
        </a:spcBef>
        <a:buFont typeface="Arial" pitchFamily="34" charset="0"/>
        <a:buChar char="•"/>
        <a:defRPr sz="3200" kern="1200" baseline="0">
          <a:solidFill>
            <a:schemeClr val="tx1"/>
          </a:solidFill>
          <a:latin typeface="+mn-lt"/>
          <a:ea typeface="+mn-ea"/>
          <a:cs typeface="+mn-cs"/>
        </a:defRPr>
      </a:lvl7pPr>
      <a:lvl8pPr marL="9600880" indent="0" algn="l" defTabSz="2743108" rtl="0" eaLnBrk="1" latinLnBrk="0" hangingPunct="1">
        <a:spcBef>
          <a:spcPct val="20000"/>
        </a:spcBef>
        <a:buFont typeface="Arial" pitchFamily="34" charset="0"/>
        <a:buNone/>
        <a:defRPr sz="6000" kern="1200">
          <a:solidFill>
            <a:schemeClr val="tx1"/>
          </a:solidFill>
          <a:latin typeface="+mn-lt"/>
          <a:ea typeface="+mn-ea"/>
          <a:cs typeface="+mn-cs"/>
        </a:defRPr>
      </a:lvl8pPr>
      <a:lvl9pPr marL="11658212" indent="-685780" algn="l" defTabSz="2743108"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108" rtl="0" eaLnBrk="1" latinLnBrk="0" hangingPunct="1">
        <a:defRPr sz="5600" kern="1200">
          <a:solidFill>
            <a:schemeClr val="tx1"/>
          </a:solidFill>
          <a:latin typeface="+mn-lt"/>
          <a:ea typeface="+mn-ea"/>
          <a:cs typeface="+mn-cs"/>
        </a:defRPr>
      </a:lvl1pPr>
      <a:lvl2pPr marL="1371544" algn="l" defTabSz="2743108" rtl="0" eaLnBrk="1" latinLnBrk="0" hangingPunct="1">
        <a:defRPr sz="5600" kern="1200">
          <a:solidFill>
            <a:schemeClr val="tx1"/>
          </a:solidFill>
          <a:latin typeface="+mn-lt"/>
          <a:ea typeface="+mn-ea"/>
          <a:cs typeface="+mn-cs"/>
        </a:defRPr>
      </a:lvl2pPr>
      <a:lvl3pPr marL="2743108" algn="l" defTabSz="2743108" rtl="0" eaLnBrk="1" latinLnBrk="0" hangingPunct="1">
        <a:defRPr sz="5600" kern="1200">
          <a:solidFill>
            <a:schemeClr val="tx1"/>
          </a:solidFill>
          <a:latin typeface="+mn-lt"/>
          <a:ea typeface="+mn-ea"/>
          <a:cs typeface="+mn-cs"/>
        </a:defRPr>
      </a:lvl3pPr>
      <a:lvl4pPr marL="4114660" algn="l" defTabSz="2743108" rtl="0" eaLnBrk="1" latinLnBrk="0" hangingPunct="1">
        <a:defRPr sz="5600" kern="1200">
          <a:solidFill>
            <a:schemeClr val="tx1"/>
          </a:solidFill>
          <a:latin typeface="+mn-lt"/>
          <a:ea typeface="+mn-ea"/>
          <a:cs typeface="+mn-cs"/>
        </a:defRPr>
      </a:lvl4pPr>
      <a:lvl5pPr marL="5486220" algn="l" defTabSz="2743108" rtl="0" eaLnBrk="1" latinLnBrk="0" hangingPunct="1">
        <a:defRPr sz="5600" kern="1200">
          <a:solidFill>
            <a:schemeClr val="tx1"/>
          </a:solidFill>
          <a:latin typeface="+mn-lt"/>
          <a:ea typeface="+mn-ea"/>
          <a:cs typeface="+mn-cs"/>
        </a:defRPr>
      </a:lvl5pPr>
      <a:lvl6pPr marL="6857764" algn="l" defTabSz="2743108" rtl="0" eaLnBrk="1" latinLnBrk="0" hangingPunct="1">
        <a:defRPr sz="5600" kern="1200">
          <a:solidFill>
            <a:schemeClr val="tx1"/>
          </a:solidFill>
          <a:latin typeface="+mn-lt"/>
          <a:ea typeface="+mn-ea"/>
          <a:cs typeface="+mn-cs"/>
        </a:defRPr>
      </a:lvl6pPr>
      <a:lvl7pPr marL="8229328" algn="l" defTabSz="2743108" rtl="0" eaLnBrk="1" latinLnBrk="0" hangingPunct="1">
        <a:defRPr sz="5600" kern="1200">
          <a:solidFill>
            <a:schemeClr val="tx1"/>
          </a:solidFill>
          <a:latin typeface="+mn-lt"/>
          <a:ea typeface="+mn-ea"/>
          <a:cs typeface="+mn-cs"/>
        </a:defRPr>
      </a:lvl7pPr>
      <a:lvl8pPr marL="9600880" algn="l" defTabSz="2743108" rtl="0" eaLnBrk="1" latinLnBrk="0" hangingPunct="1">
        <a:defRPr sz="5600" kern="1200">
          <a:solidFill>
            <a:schemeClr val="tx1"/>
          </a:solidFill>
          <a:latin typeface="+mn-lt"/>
          <a:ea typeface="+mn-ea"/>
          <a:cs typeface="+mn-cs"/>
        </a:defRPr>
      </a:lvl8pPr>
      <a:lvl9pPr marL="10972440" algn="l" defTabSz="2743108" rtl="0" eaLnBrk="1" latinLnBrk="0" hangingPunct="1">
        <a:defRPr sz="5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480" userDrawn="1">
          <p15:clr>
            <a:srgbClr val="F26B43"/>
          </p15:clr>
        </p15:guide>
        <p15:guide id="2" pos="13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877988" y="15238104"/>
            <a:ext cx="9475816" cy="3608696"/>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1877988" y="9265922"/>
            <a:ext cx="26690832" cy="4320572"/>
          </a:xfrm>
        </p:spPr>
        <p:txBody>
          <a:bodyPr/>
          <a:lstStyle/>
          <a:p>
            <a:r>
              <a:rPr lang="ru-RU" dirty="0" smtClean="0">
                <a:solidFill>
                  <a:schemeClr val="accent5">
                    <a:lumMod val="40000"/>
                    <a:lumOff val="60000"/>
                  </a:schemeClr>
                </a:solidFill>
              </a:rPr>
              <a:t>Модуль </a:t>
            </a:r>
            <a:r>
              <a:rPr lang="en-US" dirty="0" smtClean="0">
                <a:solidFill>
                  <a:schemeClr val="accent5">
                    <a:lumMod val="40000"/>
                    <a:lumOff val="60000"/>
                  </a:schemeClr>
                </a:solidFill>
              </a:rPr>
              <a:t>9</a:t>
            </a:r>
            <a:r>
              <a:rPr lang="en-US" dirty="0">
                <a:solidFill>
                  <a:schemeClr val="accent5">
                    <a:lumMod val="40000"/>
                    <a:lumOff val="60000"/>
                  </a:schemeClr>
                </a:solidFill>
              </a:rPr>
              <a:t>: </a:t>
            </a:r>
            <a:r>
              <a:rPr lang="ru-RU" dirty="0" smtClean="0">
                <a:solidFill>
                  <a:schemeClr val="accent5">
                    <a:lumMod val="40000"/>
                    <a:lumOff val="60000"/>
                  </a:schemeClr>
                </a:solidFill>
              </a:rPr>
              <a:t>Основные понятия </a:t>
            </a:r>
            <a:r>
              <a:rPr lang="en-US" dirty="0" smtClean="0">
                <a:solidFill>
                  <a:schemeClr val="accent5">
                    <a:lumMod val="40000"/>
                    <a:lumOff val="60000"/>
                  </a:schemeClr>
                </a:solidFill>
              </a:rPr>
              <a:t>FHRP</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HSRP</a:t>
            </a:r>
            <a:r>
              <a:rPr lang="en-US" dirty="0"/>
              <a:t/>
            </a:r>
            <a:br>
              <a:rPr lang="en-US" dirty="0"/>
            </a:br>
            <a:r>
              <a:rPr lang="ru-RU" sz="9600" dirty="0"/>
              <a:t>Общие сведения о протоколе </a:t>
            </a:r>
            <a:r>
              <a:rPr lang="en-US" sz="9600" dirty="0"/>
              <a:t>HSRP</a:t>
            </a:r>
            <a:endParaRPr lang="en-US" sz="9600" dirty="0"/>
          </a:p>
        </p:txBody>
      </p:sp>
      <p:sp>
        <p:nvSpPr>
          <p:cNvPr id="4" name="Content Placeholder 3">
            <a:extLst>
              <a:ext uri="{FF2B5EF4-FFF2-40B4-BE49-F238E27FC236}">
                <a16:creationId xmlns="" xmlns:a16="http://schemas.microsoft.com/office/drawing/2014/main" id="{81400BE2-4975-1F4D-99D8-C232353A974E}"/>
              </a:ext>
            </a:extLst>
          </p:cNvPr>
          <p:cNvSpPr>
            <a:spLocks noGrp="1"/>
          </p:cNvSpPr>
          <p:nvPr>
            <p:ph idx="1"/>
          </p:nvPr>
        </p:nvSpPr>
        <p:spPr>
          <a:xfrm>
            <a:off x="1898650" y="2927350"/>
            <a:ext cx="33120228" cy="14759588"/>
          </a:xfrm>
        </p:spPr>
        <p:txBody>
          <a:bodyPr/>
          <a:lstStyle/>
          <a:p>
            <a:pPr marL="0" indent="0" algn="l"/>
            <a:r>
              <a:rPr lang="en-US" sz="5600" dirty="0">
                <a:solidFill>
                  <a:srgbClr val="000000"/>
                </a:solidFill>
              </a:rPr>
              <a:t>Cisco </a:t>
            </a:r>
            <a:r>
              <a:rPr lang="ru-RU" sz="5600" dirty="0">
                <a:solidFill>
                  <a:srgbClr val="000000"/>
                </a:solidFill>
              </a:rPr>
              <a:t>предоставляет </a:t>
            </a:r>
            <a:r>
              <a:rPr lang="en-US" sz="5600" dirty="0">
                <a:solidFill>
                  <a:srgbClr val="000000"/>
                </a:solidFill>
              </a:rPr>
              <a:t>HSRP </a:t>
            </a:r>
            <a:r>
              <a:rPr lang="ru-RU" sz="5600" dirty="0">
                <a:solidFill>
                  <a:srgbClr val="000000"/>
                </a:solidFill>
              </a:rPr>
              <a:t>и </a:t>
            </a:r>
            <a:r>
              <a:rPr lang="en-US" sz="5600" dirty="0">
                <a:solidFill>
                  <a:srgbClr val="000000"/>
                </a:solidFill>
              </a:rPr>
              <a:t>HSRP </a:t>
            </a:r>
            <a:r>
              <a:rPr lang="ru-RU" sz="5600" dirty="0">
                <a:solidFill>
                  <a:srgbClr val="000000"/>
                </a:solidFill>
              </a:rPr>
              <a:t>для </a:t>
            </a:r>
            <a:r>
              <a:rPr lang="en-US" sz="5600" dirty="0">
                <a:solidFill>
                  <a:srgbClr val="000000"/>
                </a:solidFill>
              </a:rPr>
              <a:t>IPv6 </a:t>
            </a:r>
            <a:r>
              <a:rPr lang="ru-RU" sz="5600" dirty="0">
                <a:solidFill>
                  <a:srgbClr val="000000"/>
                </a:solidFill>
              </a:rPr>
              <a:t>как способ избежать потери доступа к внешней сети в случае сбоя маршрутизатора по умолчанию. </a:t>
            </a:r>
            <a:r>
              <a:rPr lang="ru-RU" sz="5600" dirty="0" err="1">
                <a:solidFill>
                  <a:srgbClr val="000000"/>
                </a:solidFill>
              </a:rPr>
              <a:t>Проприетарный</a:t>
            </a:r>
            <a:r>
              <a:rPr lang="ru-RU" sz="5600" dirty="0">
                <a:solidFill>
                  <a:srgbClr val="000000"/>
                </a:solidFill>
              </a:rPr>
              <a:t> протокол </a:t>
            </a:r>
            <a:r>
              <a:rPr lang="en-US" sz="5600" dirty="0">
                <a:solidFill>
                  <a:srgbClr val="000000"/>
                </a:solidFill>
              </a:rPr>
              <a:t>Cisco FHRP, </a:t>
            </a:r>
            <a:r>
              <a:rPr lang="ru-RU" sz="5600" dirty="0">
                <a:solidFill>
                  <a:srgbClr val="000000"/>
                </a:solidFill>
              </a:rPr>
              <a:t>предназначенный для обеспечения сквозного переключения </a:t>
            </a:r>
            <a:r>
              <a:rPr lang="en-US" sz="5600" dirty="0">
                <a:solidFill>
                  <a:srgbClr val="000000"/>
                </a:solidFill>
              </a:rPr>
              <a:t>IPv4-</a:t>
            </a:r>
            <a:r>
              <a:rPr lang="ru-RU" sz="5600" dirty="0">
                <a:solidFill>
                  <a:srgbClr val="000000"/>
                </a:solidFill>
              </a:rPr>
              <a:t>устройства первого перехода</a:t>
            </a:r>
            <a:r>
              <a:rPr lang="en-US" sz="5600" dirty="0">
                <a:solidFill>
                  <a:srgbClr val="000000"/>
                </a:solidFill>
              </a:rPr>
              <a:t>.</a:t>
            </a:r>
            <a:endParaRPr lang="en-US" sz="5600" dirty="0">
              <a:solidFill>
                <a:srgbClr val="000000"/>
              </a:solidFill>
            </a:endParaRPr>
          </a:p>
          <a:p>
            <a:pPr marL="0" indent="0" algn="l"/>
            <a:endParaRPr lang="en-US" sz="5600" dirty="0">
              <a:solidFill>
                <a:srgbClr val="000000"/>
              </a:solidFill>
            </a:endParaRPr>
          </a:p>
          <a:p>
            <a:pPr marL="0" indent="0" algn="l"/>
            <a:r>
              <a:rPr lang="ru-RU" sz="5600" dirty="0">
                <a:solidFill>
                  <a:srgbClr val="000000"/>
                </a:solidFill>
              </a:rPr>
              <a:t>Протокол </a:t>
            </a:r>
            <a:r>
              <a:rPr lang="en-US" sz="5600" dirty="0">
                <a:solidFill>
                  <a:srgbClr val="000000"/>
                </a:solidFill>
              </a:rPr>
              <a:t>HSRP </a:t>
            </a:r>
            <a:r>
              <a:rPr lang="ru-RU" sz="5600" dirty="0">
                <a:solidFill>
                  <a:srgbClr val="000000"/>
                </a:solidFill>
              </a:rPr>
              <a:t>обеспечивает высокую доступность сети благодаря предоставлению функций обеспечения избыточности для маршрутизации на первом хопе для </a:t>
            </a:r>
            <a:r>
              <a:rPr lang="en-US" sz="5600" dirty="0">
                <a:solidFill>
                  <a:srgbClr val="000000"/>
                </a:solidFill>
              </a:rPr>
              <a:t>IPv4-</a:t>
            </a:r>
            <a:r>
              <a:rPr lang="ru-RU" sz="5600" dirty="0">
                <a:solidFill>
                  <a:srgbClr val="000000"/>
                </a:solidFill>
              </a:rPr>
              <a:t>узлов в сетях, настроенных с использованием </a:t>
            </a:r>
            <a:r>
              <a:rPr lang="en-US" sz="5600" dirty="0">
                <a:solidFill>
                  <a:srgbClr val="000000"/>
                </a:solidFill>
              </a:rPr>
              <a:t>IPv4-</a:t>
            </a:r>
            <a:r>
              <a:rPr lang="ru-RU" sz="5600" dirty="0">
                <a:solidFill>
                  <a:srgbClr val="000000"/>
                </a:solidFill>
              </a:rPr>
              <a:t>адреса шлюза по умолчанию. </a:t>
            </a:r>
            <a:r>
              <a:rPr lang="en-US" sz="5600" dirty="0">
                <a:solidFill>
                  <a:srgbClr val="000000"/>
                </a:solidFill>
              </a:rPr>
              <a:t>HSRP </a:t>
            </a:r>
            <a:r>
              <a:rPr lang="ru-RU" sz="5600" dirty="0">
                <a:solidFill>
                  <a:srgbClr val="000000"/>
                </a:solidFill>
              </a:rPr>
              <a:t>используется группой маршрутизаторов для выбора активного и резервного устройств. В рамках группы интерфейсов устройства активным называется устройство, используемое для маршрутизации пакетов</a:t>
            </a:r>
            <a:r>
              <a:rPr lang="en-US" sz="5600" dirty="0">
                <a:solidFill>
                  <a:srgbClr val="000000"/>
                </a:solidFill>
              </a:rPr>
              <a:t>; </a:t>
            </a:r>
            <a:r>
              <a:rPr lang="ru-RU" sz="5600" dirty="0">
                <a:solidFill>
                  <a:srgbClr val="000000"/>
                </a:solidFill>
              </a:rPr>
              <a:t>резервным – устройство, которое задействуется в случае сбоя активного устройства или при выполнении предварительно заданных условий. Задача резервного маршрутизатора </a:t>
            </a:r>
            <a:r>
              <a:rPr lang="en-US" sz="5600" dirty="0">
                <a:solidFill>
                  <a:srgbClr val="000000"/>
                </a:solidFill>
              </a:rPr>
              <a:t>HSRP </a:t>
            </a:r>
            <a:r>
              <a:rPr lang="ru-RU" sz="5600" dirty="0">
                <a:solidFill>
                  <a:srgbClr val="000000"/>
                </a:solidFill>
              </a:rPr>
              <a:t>заключается в мониторинге рабочего состояния группы </a:t>
            </a:r>
            <a:r>
              <a:rPr lang="en-US" sz="5600" dirty="0">
                <a:solidFill>
                  <a:srgbClr val="000000"/>
                </a:solidFill>
              </a:rPr>
              <a:t>HSRP </a:t>
            </a:r>
            <a:r>
              <a:rPr lang="ru-RU" sz="5600" dirty="0">
                <a:solidFill>
                  <a:srgbClr val="000000"/>
                </a:solidFill>
              </a:rPr>
              <a:t>и быстром переходе к выполнению функций пересылки пакетов в случае сбоя активного маршрутизатора</a:t>
            </a:r>
            <a:r>
              <a:rPr lang="en-US" sz="5600" dirty="0">
                <a:solidFill>
                  <a:srgbClr val="000000"/>
                </a:solidFill>
              </a:rPr>
              <a:t>.</a:t>
            </a:r>
            <a:endParaRPr lang="en-US" sz="5600" dirty="0">
              <a:solidFill>
                <a:srgbClr val="000000"/>
              </a:solidFill>
            </a:endParaRPr>
          </a:p>
          <a:p>
            <a:pPr marL="0" indent="0" algn="l"/>
            <a:endParaRPr lang="en-US" sz="56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HSRP</a:t>
            </a:r>
            <a:r>
              <a:rPr lang="en-US" dirty="0"/>
              <a:t/>
            </a:r>
            <a:br>
              <a:rPr lang="en-US" dirty="0"/>
            </a:br>
            <a:r>
              <a:rPr lang="ru-RU" sz="9600" dirty="0"/>
              <a:t>Приоритет и приоритетное вытеснение </a:t>
            </a:r>
            <a:r>
              <a:rPr lang="en-US" sz="9600" dirty="0"/>
              <a:t>HSRP</a:t>
            </a:r>
            <a:endParaRPr lang="en-US" sz="9600" dirty="0"/>
          </a:p>
        </p:txBody>
      </p:sp>
      <p:sp>
        <p:nvSpPr>
          <p:cNvPr id="5" name="Content Placeholder 4">
            <a:extLst>
              <a:ext uri="{FF2B5EF4-FFF2-40B4-BE49-F238E27FC236}">
                <a16:creationId xmlns="" xmlns:a16="http://schemas.microsoft.com/office/drawing/2014/main" id="{6F5BBAAA-B22D-324B-8BD3-79C7933D1A7D}"/>
              </a:ext>
            </a:extLst>
          </p:cNvPr>
          <p:cNvSpPr>
            <a:spLocks noGrp="1"/>
          </p:cNvSpPr>
          <p:nvPr>
            <p:ph idx="1"/>
          </p:nvPr>
        </p:nvSpPr>
        <p:spPr>
          <a:xfrm>
            <a:off x="299262" y="2927350"/>
            <a:ext cx="19252276" cy="14449748"/>
          </a:xfrm>
        </p:spPr>
        <p:txBody>
          <a:bodyPr/>
          <a:lstStyle/>
          <a:p>
            <a:pPr marL="0" indent="0" algn="l"/>
            <a:r>
              <a:rPr lang="ru-RU" sz="4800" dirty="0">
                <a:solidFill>
                  <a:srgbClr val="000000"/>
                </a:solidFill>
              </a:rPr>
              <a:t>Роль активных и резервных маршрутизаторов определяется во время процесса выбора </a:t>
            </a:r>
            <a:r>
              <a:rPr lang="en-US" sz="4800" dirty="0">
                <a:solidFill>
                  <a:srgbClr val="000000"/>
                </a:solidFill>
              </a:rPr>
              <a:t>HSRP. </a:t>
            </a:r>
            <a:r>
              <a:rPr lang="ru-RU" sz="4800" dirty="0">
                <a:solidFill>
                  <a:srgbClr val="000000"/>
                </a:solidFill>
              </a:rPr>
              <a:t>По умолчанию в качестве активного выбирается маршрутизатор с максимальным в численном отношении адресом </a:t>
            </a:r>
            <a:r>
              <a:rPr lang="en-US" sz="4800" dirty="0">
                <a:solidFill>
                  <a:srgbClr val="000000"/>
                </a:solidFill>
              </a:rPr>
              <a:t>IPv4</a:t>
            </a:r>
            <a:r>
              <a:rPr lang="ru-RU" sz="4800" dirty="0">
                <a:solidFill>
                  <a:srgbClr val="000000"/>
                </a:solidFill>
              </a:rPr>
              <a:t>. Однако всегда лучше контролировать, как сеть будет работать в нормальных условиях, чем оставлять это на волю случая</a:t>
            </a:r>
            <a:r>
              <a:rPr lang="en-US" sz="4800" dirty="0">
                <a:solidFill>
                  <a:srgbClr val="000000"/>
                </a:solidFill>
              </a:rPr>
              <a:t>.</a:t>
            </a:r>
            <a:endParaRPr lang="en-US" sz="4800" dirty="0">
              <a:solidFill>
                <a:srgbClr val="000000"/>
              </a:solidFill>
            </a:endParaRPr>
          </a:p>
          <a:p>
            <a:pPr marL="1371600" indent="-1371600" algn="l">
              <a:buFont typeface="Arial" panose="020B0604020202020204" pitchFamily="34" charset="0"/>
              <a:buChar char="•"/>
            </a:pPr>
            <a:r>
              <a:rPr lang="ru-RU" sz="4800" dirty="0">
                <a:solidFill>
                  <a:srgbClr val="000000"/>
                </a:solidFill>
              </a:rPr>
              <a:t>Для определения активного маршрутизатора можно использовать приоритет </a:t>
            </a:r>
            <a:r>
              <a:rPr lang="en-US" sz="4800" dirty="0">
                <a:solidFill>
                  <a:srgbClr val="000000"/>
                </a:solidFill>
              </a:rPr>
              <a:t>HSRP. </a:t>
            </a:r>
            <a:endParaRPr lang="en-US" sz="4800" dirty="0">
              <a:solidFill>
                <a:srgbClr val="000000"/>
              </a:solidFill>
            </a:endParaRPr>
          </a:p>
          <a:p>
            <a:pPr marL="1371600" indent="-1371600" algn="l">
              <a:buFont typeface="Arial" panose="020B0604020202020204" pitchFamily="34" charset="0"/>
              <a:buChar char="•"/>
            </a:pPr>
            <a:r>
              <a:rPr lang="ru-RU" sz="4800" dirty="0">
                <a:solidFill>
                  <a:srgbClr val="000000"/>
                </a:solidFill>
              </a:rPr>
              <a:t>Маршрутизатор с наивысшим приоритетом </a:t>
            </a:r>
            <a:r>
              <a:rPr lang="en-US" sz="4800" dirty="0">
                <a:solidFill>
                  <a:srgbClr val="000000"/>
                </a:solidFill>
              </a:rPr>
              <a:t>HSRP </a:t>
            </a:r>
            <a:r>
              <a:rPr lang="ru-RU" sz="4800" dirty="0">
                <a:solidFill>
                  <a:srgbClr val="000000"/>
                </a:solidFill>
              </a:rPr>
              <a:t>станет активным маршрутизатором</a:t>
            </a:r>
            <a:r>
              <a:rPr lang="en-US" sz="4800" dirty="0">
                <a:solidFill>
                  <a:srgbClr val="000000"/>
                </a:solidFill>
              </a:rPr>
              <a:t>. </a:t>
            </a:r>
            <a:endParaRPr lang="en-US" sz="4800" dirty="0">
              <a:solidFill>
                <a:srgbClr val="000000"/>
              </a:solidFill>
            </a:endParaRPr>
          </a:p>
          <a:p>
            <a:pPr marL="1371600" indent="-1371600" algn="l">
              <a:buFont typeface="Arial" panose="020B0604020202020204" pitchFamily="34" charset="0"/>
              <a:buChar char="•"/>
            </a:pPr>
            <a:r>
              <a:rPr lang="ru-RU" sz="4800" dirty="0">
                <a:solidFill>
                  <a:srgbClr val="000000"/>
                </a:solidFill>
              </a:rPr>
              <a:t>По умолчанию приоритет </a:t>
            </a:r>
            <a:r>
              <a:rPr lang="en-US" sz="4800" dirty="0">
                <a:solidFill>
                  <a:srgbClr val="000000"/>
                </a:solidFill>
              </a:rPr>
              <a:t>HSRP </a:t>
            </a:r>
            <a:r>
              <a:rPr lang="ru-RU" sz="4800" dirty="0">
                <a:solidFill>
                  <a:srgbClr val="000000"/>
                </a:solidFill>
              </a:rPr>
              <a:t>равен </a:t>
            </a:r>
            <a:r>
              <a:rPr lang="en-US" sz="4800" dirty="0">
                <a:solidFill>
                  <a:srgbClr val="000000"/>
                </a:solidFill>
              </a:rPr>
              <a:t>100</a:t>
            </a:r>
            <a:r>
              <a:rPr lang="en-US" sz="4800" dirty="0">
                <a:solidFill>
                  <a:srgbClr val="000000"/>
                </a:solidFill>
              </a:rPr>
              <a:t>.</a:t>
            </a:r>
          </a:p>
          <a:p>
            <a:pPr marL="1371600" indent="-1371600" algn="l">
              <a:buFont typeface="Arial" panose="020B0604020202020204" pitchFamily="34" charset="0"/>
              <a:buChar char="•"/>
            </a:pPr>
            <a:r>
              <a:rPr lang="ru-RU" sz="4800" dirty="0">
                <a:solidFill>
                  <a:srgbClr val="000000"/>
                </a:solidFill>
              </a:rPr>
              <a:t>Если приоритеты равны, то в качестве активного выбирается маршрутизатор с максимальным в численном отношении адресом </a:t>
            </a:r>
            <a:r>
              <a:rPr lang="en-US" sz="4800" dirty="0">
                <a:solidFill>
                  <a:srgbClr val="000000"/>
                </a:solidFill>
              </a:rPr>
              <a:t>IPv4.</a:t>
            </a:r>
            <a:endParaRPr lang="en-US" sz="4800" dirty="0">
              <a:solidFill>
                <a:srgbClr val="000000"/>
              </a:solidFill>
            </a:endParaRPr>
          </a:p>
          <a:p>
            <a:pPr marL="1371600" indent="-1371600" algn="l">
              <a:buFont typeface="Arial" panose="020B0604020202020204" pitchFamily="34" charset="0"/>
              <a:buChar char="•"/>
            </a:pPr>
            <a:r>
              <a:rPr lang="ru-RU" sz="4800" dirty="0">
                <a:solidFill>
                  <a:srgbClr val="000000"/>
                </a:solidFill>
              </a:rPr>
              <a:t>Чтобы настроить маршрутизатор в качестве активного, используйте команду интерфейса</a:t>
            </a:r>
            <a:r>
              <a:rPr lang="en-US" sz="4800" dirty="0">
                <a:solidFill>
                  <a:srgbClr val="000000"/>
                </a:solidFill>
              </a:rPr>
              <a:t> </a:t>
            </a:r>
            <a:r>
              <a:rPr lang="en-US" sz="4800" b="1" dirty="0">
                <a:solidFill>
                  <a:srgbClr val="000000"/>
                </a:solidFill>
              </a:rPr>
              <a:t>standby</a:t>
            </a:r>
            <a:r>
              <a:rPr lang="ru-RU" sz="4800" b="1" dirty="0">
                <a:solidFill>
                  <a:srgbClr val="000000"/>
                </a:solidFill>
              </a:rPr>
              <a:t> </a:t>
            </a:r>
            <a:r>
              <a:rPr lang="en-US" sz="4800" b="1" dirty="0">
                <a:solidFill>
                  <a:srgbClr val="000000"/>
                </a:solidFill>
              </a:rPr>
              <a:t>priority</a:t>
            </a:r>
            <a:r>
              <a:rPr lang="ru-RU" sz="4800" b="1" dirty="0">
                <a:solidFill>
                  <a:srgbClr val="000000"/>
                </a:solidFill>
              </a:rPr>
              <a:t>. </a:t>
            </a:r>
            <a:r>
              <a:rPr lang="ru-RU" sz="4800" dirty="0">
                <a:solidFill>
                  <a:srgbClr val="000000"/>
                </a:solidFill>
              </a:rPr>
              <a:t>Приоритеты </a:t>
            </a:r>
            <a:r>
              <a:rPr lang="en-US" sz="4800" dirty="0">
                <a:solidFill>
                  <a:srgbClr val="000000"/>
                </a:solidFill>
              </a:rPr>
              <a:t>HSRP </a:t>
            </a:r>
            <a:r>
              <a:rPr lang="ru-RU" sz="4800" dirty="0">
                <a:solidFill>
                  <a:srgbClr val="000000"/>
                </a:solidFill>
              </a:rPr>
              <a:t>имеют диапазон от 0 до 255.</a:t>
            </a:r>
            <a:endParaRPr lang="en-US" sz="4800" dirty="0">
              <a:solidFill>
                <a:srgbClr val="000000"/>
              </a:solidFill>
            </a:endParaRPr>
          </a:p>
          <a:p>
            <a:pPr marL="1371600" indent="-1371600" algn="l">
              <a:buFont typeface="Arial" panose="020B0604020202020204" pitchFamily="34" charset="0"/>
              <a:buChar char="•"/>
            </a:pPr>
            <a:endParaRPr lang="en-US" sz="4400" dirty="0">
              <a:solidFill>
                <a:srgbClr val="000000"/>
              </a:solidFill>
            </a:endParaRPr>
          </a:p>
        </p:txBody>
      </p:sp>
      <p:pic>
        <p:nvPicPr>
          <p:cNvPr id="6" name="Picture 5">
            <a:extLst>
              <a:ext uri="{FF2B5EF4-FFF2-40B4-BE49-F238E27FC236}">
                <a16:creationId xmlns="" xmlns:a16="http://schemas.microsoft.com/office/drawing/2014/main" id="{1D2FA1F9-0021-49AB-B72A-CAD8F128BC10}"/>
              </a:ext>
            </a:extLst>
          </p:cNvPr>
          <p:cNvPicPr>
            <a:picLocks noChangeAspect="1"/>
          </p:cNvPicPr>
          <p:nvPr/>
        </p:nvPicPr>
        <p:blipFill>
          <a:blip r:embed="rId3"/>
          <a:stretch>
            <a:fillRect/>
          </a:stretch>
        </p:blipFill>
        <p:spPr>
          <a:xfrm>
            <a:off x="20370754" y="6051666"/>
            <a:ext cx="15340724" cy="9663020"/>
          </a:xfrm>
          <a:prstGeom prst="rect">
            <a:avLst/>
          </a:prstGeom>
        </p:spPr>
      </p:pic>
    </p:spTree>
    <p:extLst>
      <p:ext uri="{BB962C8B-B14F-4D97-AF65-F5344CB8AC3E}">
        <p14:creationId xmlns:p14="http://schemas.microsoft.com/office/powerpoint/2010/main" val="36478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HSRP</a:t>
            </a:r>
            <a:r>
              <a:rPr lang="en-US" dirty="0"/>
              <a:t/>
            </a:r>
            <a:br>
              <a:rPr lang="en-US" dirty="0"/>
            </a:br>
            <a:r>
              <a:rPr lang="ru-RU" sz="9600" dirty="0"/>
              <a:t>Приоритет и приоритетное вытеснение </a:t>
            </a:r>
            <a:r>
              <a:rPr lang="en-US" sz="9600" dirty="0"/>
              <a:t>HSRP</a:t>
            </a:r>
            <a:r>
              <a:rPr lang="ru-RU" sz="9600" dirty="0"/>
              <a:t> </a:t>
            </a:r>
            <a:r>
              <a:rPr lang="en-US" sz="9600" dirty="0"/>
              <a:t>(</a:t>
            </a:r>
            <a:r>
              <a:rPr lang="ru-RU" sz="9600" dirty="0"/>
              <a:t>Продолжение</a:t>
            </a:r>
            <a:r>
              <a:rPr lang="en-US" sz="9600" dirty="0"/>
              <a:t>)</a:t>
            </a:r>
            <a:endParaRPr lang="en-US" sz="9600" dirty="0"/>
          </a:p>
        </p:txBody>
      </p:sp>
      <p:sp>
        <p:nvSpPr>
          <p:cNvPr id="4" name="Content Placeholder 3">
            <a:extLst>
              <a:ext uri="{FF2B5EF4-FFF2-40B4-BE49-F238E27FC236}">
                <a16:creationId xmlns="" xmlns:a16="http://schemas.microsoft.com/office/drawing/2014/main" id="{A4E41E6A-CDF5-0640-8804-41A2B2B6B6A0}"/>
              </a:ext>
            </a:extLst>
          </p:cNvPr>
          <p:cNvSpPr>
            <a:spLocks noGrp="1"/>
          </p:cNvSpPr>
          <p:nvPr>
            <p:ph idx="1"/>
          </p:nvPr>
        </p:nvSpPr>
        <p:spPr>
          <a:xfrm>
            <a:off x="0" y="2927350"/>
            <a:ext cx="19584784" cy="14759588"/>
          </a:xfrm>
        </p:spPr>
        <p:txBody>
          <a:bodyPr/>
          <a:lstStyle/>
          <a:p>
            <a:pPr marL="0" indent="0" algn="l"/>
            <a:r>
              <a:rPr lang="ru-RU" sz="4400" dirty="0">
                <a:solidFill>
                  <a:srgbClr val="000000"/>
                </a:solidFill>
              </a:rPr>
              <a:t>По умолчанию, после того как маршрутизатор становится активным, он остается таковым, даже если в сети появляется другой маршрутизатор с более высоким приоритетом </a:t>
            </a:r>
            <a:r>
              <a:rPr lang="en-US" sz="4400" dirty="0">
                <a:solidFill>
                  <a:srgbClr val="000000"/>
                </a:solidFill>
              </a:rPr>
              <a:t>HSRP.</a:t>
            </a:r>
            <a:endParaRPr lang="en-US" sz="4400" dirty="0">
              <a:solidFill>
                <a:srgbClr val="000000"/>
              </a:solidFill>
            </a:endParaRPr>
          </a:p>
          <a:p>
            <a:pPr marL="1371600" indent="-1371600" algn="l">
              <a:buFont typeface="Arial" panose="020B0604020202020204" pitchFamily="34" charset="0"/>
              <a:buChar char="•"/>
            </a:pPr>
            <a:r>
              <a:rPr lang="ru-RU" sz="4400" dirty="0">
                <a:solidFill>
                  <a:srgbClr val="000000"/>
                </a:solidFill>
              </a:rPr>
              <a:t>Чтобы принудительно провести новый процесс выборов </a:t>
            </a:r>
            <a:r>
              <a:rPr lang="en-US" sz="4400" dirty="0">
                <a:solidFill>
                  <a:srgbClr val="000000"/>
                </a:solidFill>
              </a:rPr>
              <a:t>HSRP, </a:t>
            </a:r>
            <a:r>
              <a:rPr lang="ru-RU" sz="4400" dirty="0">
                <a:solidFill>
                  <a:srgbClr val="000000"/>
                </a:solidFill>
              </a:rPr>
              <a:t>когда маршрутизатор с более высоким приоритетом подключается в оперативный режим, необходимо включить механизм приоритетного вытеснения с помощью команды интерфейса</a:t>
            </a:r>
            <a:r>
              <a:rPr lang="en-US" sz="4400" dirty="0">
                <a:solidFill>
                  <a:srgbClr val="000000"/>
                </a:solidFill>
              </a:rPr>
              <a:t> </a:t>
            </a:r>
            <a:r>
              <a:rPr lang="en-US" sz="4400" b="1" dirty="0">
                <a:solidFill>
                  <a:srgbClr val="000000"/>
                </a:solidFill>
              </a:rPr>
              <a:t>standby </a:t>
            </a:r>
            <a:r>
              <a:rPr lang="en-US" sz="4400" b="1" dirty="0">
                <a:solidFill>
                  <a:srgbClr val="000000"/>
                </a:solidFill>
              </a:rPr>
              <a:t>preempt</a:t>
            </a:r>
            <a:r>
              <a:rPr lang="en-US" sz="4400" dirty="0">
                <a:solidFill>
                  <a:srgbClr val="000000"/>
                </a:solidFill>
              </a:rPr>
              <a:t>. </a:t>
            </a:r>
            <a:r>
              <a:rPr lang="ru-RU" sz="4400" dirty="0">
                <a:solidFill>
                  <a:srgbClr val="000000"/>
                </a:solidFill>
              </a:rPr>
              <a:t>Приоритетное вытеснение – это способность маршрутизатора </a:t>
            </a:r>
            <a:r>
              <a:rPr lang="en-US" sz="4400" dirty="0">
                <a:solidFill>
                  <a:srgbClr val="000000"/>
                </a:solidFill>
              </a:rPr>
              <a:t>HSRP </a:t>
            </a:r>
            <a:r>
              <a:rPr lang="ru-RU" sz="4400" dirty="0">
                <a:solidFill>
                  <a:srgbClr val="000000"/>
                </a:solidFill>
              </a:rPr>
              <a:t>запускать процесс повторного выбора. Если приоритетное вытеснение включено, то при появлении в сети маршрутизатора с более высоким приоритетом </a:t>
            </a:r>
            <a:r>
              <a:rPr lang="en-US" sz="4400" dirty="0">
                <a:solidFill>
                  <a:srgbClr val="000000"/>
                </a:solidFill>
              </a:rPr>
              <a:t>HSRP </a:t>
            </a:r>
            <a:r>
              <a:rPr lang="ru-RU" sz="4400" dirty="0">
                <a:solidFill>
                  <a:srgbClr val="000000"/>
                </a:solidFill>
              </a:rPr>
              <a:t>он становится активным маршрутизатором</a:t>
            </a:r>
            <a:r>
              <a:rPr lang="en-US" sz="4400" dirty="0">
                <a:solidFill>
                  <a:srgbClr val="000000"/>
                </a:solidFill>
              </a:rPr>
              <a:t>.</a:t>
            </a:r>
            <a:endParaRPr lang="en-US" sz="4400" dirty="0">
              <a:solidFill>
                <a:srgbClr val="000000"/>
              </a:solidFill>
            </a:endParaRPr>
          </a:p>
          <a:p>
            <a:pPr marL="1371600" indent="-1371600" algn="l">
              <a:buFont typeface="Arial" panose="020B0604020202020204" pitchFamily="34" charset="0"/>
              <a:buChar char="•"/>
            </a:pPr>
            <a:r>
              <a:rPr lang="ru-RU" sz="4400" dirty="0">
                <a:solidFill>
                  <a:srgbClr val="000000"/>
                </a:solidFill>
              </a:rPr>
              <a:t>Приоритетное вытеснение позволяет маршрутизатору стать активным, только если у него более высокий приоритет. Если у маршрутизатора такой же приоритет, но больший адрес </a:t>
            </a:r>
            <a:r>
              <a:rPr lang="en-US" sz="4400" dirty="0">
                <a:solidFill>
                  <a:srgbClr val="000000"/>
                </a:solidFill>
              </a:rPr>
              <a:t>IPv4, </a:t>
            </a:r>
            <a:r>
              <a:rPr lang="ru-RU" sz="4400" dirty="0">
                <a:solidFill>
                  <a:srgbClr val="000000"/>
                </a:solidFill>
              </a:rPr>
              <a:t>он не будет вытеснять действующий активный маршрутизатор. См. топологию на рисунке</a:t>
            </a:r>
            <a:r>
              <a:rPr lang="en-US" sz="4400" dirty="0">
                <a:solidFill>
                  <a:srgbClr val="000000"/>
                </a:solidFill>
              </a:rPr>
              <a:t>.</a:t>
            </a:r>
            <a:endParaRPr lang="en-US" sz="4400" dirty="0">
              <a:solidFill>
                <a:srgbClr val="000000"/>
              </a:solidFill>
            </a:endParaRPr>
          </a:p>
          <a:p>
            <a:pPr marL="0" indent="0" algn="l"/>
            <a:r>
              <a:rPr lang="ru-RU" sz="4200" b="1" dirty="0">
                <a:solidFill>
                  <a:srgbClr val="000000"/>
                </a:solidFill>
              </a:rPr>
              <a:t>Примечание</a:t>
            </a:r>
            <a:r>
              <a:rPr lang="en-US" sz="4200" dirty="0">
                <a:solidFill>
                  <a:srgbClr val="000000"/>
                </a:solidFill>
              </a:rPr>
              <a:t>: </a:t>
            </a:r>
            <a:r>
              <a:rPr lang="ru-RU" sz="4200" dirty="0">
                <a:solidFill>
                  <a:srgbClr val="000000"/>
                </a:solidFill>
              </a:rPr>
              <a:t>Если приоритетное вытеснение отключено, то активным маршрутизатором становится первый загруженный маршрутизатор, если во время процесса выбора в сети нет других маршрутизаторов</a:t>
            </a:r>
            <a:r>
              <a:rPr lang="en-US" sz="4200" dirty="0">
                <a:solidFill>
                  <a:srgbClr val="000000"/>
                </a:solidFill>
              </a:rPr>
              <a:t>.</a:t>
            </a:r>
            <a:endParaRPr lang="en-US" sz="4200" dirty="0">
              <a:solidFill>
                <a:srgbClr val="000000"/>
              </a:solidFill>
            </a:endParaRPr>
          </a:p>
          <a:p>
            <a:pPr marL="1371600" indent="-1371600" algn="l">
              <a:buFont typeface="Arial" panose="020B0604020202020204" pitchFamily="34" charset="0"/>
              <a:buChar char="•"/>
            </a:pPr>
            <a:endParaRPr lang="en-US" sz="4200" dirty="0">
              <a:solidFill>
                <a:srgbClr val="000000"/>
              </a:solidFill>
            </a:endParaRPr>
          </a:p>
        </p:txBody>
      </p:sp>
      <p:pic>
        <p:nvPicPr>
          <p:cNvPr id="7" name="Picture 6">
            <a:extLst>
              <a:ext uri="{FF2B5EF4-FFF2-40B4-BE49-F238E27FC236}">
                <a16:creationId xmlns="" xmlns:a16="http://schemas.microsoft.com/office/drawing/2014/main" id="{C6F27F9D-11B5-114E-AA42-B00DF8AA05C3}"/>
              </a:ext>
            </a:extLst>
          </p:cNvPr>
          <p:cNvPicPr>
            <a:picLocks noChangeAspect="1"/>
          </p:cNvPicPr>
          <p:nvPr/>
        </p:nvPicPr>
        <p:blipFill>
          <a:blip r:embed="rId3"/>
          <a:stretch>
            <a:fillRect/>
          </a:stretch>
        </p:blipFill>
        <p:spPr>
          <a:xfrm>
            <a:off x="20738988" y="5488742"/>
            <a:ext cx="15235144" cy="9596516"/>
          </a:xfrm>
          <a:prstGeom prst="rect">
            <a:avLst/>
          </a:prstGeom>
        </p:spPr>
      </p:pic>
    </p:spTree>
    <p:extLst>
      <p:ext uri="{BB962C8B-B14F-4D97-AF65-F5344CB8AC3E}">
        <p14:creationId xmlns:p14="http://schemas.microsoft.com/office/powerpoint/2010/main" val="18419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HSRP</a:t>
            </a:r>
            <a:r>
              <a:rPr lang="en-US" dirty="0"/>
              <a:t/>
            </a:r>
            <a:br>
              <a:rPr lang="en-US" dirty="0"/>
            </a:br>
            <a:r>
              <a:rPr lang="ru-RU" sz="9600" dirty="0"/>
              <a:t>Состояния и таймера </a:t>
            </a:r>
            <a:r>
              <a:rPr lang="en-US" sz="9600" dirty="0"/>
              <a:t>HSRP</a:t>
            </a:r>
            <a:endParaRPr lang="en-US" sz="9600" dirty="0"/>
          </a:p>
        </p:txBody>
      </p:sp>
      <p:graphicFrame>
        <p:nvGraphicFramePr>
          <p:cNvPr id="6" name="Content Placeholder 5">
            <a:extLst>
              <a:ext uri="{FF2B5EF4-FFF2-40B4-BE49-F238E27FC236}">
                <a16:creationId xmlns="" xmlns:a16="http://schemas.microsoft.com/office/drawing/2014/main" id="{7FE344E1-48D1-4B48-ABFC-55F5BB949F83}"/>
              </a:ext>
            </a:extLst>
          </p:cNvPr>
          <p:cNvGraphicFramePr>
            <a:graphicFrameLocks noGrp="1"/>
          </p:cNvGraphicFramePr>
          <p:nvPr>
            <p:ph idx="1"/>
            <p:extLst>
              <p:ext uri="{D42A27DB-BD31-4B8C-83A1-F6EECF244321}">
                <p14:modId xmlns:p14="http://schemas.microsoft.com/office/powerpoint/2010/main" val="1618061053"/>
              </p:ext>
            </p:extLst>
          </p:nvPr>
        </p:nvGraphicFramePr>
        <p:xfrm>
          <a:off x="1727200" y="2927348"/>
          <a:ext cx="33121600" cy="10093960"/>
        </p:xfrm>
        <a:graphic>
          <a:graphicData uri="http://schemas.openxmlformats.org/drawingml/2006/table">
            <a:tbl>
              <a:tblPr firstRow="1" bandRow="1">
                <a:tableStyleId>{5C22544A-7EE6-4342-B048-85BDC9FD1C3A}</a:tableStyleId>
              </a:tblPr>
              <a:tblGrid>
                <a:gridCol w="5118836">
                  <a:extLst>
                    <a:ext uri="{9D8B030D-6E8A-4147-A177-3AD203B41FA5}">
                      <a16:colId xmlns="" xmlns:a16="http://schemas.microsoft.com/office/drawing/2014/main" val="3026019774"/>
                    </a:ext>
                  </a:extLst>
                </a:gridCol>
                <a:gridCol w="28002764">
                  <a:extLst>
                    <a:ext uri="{9D8B030D-6E8A-4147-A177-3AD203B41FA5}">
                      <a16:colId xmlns="" xmlns:a16="http://schemas.microsoft.com/office/drawing/2014/main" val="541146387"/>
                    </a:ext>
                  </a:extLst>
                </a:gridCol>
              </a:tblGrid>
              <a:tr h="1483360">
                <a:tc>
                  <a:txBody>
                    <a:bodyPr/>
                    <a:lstStyle/>
                    <a:p>
                      <a:pPr algn="l" fontAlgn="ctr"/>
                      <a:r>
                        <a:rPr lang="ru-RU" sz="4000" dirty="0" smtClean="0">
                          <a:effectLst/>
                        </a:rPr>
                        <a:t>Состояния</a:t>
                      </a:r>
                      <a:r>
                        <a:rPr lang="ru-RU" sz="4000" baseline="0" dirty="0" smtClean="0">
                          <a:effectLst/>
                        </a:rPr>
                        <a:t> </a:t>
                      </a:r>
                      <a:r>
                        <a:rPr lang="en-US" sz="4000" baseline="0" dirty="0" smtClean="0">
                          <a:effectLst/>
                        </a:rPr>
                        <a:t>HSRP</a:t>
                      </a:r>
                      <a:endParaRPr lang="en-US" sz="4000" dirty="0">
                        <a:effectLst/>
                      </a:endParaRPr>
                    </a:p>
                  </a:txBody>
                  <a:tcPr marL="190500" marR="190500" marT="190500" marB="190500" anchor="ctr"/>
                </a:tc>
                <a:tc>
                  <a:txBody>
                    <a:bodyPr/>
                    <a:lstStyle/>
                    <a:p>
                      <a:pPr algn="l" fontAlgn="ctr"/>
                      <a:r>
                        <a:rPr lang="ru-RU" sz="4000" dirty="0" smtClean="0">
                          <a:effectLst/>
                        </a:rPr>
                        <a:t>Описание</a:t>
                      </a:r>
                      <a:endParaRPr lang="en-US" sz="4000" dirty="0">
                        <a:effectLst/>
                      </a:endParaRPr>
                    </a:p>
                  </a:txBody>
                  <a:tcPr marL="190500" marR="190500" marT="190500" marB="190500" anchor="ctr"/>
                </a:tc>
                <a:extLst>
                  <a:ext uri="{0D108BD9-81ED-4DB2-BD59-A6C34878D82A}">
                    <a16:rowId xmlns="" xmlns:a16="http://schemas.microsoft.com/office/drawing/2014/main" val="1133325050"/>
                  </a:ext>
                </a:extLst>
              </a:tr>
              <a:tr h="1600200">
                <a:tc>
                  <a:txBody>
                    <a:bodyPr/>
                    <a:lstStyle/>
                    <a:p>
                      <a:pPr fontAlgn="ctr"/>
                      <a:r>
                        <a:rPr lang="en-US" sz="4000" b="0" dirty="0">
                          <a:solidFill>
                            <a:srgbClr val="000000"/>
                          </a:solidFill>
                          <a:effectLst/>
                        </a:rPr>
                        <a:t>Initial</a:t>
                      </a:r>
                    </a:p>
                  </a:txBody>
                  <a:tcPr marL="190500" marR="190500" marT="190500" marB="190500" anchor="ctr"/>
                </a:tc>
                <a:tc>
                  <a:txBody>
                    <a:bodyPr/>
                    <a:lstStyle/>
                    <a:p>
                      <a:pPr fontAlgn="ctr"/>
                      <a:r>
                        <a:rPr lang="ru-RU" sz="4000" b="0" dirty="0" smtClean="0">
                          <a:solidFill>
                            <a:srgbClr val="000000"/>
                          </a:solidFill>
                          <a:effectLst/>
                        </a:rPr>
                        <a:t>Это состояние возникает при изменении конфигурации или в том случае, когда интерфейс впервые становится доступным.</a:t>
                      </a:r>
                      <a:endParaRPr lang="en-US" sz="4000" b="0" dirty="0">
                        <a:solidFill>
                          <a:srgbClr val="000000"/>
                        </a:solidFill>
                        <a:effectLst/>
                      </a:endParaRPr>
                    </a:p>
                  </a:txBody>
                  <a:tcPr marL="190500" marR="190500" marT="190500" marB="190500" anchor="ctr"/>
                </a:tc>
                <a:extLst>
                  <a:ext uri="{0D108BD9-81ED-4DB2-BD59-A6C34878D82A}">
                    <a16:rowId xmlns="" xmlns:a16="http://schemas.microsoft.com/office/drawing/2014/main" val="1148319399"/>
                  </a:ext>
                </a:extLst>
              </a:tr>
              <a:tr h="2209800">
                <a:tc>
                  <a:txBody>
                    <a:bodyPr/>
                    <a:lstStyle/>
                    <a:p>
                      <a:pPr fontAlgn="ctr"/>
                      <a:r>
                        <a:rPr lang="en-US" sz="4000" b="0">
                          <a:solidFill>
                            <a:srgbClr val="000000"/>
                          </a:solidFill>
                          <a:effectLst/>
                        </a:rPr>
                        <a:t>Learn</a:t>
                      </a:r>
                    </a:p>
                  </a:txBody>
                  <a:tcPr marL="190500" marR="190500" marT="190500" marB="190500" anchor="ctr"/>
                </a:tc>
                <a:tc>
                  <a:txBody>
                    <a:bodyPr/>
                    <a:lstStyle/>
                    <a:p>
                      <a:pPr fontAlgn="ctr"/>
                      <a:r>
                        <a:rPr lang="ru-RU" sz="4000" b="0" dirty="0" smtClean="0">
                          <a:solidFill>
                            <a:srgbClr val="000000"/>
                          </a:solidFill>
                          <a:effectLst/>
                        </a:rPr>
                        <a:t>Маршрутизатор не определил виртуальный </a:t>
                      </a:r>
                      <a:r>
                        <a:rPr lang="en-US" sz="4000" b="0" dirty="0" smtClean="0">
                          <a:solidFill>
                            <a:srgbClr val="000000"/>
                          </a:solidFill>
                          <a:effectLst/>
                        </a:rPr>
                        <a:t>IP-</a:t>
                      </a:r>
                      <a:r>
                        <a:rPr lang="ru-RU" sz="4000" b="0" dirty="0" smtClean="0">
                          <a:solidFill>
                            <a:srgbClr val="000000"/>
                          </a:solidFill>
                          <a:effectLst/>
                        </a:rPr>
                        <a:t>адрес и пока не получил сообщения приветствия</a:t>
                      </a:r>
                      <a:r>
                        <a:rPr lang="ru-RU" sz="4000" b="0" baseline="0" dirty="0" smtClean="0">
                          <a:solidFill>
                            <a:srgbClr val="000000"/>
                          </a:solidFill>
                          <a:effectLst/>
                        </a:rPr>
                        <a:t> от активного маршрутизатора. В этом состоянии маршрутизатор ожидает получения сообщения приветствия от активного маршрутизатора</a:t>
                      </a:r>
                      <a:r>
                        <a:rPr lang="en-US" sz="4000" b="0" dirty="0" smtClean="0">
                          <a:solidFill>
                            <a:srgbClr val="000000"/>
                          </a:solidFill>
                          <a:effectLst/>
                        </a:rPr>
                        <a:t>.</a:t>
                      </a:r>
                      <a:endParaRPr lang="en-US" sz="4000" b="0" dirty="0">
                        <a:solidFill>
                          <a:srgbClr val="000000"/>
                        </a:solidFill>
                        <a:effectLst/>
                      </a:endParaRPr>
                    </a:p>
                  </a:txBody>
                  <a:tcPr marL="190500" marR="190500" marT="190500" marB="190500" anchor="ctr"/>
                </a:tc>
                <a:extLst>
                  <a:ext uri="{0D108BD9-81ED-4DB2-BD59-A6C34878D82A}">
                    <a16:rowId xmlns="" xmlns:a16="http://schemas.microsoft.com/office/drawing/2014/main" val="917921214"/>
                  </a:ext>
                </a:extLst>
              </a:tr>
              <a:tr h="1600200">
                <a:tc>
                  <a:txBody>
                    <a:bodyPr/>
                    <a:lstStyle/>
                    <a:p>
                      <a:pPr fontAlgn="ctr"/>
                      <a:r>
                        <a:rPr lang="en-US" sz="4000" b="0">
                          <a:solidFill>
                            <a:srgbClr val="000000"/>
                          </a:solidFill>
                          <a:effectLst/>
                        </a:rPr>
                        <a:t>Listen</a:t>
                      </a:r>
                    </a:p>
                  </a:txBody>
                  <a:tcPr marL="190500" marR="190500" marT="190500" marB="190500" anchor="ctr"/>
                </a:tc>
                <a:tc>
                  <a:txBody>
                    <a:bodyPr/>
                    <a:lstStyle/>
                    <a:p>
                      <a:pPr fontAlgn="ctr"/>
                      <a:r>
                        <a:rPr lang="ru-RU" sz="4000" b="0" dirty="0" smtClean="0">
                          <a:solidFill>
                            <a:srgbClr val="000000"/>
                          </a:solidFill>
                          <a:effectLst/>
                        </a:rPr>
                        <a:t>Маршрутизатору известен виртуальный</a:t>
                      </a:r>
                      <a:r>
                        <a:rPr lang="ru-RU" sz="4000" b="0" baseline="0" dirty="0" smtClean="0">
                          <a:solidFill>
                            <a:srgbClr val="000000"/>
                          </a:solidFill>
                          <a:effectLst/>
                        </a:rPr>
                        <a:t> </a:t>
                      </a:r>
                      <a:r>
                        <a:rPr lang="en-US" sz="4000" b="0" baseline="0" dirty="0" smtClean="0">
                          <a:solidFill>
                            <a:srgbClr val="000000"/>
                          </a:solidFill>
                          <a:effectLst/>
                        </a:rPr>
                        <a:t>IP-</a:t>
                      </a:r>
                      <a:r>
                        <a:rPr lang="ru-RU" sz="4000" b="0" baseline="0" dirty="0" smtClean="0">
                          <a:solidFill>
                            <a:srgbClr val="000000"/>
                          </a:solidFill>
                          <a:effectLst/>
                        </a:rPr>
                        <a:t>адрес, но маршрутизатор не является ни активным, ни резервным маршрутизатором. Он прослушивает сообщения приветствия от этих маршрутизаторов</a:t>
                      </a:r>
                      <a:r>
                        <a:rPr lang="en-US" sz="4000" b="0" dirty="0" smtClean="0">
                          <a:solidFill>
                            <a:srgbClr val="000000"/>
                          </a:solidFill>
                          <a:effectLst/>
                        </a:rPr>
                        <a:t>.</a:t>
                      </a:r>
                      <a:endParaRPr lang="en-US" sz="4000" b="0" dirty="0">
                        <a:solidFill>
                          <a:srgbClr val="000000"/>
                        </a:solidFill>
                        <a:effectLst/>
                      </a:endParaRPr>
                    </a:p>
                  </a:txBody>
                  <a:tcPr marL="190500" marR="190500" marT="190500" marB="190500" anchor="ctr"/>
                </a:tc>
                <a:extLst>
                  <a:ext uri="{0D108BD9-81ED-4DB2-BD59-A6C34878D82A}">
                    <a16:rowId xmlns="" xmlns:a16="http://schemas.microsoft.com/office/drawing/2014/main" val="3623876716"/>
                  </a:ext>
                </a:extLst>
              </a:tr>
              <a:tr h="1600200">
                <a:tc>
                  <a:txBody>
                    <a:bodyPr/>
                    <a:lstStyle/>
                    <a:p>
                      <a:pPr fontAlgn="ctr"/>
                      <a:r>
                        <a:rPr lang="en-US" sz="4000" b="0">
                          <a:solidFill>
                            <a:srgbClr val="000000"/>
                          </a:solidFill>
                          <a:effectLst/>
                        </a:rPr>
                        <a:t>Speak</a:t>
                      </a:r>
                    </a:p>
                  </a:txBody>
                  <a:tcPr marL="190500" marR="190500" marT="190500" marB="190500" anchor="ctr"/>
                </a:tc>
                <a:tc>
                  <a:txBody>
                    <a:bodyPr/>
                    <a:lstStyle/>
                    <a:p>
                      <a:pPr fontAlgn="ctr"/>
                      <a:r>
                        <a:rPr lang="ru-RU" sz="4000" b="0" dirty="0" smtClean="0">
                          <a:solidFill>
                            <a:srgbClr val="000000"/>
                          </a:solidFill>
                          <a:effectLst/>
                        </a:rPr>
                        <a:t>Маршрутизатор отправляет периодические</a:t>
                      </a:r>
                      <a:r>
                        <a:rPr lang="ru-RU" sz="4000" b="0" baseline="0" dirty="0" smtClean="0">
                          <a:solidFill>
                            <a:srgbClr val="000000"/>
                          </a:solidFill>
                          <a:effectLst/>
                        </a:rPr>
                        <a:t> сообщения приветствия и активно участвует в процессе выбора активного и</a:t>
                      </a:r>
                      <a:r>
                        <a:rPr lang="en-US" sz="4000" b="0" baseline="0" dirty="0" smtClean="0">
                          <a:solidFill>
                            <a:srgbClr val="000000"/>
                          </a:solidFill>
                          <a:effectLst/>
                        </a:rPr>
                        <a:t>/</a:t>
                      </a:r>
                      <a:r>
                        <a:rPr lang="ru-RU" sz="4000" b="0" baseline="0" dirty="0" smtClean="0">
                          <a:solidFill>
                            <a:srgbClr val="000000"/>
                          </a:solidFill>
                          <a:effectLst/>
                        </a:rPr>
                        <a:t>или резервного маршрутизатора</a:t>
                      </a:r>
                      <a:r>
                        <a:rPr lang="en-US" sz="4000" b="0" dirty="0" smtClean="0">
                          <a:solidFill>
                            <a:srgbClr val="000000"/>
                          </a:solidFill>
                          <a:effectLst/>
                        </a:rPr>
                        <a:t>.</a:t>
                      </a:r>
                      <a:endParaRPr lang="en-US" sz="4000" b="0" dirty="0">
                        <a:solidFill>
                          <a:srgbClr val="000000"/>
                        </a:solidFill>
                        <a:effectLst/>
                      </a:endParaRPr>
                    </a:p>
                  </a:txBody>
                  <a:tcPr marL="190500" marR="190500" marT="190500" marB="190500" anchor="ctr"/>
                </a:tc>
                <a:extLst>
                  <a:ext uri="{0D108BD9-81ED-4DB2-BD59-A6C34878D82A}">
                    <a16:rowId xmlns="" xmlns:a16="http://schemas.microsoft.com/office/drawing/2014/main" val="326289891"/>
                  </a:ext>
                </a:extLst>
              </a:tr>
              <a:tr h="1600200">
                <a:tc>
                  <a:txBody>
                    <a:bodyPr/>
                    <a:lstStyle/>
                    <a:p>
                      <a:pPr fontAlgn="ctr"/>
                      <a:r>
                        <a:rPr lang="en-US" sz="4000" b="0">
                          <a:solidFill>
                            <a:srgbClr val="000000"/>
                          </a:solidFill>
                          <a:effectLst/>
                        </a:rPr>
                        <a:t>Standby</a:t>
                      </a:r>
                    </a:p>
                  </a:txBody>
                  <a:tcPr marL="190500" marR="190500" marT="190500" marB="190500" anchor="ctr"/>
                </a:tc>
                <a:tc>
                  <a:txBody>
                    <a:bodyPr/>
                    <a:lstStyle/>
                    <a:p>
                      <a:pPr fontAlgn="ctr"/>
                      <a:r>
                        <a:rPr lang="ru-RU" sz="4000" b="0" dirty="0" smtClean="0">
                          <a:solidFill>
                            <a:srgbClr val="000000"/>
                          </a:solidFill>
                          <a:effectLst/>
                        </a:rPr>
                        <a:t>Маршрутизатор является кандидатом</a:t>
                      </a:r>
                      <a:r>
                        <a:rPr lang="ru-RU" sz="4000" b="0" baseline="0" dirty="0" smtClean="0">
                          <a:solidFill>
                            <a:srgbClr val="000000"/>
                          </a:solidFill>
                          <a:effectLst/>
                        </a:rPr>
                        <a:t> на роль следующего активного маршрутизатора и периодически отправляет сообщения приветствия</a:t>
                      </a:r>
                      <a:r>
                        <a:rPr lang="en-US" sz="4000" b="0" dirty="0" smtClean="0">
                          <a:solidFill>
                            <a:srgbClr val="000000"/>
                          </a:solidFill>
                          <a:effectLst/>
                        </a:rPr>
                        <a:t>.</a:t>
                      </a:r>
                      <a:endParaRPr lang="en-US" sz="4000" b="0" dirty="0">
                        <a:solidFill>
                          <a:srgbClr val="000000"/>
                        </a:solidFill>
                        <a:effectLst/>
                      </a:endParaRPr>
                    </a:p>
                  </a:txBody>
                  <a:tcPr marL="190500" marR="190500" marT="190500" marB="190500" anchor="ctr"/>
                </a:tc>
                <a:extLst>
                  <a:ext uri="{0D108BD9-81ED-4DB2-BD59-A6C34878D82A}">
                    <a16:rowId xmlns="" xmlns:a16="http://schemas.microsoft.com/office/drawing/2014/main" val="3139545418"/>
                  </a:ext>
                </a:extLst>
              </a:tr>
            </a:tbl>
          </a:graphicData>
        </a:graphic>
      </p:graphicFrame>
      <p:sp>
        <p:nvSpPr>
          <p:cNvPr id="8" name="Rectangle 7">
            <a:extLst>
              <a:ext uri="{FF2B5EF4-FFF2-40B4-BE49-F238E27FC236}">
                <a16:creationId xmlns="" xmlns:a16="http://schemas.microsoft.com/office/drawing/2014/main" id="{E10172B9-E5FB-2B4A-B80F-2F1FE8313D8F}"/>
              </a:ext>
            </a:extLst>
          </p:cNvPr>
          <p:cNvSpPr/>
          <p:nvPr/>
        </p:nvSpPr>
        <p:spPr>
          <a:xfrm>
            <a:off x="1727202" y="12909548"/>
            <a:ext cx="33121596" cy="4524315"/>
          </a:xfrm>
          <a:prstGeom prst="rect">
            <a:avLst/>
          </a:prstGeom>
        </p:spPr>
        <p:txBody>
          <a:bodyPr wrap="square">
            <a:spAutoFit/>
          </a:bodyPr>
          <a:lstStyle/>
          <a:p>
            <a:r>
              <a:rPr lang="ru-RU" sz="4800" dirty="0">
                <a:solidFill>
                  <a:srgbClr val="000000"/>
                </a:solidFill>
                <a:latin typeface="+mn-lt"/>
              </a:rPr>
              <a:t>По умолчанию активные и резервные маршрутизаторы </a:t>
            </a:r>
            <a:r>
              <a:rPr lang="en-US" sz="4800" dirty="0">
                <a:solidFill>
                  <a:srgbClr val="000000"/>
                </a:solidFill>
                <a:latin typeface="+mn-lt"/>
              </a:rPr>
              <a:t>HSRP </a:t>
            </a:r>
            <a:r>
              <a:rPr lang="ru-RU" sz="4800" dirty="0">
                <a:solidFill>
                  <a:srgbClr val="000000"/>
                </a:solidFill>
                <a:latin typeface="+mn-lt"/>
              </a:rPr>
              <a:t>отправляют пакеты приветствия на групповой адрес группы </a:t>
            </a:r>
            <a:r>
              <a:rPr lang="en-US" sz="4800" dirty="0">
                <a:solidFill>
                  <a:srgbClr val="000000"/>
                </a:solidFill>
                <a:latin typeface="+mn-lt"/>
              </a:rPr>
              <a:t>HSRP </a:t>
            </a:r>
            <a:r>
              <a:rPr lang="ru-RU" sz="4800" dirty="0">
                <a:solidFill>
                  <a:srgbClr val="000000"/>
                </a:solidFill>
                <a:latin typeface="+mn-lt"/>
              </a:rPr>
              <a:t>каждые 3 секунды. Резервный маршрутизатор станет активным, если он не получает сообщения приветствия от активного маршрутизатора в течение 10 секунд. Эти настройки таймера можно уменьшить, чтобы ускорить переключение при отказе или приоритетное вытеснение. Однако чтобы избежать повышения нагрузки на ЦП и ненужных изменений резервного состояния, не устанавливайте таймер приветствия менее, чем на 1 секунду, а таймер </a:t>
            </a:r>
            <a:r>
              <a:rPr lang="ru-RU" sz="4800">
                <a:solidFill>
                  <a:srgbClr val="000000"/>
                </a:solidFill>
                <a:latin typeface="+mn-lt"/>
              </a:rPr>
              <a:t>удержания – менее, чем на 4 секунды</a:t>
            </a:r>
            <a:r>
              <a:rPr lang="en-US" sz="4800">
                <a:solidFill>
                  <a:srgbClr val="000000"/>
                </a:solidFill>
                <a:latin typeface="+mn-lt"/>
              </a:rPr>
              <a:t>.</a:t>
            </a:r>
            <a:endParaRPr lang="en-US" sz="4800" dirty="0">
              <a:solidFill>
                <a:srgbClr val="000000"/>
              </a:solidFill>
              <a:latin typeface="+mn-lt"/>
            </a:endParaRPr>
          </a:p>
        </p:txBody>
      </p:sp>
    </p:spTree>
    <p:extLst>
      <p:ext uri="{BB962C8B-B14F-4D97-AF65-F5344CB8AC3E}">
        <p14:creationId xmlns:p14="http://schemas.microsoft.com/office/powerpoint/2010/main" val="5898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6990080"/>
            <a:ext cx="33121256" cy="3881120"/>
          </a:xfrm>
        </p:spPr>
        <p:txBody>
          <a:bodyPr/>
          <a:lstStyle/>
          <a:p>
            <a:r>
              <a:rPr lang="en-US" dirty="0">
                <a:solidFill>
                  <a:schemeClr val="accent5">
                    <a:lumMod val="40000"/>
                    <a:lumOff val="60000"/>
                  </a:schemeClr>
                </a:solidFill>
              </a:rPr>
              <a:t>9.3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56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4" name="Content Placeholder 3">
            <a:extLst>
              <a:ext uri="{FF2B5EF4-FFF2-40B4-BE49-F238E27FC236}">
                <a16:creationId xmlns=""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5600" dirty="0"/>
              <a:t>FHRP provides alternate default gateways in switched networks where two or more routers are connected to the same VLANs. </a:t>
            </a:r>
          </a:p>
          <a:p>
            <a:pPr>
              <a:spcBef>
                <a:spcPts val="0"/>
              </a:spcBef>
              <a:spcAft>
                <a:spcPts val="0"/>
              </a:spcAft>
              <a:buFont typeface="Arial" panose="020B0604020202020204" pitchFamily="34" charset="0"/>
              <a:buChar char="•"/>
            </a:pPr>
            <a:r>
              <a:rPr lang="en-US" sz="5600" dirty="0"/>
              <a:t>One way to prevent a single point of failure at the default gateway, is to implement a virtual router. With a virtual router, multiple routers are configured to work together to present the illusion of a single router to the hosts on the LAN. </a:t>
            </a:r>
          </a:p>
          <a:p>
            <a:pPr>
              <a:spcBef>
                <a:spcPts val="0"/>
              </a:spcBef>
              <a:spcAft>
                <a:spcPts val="0"/>
              </a:spcAft>
              <a:buFont typeface="Arial" panose="020B0604020202020204" pitchFamily="34" charset="0"/>
              <a:buChar char="•"/>
            </a:pPr>
            <a:r>
              <a:rPr lang="en-US" sz="5600" dirty="0"/>
              <a:t>When the active router fails, the redundancy protocol transitions the standby router to the new active router role. These are the steps that take place when the active router fails:</a:t>
            </a:r>
          </a:p>
          <a:p>
            <a:pPr marL="1670048" lvl="1" indent="-914400">
              <a:spcBef>
                <a:spcPts val="0"/>
              </a:spcBef>
              <a:spcAft>
                <a:spcPts val="0"/>
              </a:spcAft>
              <a:buFont typeface="Arial" panose="020B0604020202020204" pitchFamily="34" charset="0"/>
              <a:buChar char="•"/>
            </a:pPr>
            <a:r>
              <a:rPr lang="en-US" dirty="0"/>
              <a:t>The standby router stops seeing Hello messages from the forwarding router.</a:t>
            </a:r>
          </a:p>
          <a:p>
            <a:pPr marL="1670048" lvl="1" indent="-914400">
              <a:spcBef>
                <a:spcPts val="0"/>
              </a:spcBef>
              <a:spcAft>
                <a:spcPts val="0"/>
              </a:spcAft>
              <a:buFont typeface="Arial" panose="020B0604020202020204" pitchFamily="34" charset="0"/>
              <a:buChar char="•"/>
            </a:pPr>
            <a:r>
              <a:rPr lang="en-US" dirty="0"/>
              <a:t>The standby router assumes the role of the forwarding router.</a:t>
            </a:r>
          </a:p>
          <a:p>
            <a:pPr marL="1670048" lvl="1" indent="-914400">
              <a:spcBef>
                <a:spcPts val="0"/>
              </a:spcBef>
              <a:spcAft>
                <a:spcPts val="0"/>
              </a:spcAft>
              <a:buFont typeface="Arial" panose="020B0604020202020204" pitchFamily="34" charset="0"/>
              <a:buChar char="•"/>
            </a:pPr>
            <a:r>
              <a:rPr lang="en-US" dirty="0"/>
              <a:t>Because the new forwarding router assumes both the IPv4 and MAC addresses of the virtual router, the host devices see no disruption in service.</a:t>
            </a:r>
          </a:p>
          <a:p>
            <a:pPr>
              <a:spcBef>
                <a:spcPts val="0"/>
              </a:spcBef>
              <a:spcAft>
                <a:spcPts val="0"/>
              </a:spcAft>
              <a:buFont typeface="Arial" panose="020B0604020202020204" pitchFamily="34" charset="0"/>
              <a:buChar char="•"/>
            </a:pPr>
            <a:r>
              <a:rPr lang="en-US" sz="5600" dirty="0"/>
              <a:t>The FHRP used in a production environment largely depends on the equipment and needs of the network. These are the options available for FHRPs:</a:t>
            </a:r>
          </a:p>
          <a:p>
            <a:pPr lvl="1">
              <a:spcBef>
                <a:spcPts val="0"/>
              </a:spcBef>
              <a:spcAft>
                <a:spcPts val="0"/>
              </a:spcAft>
              <a:buFont typeface="Arial" panose="020B0604020202020204" pitchFamily="34" charset="0"/>
              <a:buChar char="•"/>
            </a:pPr>
            <a:r>
              <a:rPr lang="en-US" dirty="0"/>
              <a:t>HSRP and HSRP for IPv6</a:t>
            </a:r>
          </a:p>
          <a:p>
            <a:pPr lvl="1">
              <a:spcBef>
                <a:spcPts val="0"/>
              </a:spcBef>
              <a:spcAft>
                <a:spcPts val="0"/>
              </a:spcAft>
              <a:buFont typeface="Arial" panose="020B0604020202020204" pitchFamily="34" charset="0"/>
              <a:buChar char="•"/>
            </a:pPr>
            <a:r>
              <a:rPr lang="en-US" dirty="0"/>
              <a:t>VRRPv2 and VRRPv3</a:t>
            </a:r>
          </a:p>
          <a:p>
            <a:pPr lvl="1">
              <a:spcBef>
                <a:spcPts val="0"/>
              </a:spcBef>
              <a:spcAft>
                <a:spcPts val="0"/>
              </a:spcAft>
              <a:buFont typeface="Arial" panose="020B0604020202020204" pitchFamily="34" charset="0"/>
              <a:buChar char="•"/>
            </a:pPr>
            <a:r>
              <a:rPr lang="en-US" dirty="0"/>
              <a:t>GLBP and GLBP for IPv6</a:t>
            </a:r>
          </a:p>
          <a:p>
            <a:pPr lvl="1">
              <a:spcBef>
                <a:spcPts val="0"/>
              </a:spcBef>
              <a:spcAft>
                <a:spcPts val="0"/>
              </a:spcAft>
              <a:buFont typeface="Arial" panose="020B0604020202020204" pitchFamily="34" charset="0"/>
              <a:buChar char="•"/>
            </a:pPr>
            <a:r>
              <a:rPr lang="en-US" dirty="0"/>
              <a:t>IRDP</a:t>
            </a:r>
          </a:p>
          <a:p>
            <a:pPr>
              <a:spcBef>
                <a:spcPts val="0"/>
              </a:spcBef>
              <a:spcAft>
                <a:spcPts val="0"/>
              </a:spcAft>
            </a:pPr>
            <a:endParaRPr lang="en-US" sz="56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56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4" name="Content Placeholder 3">
            <a:extLst>
              <a:ext uri="{FF2B5EF4-FFF2-40B4-BE49-F238E27FC236}">
                <a16:creationId xmlns="" xmlns:a16="http://schemas.microsoft.com/office/drawing/2014/main"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5600" dirty="0"/>
              <a:t>HSRP is a Cisco-proprietary FHRP designed to allow for transparent failover of a first-hop IP device. HSRP is used in a group of routers for selecting an active device and a standby device. </a:t>
            </a:r>
          </a:p>
          <a:p>
            <a:pPr>
              <a:spcBef>
                <a:spcPts val="0"/>
              </a:spcBef>
              <a:spcAft>
                <a:spcPts val="0"/>
              </a:spcAft>
              <a:buFont typeface="Arial" panose="020B0604020202020204" pitchFamily="34" charset="0"/>
              <a:buChar char="•"/>
            </a:pPr>
            <a:r>
              <a:rPr lang="en-US" sz="5600" dirty="0"/>
              <a:t>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 </a:t>
            </a:r>
          </a:p>
          <a:p>
            <a:pPr>
              <a:spcBef>
                <a:spcPts val="0"/>
              </a:spcBef>
              <a:spcAft>
                <a:spcPts val="0"/>
              </a:spcAft>
              <a:buFont typeface="Arial" panose="020B0604020202020204" pitchFamily="34" charset="0"/>
              <a:buChar char="•"/>
            </a:pPr>
            <a:r>
              <a:rPr lang="en-US" sz="5600" dirty="0"/>
              <a:t>The router with the highest HSRP priority will become the active router. Preemption is the ability of an HSRP router to trigger the re-election process. With preemption enabled, a router that comes online with a higher HSRP priority will assume the role of the active router. HSRP states include initial, learn, listen, speak, and standby</a:t>
            </a:r>
          </a:p>
          <a:p>
            <a:pPr>
              <a:spcBef>
                <a:spcPts val="0"/>
              </a:spcBef>
              <a:spcAft>
                <a:spcPts val="0"/>
              </a:spcAft>
            </a:pPr>
            <a:endParaRPr lang="en-US" sz="5600" dirty="0"/>
          </a:p>
        </p:txBody>
      </p:sp>
    </p:spTree>
    <p:custDataLst>
      <p:tags r:id="rId1"/>
    </p:custDataLst>
    <p:extLst>
      <p:ext uri="{BB962C8B-B14F-4D97-AF65-F5344CB8AC3E}">
        <p14:creationId xmlns:p14="http://schemas.microsoft.com/office/powerpoint/2010/main" val="415104610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5600" dirty="0">
                <a:latin typeface="Arial" charset="0"/>
              </a:rPr>
              <a:t>Module Practice and Quiz</a:t>
            </a:r>
            <a:r>
              <a:rPr lang="en-US" dirty="0">
                <a:latin typeface="Arial" charset="0"/>
              </a:rPr>
              <a:t/>
            </a:r>
            <a:br>
              <a:rPr lang="en-US" dirty="0">
                <a:latin typeface="Arial" charset="0"/>
              </a:rPr>
            </a:br>
            <a:r>
              <a:rPr lang="en-US" dirty="0">
                <a:latin typeface="Arial" charset="0"/>
              </a:rPr>
              <a:t>Packet Tracer – HSRP Configuration Guide</a:t>
            </a:r>
          </a:p>
        </p:txBody>
      </p:sp>
      <p:sp>
        <p:nvSpPr>
          <p:cNvPr id="2" name="Content Placeholder 1">
            <a:extLst>
              <a:ext uri="{FF2B5EF4-FFF2-40B4-BE49-F238E27FC236}">
                <a16:creationId xmlns="" xmlns:a16="http://schemas.microsoft.com/office/drawing/2014/main" id="{4CE2DB35-19E4-5146-BF9E-88132E6584B9}"/>
              </a:ext>
            </a:extLst>
          </p:cNvPr>
          <p:cNvSpPr>
            <a:spLocks noGrp="1"/>
          </p:cNvSpPr>
          <p:nvPr>
            <p:ph idx="1"/>
          </p:nvPr>
        </p:nvSpPr>
        <p:spPr/>
        <p:txBody>
          <a:bodyPr/>
          <a:lstStyle/>
          <a:p>
            <a:pPr marL="0" indent="0">
              <a:buNone/>
            </a:pPr>
            <a:r>
              <a:rPr lang="en-US" sz="5600" dirty="0"/>
              <a:t>In this Packet Tracer activity, you will learn how to configure Hot Standby Router Protocol (HSRP) to provide redundant default gateway devices to hosts on LANs. After configuring HSRP, you will test the configuration to verify that hosts are able to use the redundant default gateway if the current gateway device becomes unavailable.</a:t>
            </a:r>
          </a:p>
          <a:p>
            <a:pPr>
              <a:buFont typeface="Arial" panose="020B0604020202020204" pitchFamily="34" charset="0"/>
              <a:buChar char="•"/>
            </a:pPr>
            <a:r>
              <a:rPr lang="en-US" sz="5600" dirty="0"/>
              <a:t>Configure an HSRP active router.</a:t>
            </a:r>
          </a:p>
          <a:p>
            <a:pPr>
              <a:buFont typeface="Arial" panose="020B0604020202020204" pitchFamily="34" charset="0"/>
              <a:buChar char="•"/>
            </a:pPr>
            <a:r>
              <a:rPr lang="en-US" sz="5600" dirty="0"/>
              <a:t>Configure an HSRP standby router.</a:t>
            </a:r>
          </a:p>
          <a:p>
            <a:pPr>
              <a:buFont typeface="Arial" panose="020B0604020202020204" pitchFamily="34" charset="0"/>
              <a:buChar char="•"/>
            </a:pPr>
            <a:r>
              <a:rPr lang="en-US" sz="5600" dirty="0"/>
              <a:t>Verify HSRP operation.</a:t>
            </a:r>
            <a:br>
              <a:rPr lang="en-US" sz="5600" dirty="0"/>
            </a:br>
            <a:endParaRPr lang="en-US" sz="5600" dirty="0"/>
          </a:p>
        </p:txBody>
      </p:sp>
    </p:spTree>
    <p:custDataLst>
      <p:tags r:id="rId1"/>
    </p:custDataLst>
    <p:extLst>
      <p:ext uri="{BB962C8B-B14F-4D97-AF65-F5344CB8AC3E}">
        <p14:creationId xmlns:p14="http://schemas.microsoft.com/office/powerpoint/2010/main" val="2014399492"/>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36576000" cy="2436224"/>
          </a:xfrm>
        </p:spPr>
        <p:txBody>
          <a:bodyPr/>
          <a:lstStyle/>
          <a:p>
            <a:pPr eaLnBrk="1" hangingPunct="1"/>
            <a:r>
              <a:rPr lang="en-US" sz="5600" dirty="0">
                <a:latin typeface="Arial" charset="0"/>
              </a:rPr>
              <a:t>Module 9: FHRP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576260" y="3023650"/>
            <a:ext cx="18812256" cy="13026756"/>
          </a:xfrm>
        </p:spPr>
        <p:txBody>
          <a:bodyPr/>
          <a:lstStyle/>
          <a:p>
            <a:pPr>
              <a:spcBef>
                <a:spcPts val="0"/>
              </a:spcBef>
              <a:spcAft>
                <a:spcPts val="0"/>
              </a:spcAft>
              <a:buFont typeface="Arial" panose="020B0604020202020204" pitchFamily="34" charset="0"/>
              <a:buChar char="•"/>
            </a:pPr>
            <a:r>
              <a:rPr lang="en-US" sz="6400" dirty="0"/>
              <a:t>First Hop Redundancy Protocol (FHRP)</a:t>
            </a:r>
          </a:p>
          <a:p>
            <a:pPr>
              <a:spcBef>
                <a:spcPts val="0"/>
              </a:spcBef>
              <a:spcAft>
                <a:spcPts val="0"/>
              </a:spcAft>
              <a:buFont typeface="Arial" panose="020B0604020202020204" pitchFamily="34" charset="0"/>
              <a:buChar char="•"/>
            </a:pPr>
            <a:r>
              <a:rPr lang="en-US" sz="6400" dirty="0"/>
              <a:t>Router Redundancy</a:t>
            </a:r>
          </a:p>
          <a:p>
            <a:pPr>
              <a:spcBef>
                <a:spcPts val="0"/>
              </a:spcBef>
              <a:spcAft>
                <a:spcPts val="0"/>
              </a:spcAft>
              <a:buFont typeface="Arial" panose="020B0604020202020204" pitchFamily="34" charset="0"/>
              <a:buChar char="•"/>
            </a:pPr>
            <a:r>
              <a:rPr lang="en-US" sz="6400" dirty="0"/>
              <a:t>Virtual Router</a:t>
            </a:r>
          </a:p>
          <a:p>
            <a:pPr>
              <a:spcBef>
                <a:spcPts val="0"/>
              </a:spcBef>
              <a:spcAft>
                <a:spcPts val="0"/>
              </a:spcAft>
              <a:buFont typeface="Arial" panose="020B0604020202020204" pitchFamily="34" charset="0"/>
              <a:buChar char="•"/>
            </a:pPr>
            <a:r>
              <a:rPr lang="en-US" sz="6400" dirty="0"/>
              <a:t>Active Router</a:t>
            </a:r>
          </a:p>
          <a:p>
            <a:pPr>
              <a:spcBef>
                <a:spcPts val="0"/>
              </a:spcBef>
              <a:spcAft>
                <a:spcPts val="0"/>
              </a:spcAft>
              <a:buFont typeface="Arial" panose="020B0604020202020204" pitchFamily="34" charset="0"/>
              <a:buChar char="•"/>
            </a:pPr>
            <a:r>
              <a:rPr lang="en-US" sz="6400" dirty="0"/>
              <a:t>Standby Router</a:t>
            </a:r>
          </a:p>
          <a:p>
            <a:pPr>
              <a:spcBef>
                <a:spcPts val="0"/>
              </a:spcBef>
              <a:spcAft>
                <a:spcPts val="0"/>
              </a:spcAft>
              <a:buFont typeface="Arial" panose="020B0604020202020204" pitchFamily="34" charset="0"/>
              <a:buChar char="•"/>
            </a:pPr>
            <a:r>
              <a:rPr lang="en-US" sz="6400" dirty="0"/>
              <a:t>Hot Standby Routing Protocol (HSRP)</a:t>
            </a:r>
          </a:p>
          <a:p>
            <a:pPr>
              <a:spcBef>
                <a:spcPts val="0"/>
              </a:spcBef>
              <a:spcAft>
                <a:spcPts val="0"/>
              </a:spcAft>
              <a:buFont typeface="Arial" panose="020B0604020202020204" pitchFamily="34" charset="0"/>
              <a:buChar char="•"/>
            </a:pPr>
            <a:r>
              <a:rPr lang="en-US" sz="6400" dirty="0"/>
              <a:t>Virtual Router Redundancy Protocol (VRRP)</a:t>
            </a:r>
          </a:p>
          <a:p>
            <a:pPr>
              <a:spcBef>
                <a:spcPts val="0"/>
              </a:spcBef>
              <a:spcAft>
                <a:spcPts val="0"/>
              </a:spcAft>
              <a:buFont typeface="Arial" panose="020B0604020202020204" pitchFamily="34" charset="0"/>
              <a:buChar char="•"/>
            </a:pPr>
            <a:r>
              <a:rPr lang="en-US" sz="6400" dirty="0"/>
              <a:t>Gateway Load Balancing Protocol (GLBP)</a:t>
            </a:r>
          </a:p>
          <a:p>
            <a:pPr>
              <a:spcBef>
                <a:spcPts val="0"/>
              </a:spcBef>
              <a:spcAft>
                <a:spcPts val="0"/>
              </a:spcAft>
              <a:buFont typeface="Arial" panose="020B0604020202020204" pitchFamily="34" charset="0"/>
              <a:buChar char="•"/>
            </a:pPr>
            <a:r>
              <a:rPr lang="en-US" sz="6400" dirty="0"/>
              <a:t>ICMP Router Discovery Protocol (IRDP)</a:t>
            </a:r>
          </a:p>
          <a:p>
            <a:pPr>
              <a:spcBef>
                <a:spcPts val="0"/>
              </a:spcBef>
              <a:spcAft>
                <a:spcPts val="0"/>
              </a:spcAft>
              <a:buFont typeface="Arial" panose="020B0604020202020204" pitchFamily="34" charset="0"/>
              <a:buChar char="•"/>
            </a:pPr>
            <a:r>
              <a:rPr lang="en-US" sz="6400" dirty="0"/>
              <a:t>Virtual Router Master</a:t>
            </a:r>
          </a:p>
          <a:p>
            <a:pPr>
              <a:spcBef>
                <a:spcPts val="0"/>
              </a:spcBef>
              <a:spcAft>
                <a:spcPts val="0"/>
              </a:spcAft>
              <a:buFont typeface="Arial" panose="020B0604020202020204" pitchFamily="34" charset="0"/>
              <a:buChar char="•"/>
            </a:pPr>
            <a:r>
              <a:rPr lang="en-US" sz="6400" b="1" dirty="0"/>
              <a:t>standby priority</a:t>
            </a:r>
          </a:p>
          <a:p>
            <a:pPr>
              <a:spcBef>
                <a:spcPts val="0"/>
              </a:spcBef>
              <a:spcAft>
                <a:spcPts val="0"/>
              </a:spcAft>
              <a:buFont typeface="Arial" panose="020B0604020202020204" pitchFamily="34" charset="0"/>
              <a:buChar char="•"/>
            </a:pPr>
            <a:r>
              <a:rPr lang="en-US" sz="6400" b="1" dirty="0"/>
              <a:t>standby preempt</a:t>
            </a:r>
          </a:p>
          <a:p>
            <a:pPr>
              <a:spcBef>
                <a:spcPts val="0"/>
              </a:spcBef>
              <a:spcAft>
                <a:spcPts val="0"/>
              </a:spcAft>
            </a:pPr>
            <a:endParaRPr lang="en-US" sz="6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576260" y="3195778"/>
            <a:ext cx="35413144" cy="3030204"/>
          </a:xfrm>
        </p:spPr>
        <p:txBody>
          <a:bodyPr/>
          <a:lstStyle/>
          <a:p>
            <a:pPr marL="0" indent="0" defTabSz="3657600" eaLnBrk="0" hangingPunct="0">
              <a:spcBef>
                <a:spcPct val="0"/>
              </a:spcBef>
              <a:spcAft>
                <a:spcPct val="0"/>
              </a:spcAft>
              <a:buClrTx/>
              <a:buSzTx/>
              <a:buNone/>
            </a:pPr>
            <a:r>
              <a:rPr lang="en-US" altLang="en-US" sz="5600" b="1" dirty="0">
                <a:solidFill>
                  <a:schemeClr val="tx1"/>
                </a:solidFill>
                <a:ea typeface="Calibri" panose="020F0502020204030204" pitchFamily="34" charset="0"/>
                <a:cs typeface="Calibri" panose="020F0502020204030204" pitchFamily="34" charset="0"/>
              </a:rPr>
              <a:t>Module Title: </a:t>
            </a:r>
            <a:r>
              <a:rPr lang="en-US" altLang="en-US" sz="5600" dirty="0">
                <a:solidFill>
                  <a:schemeClr val="tx1"/>
                </a:solidFill>
                <a:ea typeface="Calibri" panose="020F0502020204030204" pitchFamily="34" charset="0"/>
                <a:cs typeface="Calibri" panose="020F0502020204030204" pitchFamily="34" charset="0"/>
              </a:rPr>
              <a:t>FHRP Concepts</a:t>
            </a:r>
          </a:p>
          <a:p>
            <a:pPr marL="0" indent="0" defTabSz="3657600" eaLnBrk="0" hangingPunct="0">
              <a:spcBef>
                <a:spcPct val="0"/>
              </a:spcBef>
              <a:spcAft>
                <a:spcPct val="0"/>
              </a:spcAft>
              <a:buClrTx/>
              <a:buSzTx/>
              <a:buNone/>
            </a:pPr>
            <a:endParaRPr lang="en-US" altLang="en-US" sz="5600" dirty="0">
              <a:solidFill>
                <a:schemeClr val="tx1"/>
              </a:solidFill>
            </a:endParaRPr>
          </a:p>
          <a:p>
            <a:pPr marL="0" indent="0" defTabSz="3657600" eaLnBrk="0" hangingPunct="0">
              <a:spcBef>
                <a:spcPct val="0"/>
              </a:spcBef>
              <a:spcAft>
                <a:spcPct val="0"/>
              </a:spcAft>
              <a:buClrTx/>
              <a:buSzTx/>
              <a:buNone/>
            </a:pPr>
            <a:r>
              <a:rPr lang="en-US" altLang="en-US" sz="5600" b="1" dirty="0">
                <a:solidFill>
                  <a:schemeClr val="tx1"/>
                </a:solidFill>
                <a:ea typeface="Calibri" panose="020F0502020204030204" pitchFamily="34" charset="0"/>
                <a:cs typeface="Calibri" panose="020F0502020204030204" pitchFamily="34" charset="0"/>
              </a:rPr>
              <a:t>Module Objective</a:t>
            </a:r>
            <a:r>
              <a:rPr lang="en-US" altLang="en-US" sz="5600" dirty="0">
                <a:solidFill>
                  <a:schemeClr val="tx1"/>
                </a:solidFill>
                <a:ea typeface="Calibri" panose="020F0502020204030204" pitchFamily="34" charset="0"/>
                <a:cs typeface="Calibri" panose="020F0502020204030204" pitchFamily="34" charset="0"/>
              </a:rPr>
              <a:t>: </a:t>
            </a:r>
            <a:r>
              <a:rPr lang="en-US" sz="5600" dirty="0"/>
              <a:t> Explain how FHRPs provide default gateway services in a redundant network.</a:t>
            </a:r>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594122610"/>
              </p:ext>
            </p:extLst>
          </p:nvPr>
        </p:nvGraphicFramePr>
        <p:xfrm>
          <a:off x="2623130" y="6928664"/>
          <a:ext cx="30220340" cy="5054600"/>
        </p:xfrm>
        <a:graphic>
          <a:graphicData uri="http://schemas.openxmlformats.org/drawingml/2006/table">
            <a:tbl>
              <a:tblPr firstRow="1" bandRow="1">
                <a:tableStyleId>{5C22544A-7EE6-4342-B048-85BDC9FD1C3A}</a:tableStyleId>
              </a:tblPr>
              <a:tblGrid>
                <a:gridCol w="12903380">
                  <a:extLst>
                    <a:ext uri="{9D8B030D-6E8A-4147-A177-3AD203B41FA5}">
                      <a16:colId xmlns="" xmlns:a16="http://schemas.microsoft.com/office/drawing/2014/main" val="2579019526"/>
                    </a:ext>
                  </a:extLst>
                </a:gridCol>
                <a:gridCol w="17316960">
                  <a:extLst>
                    <a:ext uri="{9D8B030D-6E8A-4147-A177-3AD203B41FA5}">
                      <a16:colId xmlns="" xmlns:a16="http://schemas.microsoft.com/office/drawing/2014/main" val="1764220437"/>
                    </a:ext>
                  </a:extLst>
                </a:gridCol>
              </a:tblGrid>
              <a:tr h="1483360">
                <a:tc>
                  <a:txBody>
                    <a:bodyPr/>
                    <a:lstStyle/>
                    <a:p>
                      <a:pPr algn="l" fontAlgn="ctr"/>
                      <a:r>
                        <a:rPr lang="en-US" sz="5600" b="1" dirty="0">
                          <a:effectLst/>
                        </a:rPr>
                        <a:t>Topic Title</a:t>
                      </a:r>
                      <a:endParaRPr lang="en-US" sz="5600" dirty="0">
                        <a:effectLst/>
                      </a:endParaRPr>
                    </a:p>
                  </a:txBody>
                  <a:tcPr marL="190500" marR="190500" marT="190500" marB="190500" anchor="ctr"/>
                </a:tc>
                <a:tc>
                  <a:txBody>
                    <a:bodyPr/>
                    <a:lstStyle/>
                    <a:p>
                      <a:pPr algn="l" fontAlgn="ctr"/>
                      <a:r>
                        <a:rPr lang="en-US" sz="5600" b="1">
                          <a:effectLst/>
                        </a:rPr>
                        <a:t>Topic Objective</a:t>
                      </a:r>
                      <a:endParaRPr lang="en-US" sz="5600">
                        <a:effectLst/>
                      </a:endParaRPr>
                    </a:p>
                  </a:txBody>
                  <a:tcPr marL="190500" marR="190500" marT="190500" marB="190500" anchor="ctr"/>
                </a:tc>
                <a:extLst>
                  <a:ext uri="{0D108BD9-81ED-4DB2-BD59-A6C34878D82A}">
                    <a16:rowId xmlns="" xmlns:a16="http://schemas.microsoft.com/office/drawing/2014/main" val="742401779"/>
                  </a:ext>
                </a:extLst>
              </a:tr>
              <a:tr h="2087880">
                <a:tc>
                  <a:txBody>
                    <a:bodyPr/>
                    <a:lstStyle/>
                    <a:p>
                      <a:pPr fontAlgn="ctr"/>
                      <a:r>
                        <a:rPr lang="en-US" sz="5600" b="1" dirty="0">
                          <a:solidFill>
                            <a:schemeClr val="bg1"/>
                          </a:solidFill>
                          <a:effectLst/>
                        </a:rPr>
                        <a:t>First Hop Redundancy Protocols</a:t>
                      </a:r>
                      <a:endParaRPr lang="en-US" sz="5600" b="0" dirty="0">
                        <a:solidFill>
                          <a:schemeClr val="bg1"/>
                        </a:solidFill>
                        <a:effectLst/>
                      </a:endParaRPr>
                    </a:p>
                  </a:txBody>
                  <a:tcPr marL="190500" marR="190500" marT="190500" marB="190500" anchor="ctr">
                    <a:solidFill>
                      <a:schemeClr val="accent1"/>
                    </a:solidFill>
                  </a:tcPr>
                </a:tc>
                <a:tc>
                  <a:txBody>
                    <a:bodyPr/>
                    <a:lstStyle/>
                    <a:p>
                      <a:pPr fontAlgn="ctr"/>
                      <a:r>
                        <a:rPr lang="en-US" sz="5600" b="0">
                          <a:effectLst/>
                        </a:rPr>
                        <a:t>Explain the purpose and operation of first hop redundancy protocols.</a:t>
                      </a:r>
                    </a:p>
                  </a:txBody>
                  <a:tcPr marL="190500" marR="190500" marT="190500" marB="190500" anchor="ctr"/>
                </a:tc>
                <a:extLst>
                  <a:ext uri="{0D108BD9-81ED-4DB2-BD59-A6C34878D82A}">
                    <a16:rowId xmlns="" xmlns:a16="http://schemas.microsoft.com/office/drawing/2014/main" val="3150950737"/>
                  </a:ext>
                </a:extLst>
              </a:tr>
              <a:tr h="1483360">
                <a:tc>
                  <a:txBody>
                    <a:bodyPr/>
                    <a:lstStyle/>
                    <a:p>
                      <a:pPr fontAlgn="ctr"/>
                      <a:r>
                        <a:rPr lang="en-US" sz="5600" b="1" dirty="0">
                          <a:solidFill>
                            <a:schemeClr val="bg1"/>
                          </a:solidFill>
                          <a:effectLst/>
                        </a:rPr>
                        <a:t>HSRP</a:t>
                      </a:r>
                      <a:endParaRPr lang="en-US" sz="5600" b="0" dirty="0">
                        <a:solidFill>
                          <a:schemeClr val="bg1"/>
                        </a:solidFill>
                        <a:effectLst/>
                      </a:endParaRPr>
                    </a:p>
                  </a:txBody>
                  <a:tcPr marL="190500" marR="190500" marT="190500" marB="190500" anchor="ctr">
                    <a:solidFill>
                      <a:schemeClr val="accent1"/>
                    </a:solidFill>
                  </a:tcPr>
                </a:tc>
                <a:tc>
                  <a:txBody>
                    <a:bodyPr/>
                    <a:lstStyle/>
                    <a:p>
                      <a:pPr fontAlgn="ctr"/>
                      <a:r>
                        <a:rPr lang="en-US" sz="5600" b="0" dirty="0">
                          <a:effectLst/>
                        </a:rPr>
                        <a:t>Explain how HSRP operates.</a:t>
                      </a:r>
                    </a:p>
                  </a:txBody>
                  <a:tcPr marL="190500" marR="190500" marT="190500" marB="190500" anchor="ctr"/>
                </a:tc>
                <a:extLst>
                  <a:ext uri="{0D108BD9-81ED-4DB2-BD59-A6C34878D82A}">
                    <a16:rowId xmlns="" xmlns:a16="http://schemas.microsoft.com/office/drawing/2014/main" val="27720854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0392168" cy="3718560"/>
          </a:xfrm>
        </p:spPr>
        <p:txBody>
          <a:bodyPr/>
          <a:lstStyle/>
          <a:p>
            <a:r>
              <a:rPr lang="en-US" dirty="0">
                <a:solidFill>
                  <a:schemeClr val="accent5">
                    <a:lumMod val="40000"/>
                    <a:lumOff val="60000"/>
                  </a:schemeClr>
                </a:solidFill>
              </a:rPr>
              <a:t>9.1 </a:t>
            </a:r>
            <a:r>
              <a:rPr lang="ru-RU" dirty="0" smtClean="0">
                <a:solidFill>
                  <a:schemeClr val="accent5">
                    <a:lumMod val="40000"/>
                    <a:lumOff val="60000"/>
                  </a:schemeClr>
                </a:solidFill>
              </a:rPr>
              <a:t>Протоколы резервирования первого перехода</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Протоколы резервирования первого перехода</a:t>
            </a:r>
            <a:r>
              <a:rPr lang="en-US" dirty="0"/>
              <a:t/>
            </a:r>
            <a:br>
              <a:rPr lang="en-US" dirty="0"/>
            </a:br>
            <a:r>
              <a:rPr lang="ru-RU" sz="9600" dirty="0"/>
              <a:t>Ограничение шлюза по умолчанию</a:t>
            </a:r>
            <a:endParaRPr lang="en-US" sz="9600" dirty="0"/>
          </a:p>
        </p:txBody>
      </p:sp>
      <p:sp>
        <p:nvSpPr>
          <p:cNvPr id="4" name="Content Placeholder 3">
            <a:extLst>
              <a:ext uri="{FF2B5EF4-FFF2-40B4-BE49-F238E27FC236}">
                <a16:creationId xmlns="" xmlns:a16="http://schemas.microsoft.com/office/drawing/2014/main" id="{3D5485CB-B816-1A47-B966-D19EA3F3139D}"/>
              </a:ext>
            </a:extLst>
          </p:cNvPr>
          <p:cNvSpPr>
            <a:spLocks noGrp="1"/>
          </p:cNvSpPr>
          <p:nvPr>
            <p:ph idx="1"/>
          </p:nvPr>
        </p:nvSpPr>
        <p:spPr>
          <a:xfrm>
            <a:off x="698268" y="2927350"/>
            <a:ext cx="19835944" cy="14759588"/>
          </a:xfrm>
        </p:spPr>
        <p:txBody>
          <a:bodyPr/>
          <a:lstStyle/>
          <a:p>
            <a:pPr marL="0" indent="0" algn="l">
              <a:spcBef>
                <a:spcPts val="0"/>
              </a:spcBef>
            </a:pPr>
            <a:r>
              <a:rPr lang="ru-RU" sz="6400" dirty="0">
                <a:solidFill>
                  <a:srgbClr val="000000"/>
                </a:solidFill>
              </a:rPr>
              <a:t>Конечные устройства, как правило, настраиваются с одним </a:t>
            </a:r>
            <a:r>
              <a:rPr lang="en-US" sz="6400" dirty="0">
                <a:solidFill>
                  <a:srgbClr val="000000"/>
                </a:solidFill>
              </a:rPr>
              <a:t>IPv4-</a:t>
            </a:r>
            <a:r>
              <a:rPr lang="ru-RU" sz="6400" dirty="0">
                <a:solidFill>
                  <a:srgbClr val="000000"/>
                </a:solidFill>
              </a:rPr>
              <a:t>адресом для шлюза по умолчанию</a:t>
            </a:r>
            <a:r>
              <a:rPr lang="en-CA" sz="6400" dirty="0">
                <a:solidFill>
                  <a:srgbClr val="000000"/>
                </a:solidFill>
              </a:rPr>
              <a:t>. </a:t>
            </a:r>
            <a:endParaRPr lang="en-CA" sz="6400" dirty="0">
              <a:solidFill>
                <a:srgbClr val="000000"/>
              </a:solidFill>
            </a:endParaRPr>
          </a:p>
          <a:p>
            <a:pPr marL="1143000" indent="-1143000" algn="l">
              <a:spcBef>
                <a:spcPts val="0"/>
              </a:spcBef>
              <a:buFont typeface="Arial" panose="020B0604020202020204" pitchFamily="34" charset="0"/>
              <a:buChar char="•"/>
            </a:pPr>
            <a:r>
              <a:rPr lang="ru-RU" sz="6400" dirty="0">
                <a:solidFill>
                  <a:srgbClr val="000000"/>
                </a:solidFill>
              </a:rPr>
              <a:t>Если интерфейс маршрутизатора шлюза по умолчанию выходит из строя, хосты локальной сети теряют подключение за пределами локальной сети.</a:t>
            </a:r>
            <a:endParaRPr lang="en-US" sz="6400" dirty="0">
              <a:solidFill>
                <a:srgbClr val="000000"/>
              </a:solidFill>
            </a:endParaRPr>
          </a:p>
          <a:p>
            <a:pPr marL="1143000" indent="-1143000" algn="l">
              <a:spcBef>
                <a:spcPts val="0"/>
              </a:spcBef>
              <a:buFont typeface="Arial" panose="020B0604020202020204" pitchFamily="34" charset="0"/>
              <a:buChar char="•"/>
            </a:pPr>
            <a:r>
              <a:rPr lang="ru-RU" sz="6400" dirty="0">
                <a:solidFill>
                  <a:srgbClr val="000000"/>
                </a:solidFill>
              </a:rPr>
              <a:t>Это происходит, даже если существует избыточный маршрутизатор или коммутатор уровня 3, который может служить шлюзом по умолчанию</a:t>
            </a:r>
            <a:r>
              <a:rPr lang="en-US" sz="6400" dirty="0">
                <a:solidFill>
                  <a:srgbClr val="000000"/>
                </a:solidFill>
              </a:rPr>
              <a:t>.</a:t>
            </a:r>
            <a:endParaRPr lang="en-US" sz="6400" dirty="0">
              <a:solidFill>
                <a:srgbClr val="000000"/>
              </a:solidFill>
            </a:endParaRPr>
          </a:p>
          <a:p>
            <a:pPr marL="0" indent="0" algn="l">
              <a:spcBef>
                <a:spcPts val="0"/>
              </a:spcBef>
            </a:pPr>
            <a:endParaRPr lang="en-US" sz="6400" dirty="0">
              <a:solidFill>
                <a:srgbClr val="000000"/>
              </a:solidFill>
            </a:endParaRPr>
          </a:p>
          <a:p>
            <a:pPr marL="0" indent="0" algn="l"/>
            <a:r>
              <a:rPr lang="en-US" sz="6400" dirty="0">
                <a:solidFill>
                  <a:srgbClr val="000000"/>
                </a:solidFill>
              </a:rPr>
              <a:t>First hop redundancy protocols (FHRPs</a:t>
            </a:r>
            <a:r>
              <a:rPr lang="en-US" sz="6400" dirty="0">
                <a:solidFill>
                  <a:srgbClr val="000000"/>
                </a:solidFill>
              </a:rPr>
              <a:t>)</a:t>
            </a:r>
            <a:r>
              <a:rPr lang="ru-RU" sz="6400" dirty="0">
                <a:solidFill>
                  <a:srgbClr val="000000"/>
                </a:solidFill>
              </a:rPr>
              <a:t> - механизм для предоставления альтернативных шлюзов по умолчанию в коммутируемых сетях, где два или более маршрутизаторов подключены к одним и тем же сетям </a:t>
            </a:r>
            <a:r>
              <a:rPr lang="en-US" sz="6400" dirty="0">
                <a:solidFill>
                  <a:srgbClr val="000000"/>
                </a:solidFill>
              </a:rPr>
              <a:t>VLAN. </a:t>
            </a:r>
            <a:endParaRPr lang="en-US" sz="6400" dirty="0">
              <a:solidFill>
                <a:srgbClr val="000000"/>
              </a:solidFill>
            </a:endParaRPr>
          </a:p>
          <a:p>
            <a:pPr marL="1371600" indent="-1371600" algn="l">
              <a:buFont typeface="Arial" panose="020B0604020202020204" pitchFamily="34" charset="0"/>
              <a:buChar char="•"/>
            </a:pPr>
            <a:endParaRPr lang="en-US" dirty="0">
              <a:solidFill>
                <a:srgbClr val="000000"/>
              </a:solidFill>
            </a:endParaRPr>
          </a:p>
        </p:txBody>
      </p:sp>
      <p:pic>
        <p:nvPicPr>
          <p:cNvPr id="2" name="Picture 1">
            <a:extLst>
              <a:ext uri="{FF2B5EF4-FFF2-40B4-BE49-F238E27FC236}">
                <a16:creationId xmlns="" xmlns:a16="http://schemas.microsoft.com/office/drawing/2014/main" id="{02A458F8-CA96-41B9-8641-6706CA960241}"/>
              </a:ext>
            </a:extLst>
          </p:cNvPr>
          <p:cNvPicPr>
            <a:picLocks noChangeAspect="1"/>
          </p:cNvPicPr>
          <p:nvPr/>
        </p:nvPicPr>
        <p:blipFill>
          <a:blip r:embed="rId3"/>
          <a:stretch>
            <a:fillRect/>
          </a:stretch>
        </p:blipFill>
        <p:spPr>
          <a:xfrm>
            <a:off x="21816474" y="1972506"/>
            <a:ext cx="13149220" cy="12170476"/>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Протокол резервирования первого перехода</a:t>
            </a:r>
            <a:r>
              <a:rPr lang="en-US" dirty="0"/>
              <a:t/>
            </a:r>
            <a:br>
              <a:rPr lang="en-US" dirty="0"/>
            </a:br>
            <a:r>
              <a:rPr lang="ru-RU" sz="9600" dirty="0"/>
              <a:t>Избыточность маршрутизатора</a:t>
            </a:r>
            <a:endParaRPr lang="en-US" sz="9600" dirty="0"/>
          </a:p>
        </p:txBody>
      </p:sp>
      <p:sp>
        <p:nvSpPr>
          <p:cNvPr id="5" name="Content Placeholder 4">
            <a:extLst>
              <a:ext uri="{FF2B5EF4-FFF2-40B4-BE49-F238E27FC236}">
                <a16:creationId xmlns="" xmlns:a16="http://schemas.microsoft.com/office/drawing/2014/main" id="{972B5A01-A954-0444-A622-E129348567A5}"/>
              </a:ext>
            </a:extLst>
          </p:cNvPr>
          <p:cNvSpPr>
            <a:spLocks noGrp="1"/>
          </p:cNvSpPr>
          <p:nvPr>
            <p:ph idx="1"/>
          </p:nvPr>
        </p:nvSpPr>
        <p:spPr>
          <a:xfrm>
            <a:off x="1898650" y="2927350"/>
            <a:ext cx="33120228" cy="14759588"/>
          </a:xfrm>
        </p:spPr>
        <p:txBody>
          <a:bodyPr/>
          <a:lstStyle/>
          <a:p>
            <a:pPr marL="0" indent="0" algn="l"/>
            <a:r>
              <a:rPr lang="ru-RU" sz="5600" dirty="0">
                <a:solidFill>
                  <a:srgbClr val="000000"/>
                </a:solidFill>
              </a:rPr>
              <a:t>Один из способов устранения единой точки отказа на шлюзе по умолчанию – реализация виртуального маршрутизатора. Для реализации этого типа избыточности маршрутизатора несколько маршрутизаторов настраиваются для совместной работы, что создает иллюзию одного маршрутизатора на узлах сети </a:t>
            </a:r>
            <a:r>
              <a:rPr lang="en-US" sz="5600" dirty="0">
                <a:solidFill>
                  <a:srgbClr val="000000"/>
                </a:solidFill>
              </a:rPr>
              <a:t>LAN. </a:t>
            </a:r>
            <a:r>
              <a:rPr lang="ru-RU" sz="5600" dirty="0">
                <a:solidFill>
                  <a:srgbClr val="000000"/>
                </a:solidFill>
              </a:rPr>
              <a:t>При совместной использовании </a:t>
            </a:r>
            <a:r>
              <a:rPr lang="en-US" sz="5600" dirty="0">
                <a:solidFill>
                  <a:srgbClr val="000000"/>
                </a:solidFill>
              </a:rPr>
              <a:t>IP-</a:t>
            </a:r>
            <a:r>
              <a:rPr lang="ru-RU" sz="5600" dirty="0">
                <a:solidFill>
                  <a:srgbClr val="000000"/>
                </a:solidFill>
              </a:rPr>
              <a:t>адреса и </a:t>
            </a:r>
            <a:r>
              <a:rPr lang="en-US" sz="5600" dirty="0">
                <a:solidFill>
                  <a:srgbClr val="000000"/>
                </a:solidFill>
              </a:rPr>
              <a:t>MAC-</a:t>
            </a:r>
            <a:r>
              <a:rPr lang="ru-RU" sz="5600" dirty="0">
                <a:solidFill>
                  <a:srgbClr val="000000"/>
                </a:solidFill>
              </a:rPr>
              <a:t>адреса два или более маршрутизаторов могут работать как один виртуальный маршрутизатор.</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Адрес</a:t>
            </a:r>
            <a:r>
              <a:rPr lang="en-US" sz="5600" dirty="0">
                <a:solidFill>
                  <a:srgbClr val="000000"/>
                </a:solidFill>
              </a:rPr>
              <a:t> </a:t>
            </a:r>
            <a:r>
              <a:rPr lang="en-US" sz="5600" dirty="0">
                <a:solidFill>
                  <a:srgbClr val="000000"/>
                </a:solidFill>
              </a:rPr>
              <a:t>IPv4 </a:t>
            </a:r>
            <a:r>
              <a:rPr lang="ru-RU" sz="5600" dirty="0">
                <a:solidFill>
                  <a:srgbClr val="000000"/>
                </a:solidFill>
              </a:rPr>
              <a:t>виртуального маршрутизатора настраивается в качестве шлюза по умолчанию для рабочих станций в отдельном сегменте </a:t>
            </a:r>
            <a:r>
              <a:rPr lang="en-US" sz="5600" dirty="0">
                <a:solidFill>
                  <a:srgbClr val="000000"/>
                </a:solidFill>
              </a:rPr>
              <a:t>IPv4. </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При отправке кадров с хост-устройств на шлюз по умолчанию хосты используют </a:t>
            </a:r>
            <a:r>
              <a:rPr lang="en-US" sz="5600" dirty="0">
                <a:solidFill>
                  <a:srgbClr val="000000"/>
                </a:solidFill>
              </a:rPr>
              <a:t>ARP </a:t>
            </a:r>
            <a:r>
              <a:rPr lang="ru-RU" sz="5600" dirty="0">
                <a:solidFill>
                  <a:srgbClr val="000000"/>
                </a:solidFill>
              </a:rPr>
              <a:t>для разрешения </a:t>
            </a:r>
            <a:r>
              <a:rPr lang="en-US" sz="5600" dirty="0">
                <a:solidFill>
                  <a:srgbClr val="000000"/>
                </a:solidFill>
              </a:rPr>
              <a:t>MAC-</a:t>
            </a:r>
            <a:r>
              <a:rPr lang="ru-RU" sz="5600" dirty="0">
                <a:solidFill>
                  <a:srgbClr val="000000"/>
                </a:solidFill>
              </a:rPr>
              <a:t>адреса, связанного с адресом </a:t>
            </a:r>
            <a:r>
              <a:rPr lang="en-US" sz="5600" dirty="0">
                <a:solidFill>
                  <a:srgbClr val="000000"/>
                </a:solidFill>
              </a:rPr>
              <a:t>IPv4 </a:t>
            </a:r>
            <a:r>
              <a:rPr lang="ru-RU" sz="5600" dirty="0">
                <a:solidFill>
                  <a:srgbClr val="000000"/>
                </a:solidFill>
              </a:rPr>
              <a:t>шлюза по умолчанию. С помощью протокола </a:t>
            </a:r>
            <a:r>
              <a:rPr lang="en-US" sz="5600" dirty="0">
                <a:solidFill>
                  <a:srgbClr val="000000"/>
                </a:solidFill>
              </a:rPr>
              <a:t>ARP </a:t>
            </a:r>
            <a:r>
              <a:rPr lang="ru-RU" sz="5600" dirty="0">
                <a:solidFill>
                  <a:srgbClr val="000000"/>
                </a:solidFill>
              </a:rPr>
              <a:t>определяется </a:t>
            </a:r>
            <a:r>
              <a:rPr lang="en-US" sz="5600" dirty="0">
                <a:solidFill>
                  <a:srgbClr val="000000"/>
                </a:solidFill>
              </a:rPr>
              <a:t>MAC-</a:t>
            </a:r>
            <a:r>
              <a:rPr lang="ru-RU" sz="5600" dirty="0">
                <a:solidFill>
                  <a:srgbClr val="000000"/>
                </a:solidFill>
              </a:rPr>
              <a:t>адрес виртуального маршрутизатора. После этого кадры, которые отправлены на </a:t>
            </a:r>
            <a:r>
              <a:rPr lang="en-US" sz="5600" dirty="0">
                <a:solidFill>
                  <a:srgbClr val="000000"/>
                </a:solidFill>
              </a:rPr>
              <a:t>MAC-</a:t>
            </a:r>
            <a:r>
              <a:rPr lang="ru-RU" sz="5600" dirty="0">
                <a:solidFill>
                  <a:srgbClr val="000000"/>
                </a:solidFill>
              </a:rPr>
              <a:t>адрес виртуального маршрутизатора, можно обработать физически с помощью текущего активного маршрутизатора в пределах группы виртуального маршрутизатора</a:t>
            </a:r>
            <a:r>
              <a:rPr lang="en-US" sz="5600" dirty="0">
                <a:solidFill>
                  <a:srgbClr val="000000"/>
                </a:solidFill>
              </a:rPr>
              <a:t>. </a:t>
            </a:r>
            <a:endParaRPr lang="en-US" sz="5600" dirty="0">
              <a:solidFill>
                <a:srgbClr val="000000"/>
              </a:solidFill>
            </a:endParaRPr>
          </a:p>
          <a:p>
            <a:pPr marL="1371600" indent="-1371600" algn="l">
              <a:buFont typeface="Arial" panose="020B0604020202020204" pitchFamily="34" charset="0"/>
              <a:buChar char="•"/>
            </a:pPr>
            <a:r>
              <a:rPr lang="ru-RU" sz="5600" dirty="0">
                <a:solidFill>
                  <a:srgbClr val="000000"/>
                </a:solidFill>
              </a:rPr>
              <a:t>Протокол используется для определения двух или более маршрутизаторов в качестве устройств, отвечающих за обработку кадров, отправляемых на </a:t>
            </a:r>
            <a:r>
              <a:rPr lang="en-US" sz="5600" dirty="0">
                <a:solidFill>
                  <a:srgbClr val="000000"/>
                </a:solidFill>
              </a:rPr>
              <a:t>MAC- </a:t>
            </a:r>
            <a:r>
              <a:rPr lang="ru-RU" sz="5600" dirty="0">
                <a:solidFill>
                  <a:srgbClr val="000000"/>
                </a:solidFill>
              </a:rPr>
              <a:t>или </a:t>
            </a:r>
            <a:r>
              <a:rPr lang="en-US" sz="5600" dirty="0">
                <a:solidFill>
                  <a:srgbClr val="000000"/>
                </a:solidFill>
              </a:rPr>
              <a:t>IP-</a:t>
            </a:r>
            <a:r>
              <a:rPr lang="ru-RU" sz="5600" dirty="0">
                <a:solidFill>
                  <a:srgbClr val="000000"/>
                </a:solidFill>
              </a:rPr>
              <a:t>адрес одного виртуального маршрутизатора. Конечные устройства отправляют трафик на адреса виртуального маршрутизатора. Физический маршрутизатор, который пересылает этот трафик, является прозрачным для конечных устройств.</a:t>
            </a:r>
            <a:endParaRPr lang="en-US" sz="5600" dirty="0">
              <a:solidFill>
                <a:srgbClr val="000000"/>
              </a:solidFill>
            </a:endParaRPr>
          </a:p>
          <a:p>
            <a:pPr marL="1371600" indent="-1371600" algn="l">
              <a:buFont typeface="Arial" panose="020B0604020202020204" pitchFamily="34" charset="0"/>
              <a:buChar char="•"/>
            </a:pPr>
            <a:endParaRPr lang="en-US" sz="4800" dirty="0">
              <a:solidFill>
                <a:srgbClr val="000000"/>
              </a:solidFill>
            </a:endParaRPr>
          </a:p>
        </p:txBody>
      </p:sp>
    </p:spTree>
    <p:extLst>
      <p:ext uri="{BB962C8B-B14F-4D97-AF65-F5344CB8AC3E}">
        <p14:creationId xmlns:p14="http://schemas.microsoft.com/office/powerpoint/2010/main" val="33273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Протокол резервирования первого перехода</a:t>
            </a:r>
            <a:r>
              <a:rPr lang="en-US" dirty="0"/>
              <a:t/>
            </a:r>
            <a:br>
              <a:rPr lang="en-US" dirty="0"/>
            </a:br>
            <a:r>
              <a:rPr lang="ru-RU" sz="9600" dirty="0"/>
              <a:t>Избыточность маршрутизатора </a:t>
            </a:r>
            <a:r>
              <a:rPr lang="en-US" sz="9600" dirty="0"/>
              <a:t>(</a:t>
            </a:r>
            <a:r>
              <a:rPr lang="ru-RU" sz="9600" dirty="0"/>
              <a:t>Продолжение</a:t>
            </a:r>
            <a:r>
              <a:rPr lang="en-US" sz="9600" dirty="0"/>
              <a:t>)</a:t>
            </a:r>
            <a:endParaRPr lang="en-US" sz="9600" dirty="0"/>
          </a:p>
        </p:txBody>
      </p:sp>
      <p:sp>
        <p:nvSpPr>
          <p:cNvPr id="5" name="Content Placeholder 4">
            <a:extLst>
              <a:ext uri="{FF2B5EF4-FFF2-40B4-BE49-F238E27FC236}">
                <a16:creationId xmlns="" xmlns:a16="http://schemas.microsoft.com/office/drawing/2014/main" id="{972B5A01-A954-0444-A622-E129348567A5}"/>
              </a:ext>
            </a:extLst>
          </p:cNvPr>
          <p:cNvSpPr>
            <a:spLocks noGrp="1"/>
          </p:cNvSpPr>
          <p:nvPr>
            <p:ph idx="1"/>
          </p:nvPr>
        </p:nvSpPr>
        <p:spPr>
          <a:xfrm>
            <a:off x="1898650" y="2927350"/>
            <a:ext cx="33120228" cy="14759588"/>
          </a:xfrm>
        </p:spPr>
        <p:txBody>
          <a:bodyPr/>
          <a:lstStyle/>
          <a:p>
            <a:pPr marL="1371600" indent="-1371600" algn="l">
              <a:buFont typeface="Arial" panose="020B0604020202020204" pitchFamily="34" charset="0"/>
              <a:buChar char="•"/>
            </a:pPr>
            <a:r>
              <a:rPr lang="ru-RU" sz="6400" dirty="0">
                <a:solidFill>
                  <a:srgbClr val="000000"/>
                </a:solidFill>
              </a:rPr>
              <a:t>Протокол резервирования предоставляет механизм для определения маршрутизатора, который должен выполнять активную роль в пересылке трафика. Он также определяет, когда роль пересылки должна перейти к избыточному маршрутизатору. Переход от одного пересылающего маршрутизатора к другому является прозрачным для конечных устройств</a:t>
            </a:r>
            <a:r>
              <a:rPr lang="en-US" sz="6400" dirty="0">
                <a:solidFill>
                  <a:srgbClr val="000000"/>
                </a:solidFill>
              </a:rPr>
              <a:t>.</a:t>
            </a:r>
            <a:endParaRPr lang="en-US" sz="6400" dirty="0">
              <a:solidFill>
                <a:srgbClr val="000000"/>
              </a:solidFill>
            </a:endParaRPr>
          </a:p>
          <a:p>
            <a:pPr marL="1371600" indent="-1371600" algn="l">
              <a:buFont typeface="Arial" panose="020B0604020202020204" pitchFamily="34" charset="0"/>
              <a:buChar char="•"/>
            </a:pPr>
            <a:r>
              <a:rPr lang="ru-RU" sz="6400" dirty="0">
                <a:solidFill>
                  <a:srgbClr val="000000"/>
                </a:solidFill>
              </a:rPr>
              <a:t>Способность сети динамически восстанавливаться после сбоя устройства, выполняющего функцию шлюза по умолчанию, называется избыточностью на первом хопе</a:t>
            </a:r>
            <a:r>
              <a:rPr lang="en-US" sz="6400" dirty="0">
                <a:solidFill>
                  <a:srgbClr val="000000"/>
                </a:solidFill>
              </a:rPr>
              <a:t>.</a:t>
            </a:r>
            <a:endParaRPr lang="en-US" sz="6400" dirty="0">
              <a:solidFill>
                <a:srgbClr val="000000"/>
              </a:solidFill>
            </a:endParaRPr>
          </a:p>
          <a:p>
            <a:pPr marL="0" indent="0" algn="l"/>
            <a:endParaRPr lang="en-US" sz="4800" dirty="0">
              <a:solidFill>
                <a:srgbClr val="000000"/>
              </a:solidFill>
            </a:endParaRPr>
          </a:p>
        </p:txBody>
      </p:sp>
    </p:spTree>
    <p:extLst>
      <p:ext uri="{BB962C8B-B14F-4D97-AF65-F5344CB8AC3E}">
        <p14:creationId xmlns:p14="http://schemas.microsoft.com/office/powerpoint/2010/main" val="2883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en-US" sz="6400" dirty="0"/>
              <a:t>First Hop Redundancy Protocols</a:t>
            </a:r>
            <a:r>
              <a:rPr lang="en-US" dirty="0"/>
              <a:t/>
            </a:r>
            <a:br>
              <a:rPr lang="en-US" dirty="0"/>
            </a:br>
            <a:r>
              <a:rPr lang="en-US" sz="9600" dirty="0"/>
              <a:t>Steps for Router Failover</a:t>
            </a:r>
          </a:p>
        </p:txBody>
      </p:sp>
      <p:sp>
        <p:nvSpPr>
          <p:cNvPr id="4" name="Content Placeholder 3">
            <a:extLst>
              <a:ext uri="{FF2B5EF4-FFF2-40B4-BE49-F238E27FC236}">
                <a16:creationId xmlns="" xmlns:a16="http://schemas.microsoft.com/office/drawing/2014/main" id="{DB2203C8-9AB3-F946-93C5-9C15F626E893}"/>
              </a:ext>
            </a:extLst>
          </p:cNvPr>
          <p:cNvSpPr>
            <a:spLocks noGrp="1"/>
          </p:cNvSpPr>
          <p:nvPr>
            <p:ph idx="1"/>
          </p:nvPr>
        </p:nvSpPr>
        <p:spPr>
          <a:xfrm>
            <a:off x="498768" y="2927350"/>
            <a:ext cx="14727064" cy="14759588"/>
          </a:xfrm>
        </p:spPr>
        <p:txBody>
          <a:bodyPr/>
          <a:lstStyle/>
          <a:p>
            <a:pPr marL="0" indent="0" algn="l"/>
            <a:r>
              <a:rPr lang="en-US" sz="6000" dirty="0">
                <a:solidFill>
                  <a:srgbClr val="000000"/>
                </a:solidFill>
              </a:rPr>
              <a:t>When the active router fails, the redundancy protocol transitions the standby router to the new active router role, as shown in the figure. These are the steps that take place when the active router fails:</a:t>
            </a:r>
          </a:p>
          <a:p>
            <a:pPr marL="1663940" lvl="1" indent="-1371600">
              <a:buFont typeface="+mj-lt"/>
              <a:buAutoNum type="arabicPeriod"/>
            </a:pPr>
            <a:r>
              <a:rPr lang="en-US" sz="6000" dirty="0">
                <a:solidFill>
                  <a:srgbClr val="000000"/>
                </a:solidFill>
              </a:rPr>
              <a:t>The standby router stops seeing Hello messages from the forwarding router.</a:t>
            </a:r>
          </a:p>
          <a:p>
            <a:pPr marL="1663940" lvl="1" indent="-1371600">
              <a:buFont typeface="+mj-lt"/>
              <a:buAutoNum type="arabicPeriod"/>
            </a:pPr>
            <a:r>
              <a:rPr lang="en-US" sz="6000" dirty="0">
                <a:solidFill>
                  <a:srgbClr val="000000"/>
                </a:solidFill>
              </a:rPr>
              <a:t>The standby router assumes the role of the forwarding router.</a:t>
            </a:r>
          </a:p>
          <a:p>
            <a:pPr marL="1663940" lvl="1" indent="-1371600">
              <a:buFont typeface="+mj-lt"/>
              <a:buAutoNum type="arabicPeriod"/>
            </a:pPr>
            <a:r>
              <a:rPr lang="en-US" sz="6000" dirty="0">
                <a:solidFill>
                  <a:srgbClr val="000000"/>
                </a:solidFill>
              </a:rPr>
              <a:t>Because the new forwarding router assumes both the IPv4 and MAC addresses of the virtual router, the host devices see no disruption in service.</a:t>
            </a:r>
          </a:p>
          <a:p>
            <a:pPr marL="1371600" indent="-1371600" algn="l">
              <a:buFont typeface="Arial" panose="020B0604020202020204" pitchFamily="34" charset="0"/>
              <a:buChar char="•"/>
            </a:pPr>
            <a:endParaRPr lang="en-US" sz="5600" dirty="0">
              <a:solidFill>
                <a:srgbClr val="000000"/>
              </a:solidFill>
            </a:endParaRPr>
          </a:p>
        </p:txBody>
      </p:sp>
      <p:pic>
        <p:nvPicPr>
          <p:cNvPr id="7" name="Picture 6">
            <a:extLst>
              <a:ext uri="{FF2B5EF4-FFF2-40B4-BE49-F238E27FC236}">
                <a16:creationId xmlns="" xmlns:a16="http://schemas.microsoft.com/office/drawing/2014/main" id="{65760B28-058E-7341-B2ED-DE4F6990AD60}"/>
              </a:ext>
            </a:extLst>
          </p:cNvPr>
          <p:cNvPicPr>
            <a:picLocks noChangeAspect="1"/>
          </p:cNvPicPr>
          <p:nvPr/>
        </p:nvPicPr>
        <p:blipFill>
          <a:blip r:embed="rId3"/>
          <a:stretch>
            <a:fillRect/>
          </a:stretch>
        </p:blipFill>
        <p:spPr>
          <a:xfrm>
            <a:off x="15225828" y="2887064"/>
            <a:ext cx="20003248" cy="13869848"/>
          </a:xfrm>
          <a:prstGeom prst="rect">
            <a:avLst/>
          </a:prstGeom>
        </p:spPr>
      </p:pic>
    </p:spTree>
    <p:extLst>
      <p:ext uri="{BB962C8B-B14F-4D97-AF65-F5344CB8AC3E}">
        <p14:creationId xmlns:p14="http://schemas.microsoft.com/office/powerpoint/2010/main" val="16111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2"/>
            <a:ext cx="33381952" cy="2927348"/>
          </a:xfrm>
        </p:spPr>
        <p:txBody>
          <a:bodyPr/>
          <a:lstStyle/>
          <a:p>
            <a:r>
              <a:rPr lang="ru-RU" sz="6400" dirty="0"/>
              <a:t>Протоколы резервирования первого перехода</a:t>
            </a:r>
            <a:r>
              <a:rPr lang="en-US" dirty="0"/>
              <a:t/>
            </a:r>
            <a:br>
              <a:rPr lang="en-US" dirty="0"/>
            </a:br>
            <a:r>
              <a:rPr lang="ru-RU" sz="9600" dirty="0"/>
              <a:t>Функции </a:t>
            </a:r>
            <a:r>
              <a:rPr lang="en-US" sz="9600" dirty="0"/>
              <a:t>FHRP</a:t>
            </a:r>
            <a:endParaRPr lang="en-US" sz="9600" dirty="0"/>
          </a:p>
        </p:txBody>
      </p:sp>
      <p:graphicFrame>
        <p:nvGraphicFramePr>
          <p:cNvPr id="6" name="Content Placeholder 5">
            <a:extLst>
              <a:ext uri="{FF2B5EF4-FFF2-40B4-BE49-F238E27FC236}">
                <a16:creationId xmlns="" xmlns:a16="http://schemas.microsoft.com/office/drawing/2014/main" id="{8C577A76-89AB-744A-916B-9618A7BACA08}"/>
              </a:ext>
            </a:extLst>
          </p:cNvPr>
          <p:cNvGraphicFramePr>
            <a:graphicFrameLocks noGrp="1"/>
          </p:cNvGraphicFramePr>
          <p:nvPr>
            <p:ph idx="1"/>
            <p:extLst>
              <p:ext uri="{D42A27DB-BD31-4B8C-83A1-F6EECF244321}">
                <p14:modId xmlns:p14="http://schemas.microsoft.com/office/powerpoint/2010/main" val="632339143"/>
              </p:ext>
            </p:extLst>
          </p:nvPr>
        </p:nvGraphicFramePr>
        <p:xfrm>
          <a:off x="765542" y="2502050"/>
          <a:ext cx="34704668" cy="16382652"/>
        </p:xfrm>
        <a:graphic>
          <a:graphicData uri="http://schemas.openxmlformats.org/drawingml/2006/table">
            <a:tbl>
              <a:tblPr firstRow="1" bandRow="1">
                <a:tableStyleId>{5C22544A-7EE6-4342-B048-85BDC9FD1C3A}</a:tableStyleId>
              </a:tblPr>
              <a:tblGrid>
                <a:gridCol w="5675436">
                  <a:extLst>
                    <a:ext uri="{9D8B030D-6E8A-4147-A177-3AD203B41FA5}">
                      <a16:colId xmlns="" xmlns:a16="http://schemas.microsoft.com/office/drawing/2014/main" val="141585740"/>
                    </a:ext>
                  </a:extLst>
                </a:gridCol>
                <a:gridCol w="29029232">
                  <a:extLst>
                    <a:ext uri="{9D8B030D-6E8A-4147-A177-3AD203B41FA5}">
                      <a16:colId xmlns="" xmlns:a16="http://schemas.microsoft.com/office/drawing/2014/main" val="2051280231"/>
                    </a:ext>
                  </a:extLst>
                </a:gridCol>
              </a:tblGrid>
              <a:tr h="868680">
                <a:tc>
                  <a:txBody>
                    <a:bodyPr/>
                    <a:lstStyle/>
                    <a:p>
                      <a:pPr algn="l" fontAlgn="ctr"/>
                      <a:r>
                        <a:rPr lang="ru-RU" sz="3200" dirty="0" smtClean="0">
                          <a:effectLst/>
                        </a:rPr>
                        <a:t>Варианты </a:t>
                      </a:r>
                      <a:r>
                        <a:rPr lang="en-US" sz="3200" dirty="0" smtClean="0">
                          <a:effectLst/>
                        </a:rPr>
                        <a:t>FHRP</a:t>
                      </a:r>
                      <a:endParaRPr lang="en-US" sz="3200" dirty="0">
                        <a:effectLst/>
                      </a:endParaRPr>
                    </a:p>
                  </a:txBody>
                  <a:tcPr marL="190500" marR="190500" marT="190500" marB="190500" anchor="ctr"/>
                </a:tc>
                <a:tc>
                  <a:txBody>
                    <a:bodyPr/>
                    <a:lstStyle/>
                    <a:p>
                      <a:pPr algn="l" fontAlgn="ctr"/>
                      <a:r>
                        <a:rPr lang="ru-RU" sz="3200" dirty="0" smtClean="0">
                          <a:effectLst/>
                        </a:rPr>
                        <a:t>Описание</a:t>
                      </a:r>
                      <a:endParaRPr lang="en-US" sz="3200" dirty="0">
                        <a:effectLst/>
                      </a:endParaRPr>
                    </a:p>
                  </a:txBody>
                  <a:tcPr marL="190500" marR="190500" marT="190500" marB="190500" anchor="ctr"/>
                </a:tc>
                <a:extLst>
                  <a:ext uri="{0D108BD9-81ED-4DB2-BD59-A6C34878D82A}">
                    <a16:rowId xmlns="" xmlns:a16="http://schemas.microsoft.com/office/drawing/2014/main" val="1646877341"/>
                  </a:ext>
                </a:extLst>
              </a:tr>
              <a:tr h="2331720">
                <a:tc>
                  <a:txBody>
                    <a:bodyPr/>
                    <a:lstStyle/>
                    <a:p>
                      <a:pPr fontAlgn="ctr"/>
                      <a:r>
                        <a:rPr lang="ru-RU" sz="3200" b="0" dirty="0" smtClean="0">
                          <a:effectLst/>
                        </a:rPr>
                        <a:t>Протокол </a:t>
                      </a:r>
                      <a:r>
                        <a:rPr lang="en-US" sz="3200" b="0" dirty="0" smtClean="0">
                          <a:effectLst/>
                        </a:rPr>
                        <a:t>HSRP</a:t>
                      </a:r>
                      <a:endParaRPr lang="en-US" sz="3200" b="0" dirty="0">
                        <a:effectLst/>
                      </a:endParaRPr>
                    </a:p>
                  </a:txBody>
                  <a:tcPr marL="190500" marR="190500" marT="190500" marB="190500" anchor="ctr"/>
                </a:tc>
                <a:tc>
                  <a:txBody>
                    <a:bodyPr/>
                    <a:lstStyle/>
                    <a:p>
                      <a:pPr fontAlgn="ctr"/>
                      <a:r>
                        <a:rPr lang="ru-RU" sz="3200" b="0" dirty="0" err="1" smtClean="0">
                          <a:effectLst/>
                        </a:rPr>
                        <a:t>Проприетарный</a:t>
                      </a:r>
                      <a:r>
                        <a:rPr lang="ru-RU" sz="3200" b="0" dirty="0" smtClean="0">
                          <a:effectLst/>
                        </a:rPr>
                        <a:t> протокол </a:t>
                      </a:r>
                      <a:r>
                        <a:rPr lang="en-US" sz="3200" b="0" dirty="0" smtClean="0">
                          <a:effectLst/>
                        </a:rPr>
                        <a:t>Cisco FHRP, </a:t>
                      </a:r>
                      <a:r>
                        <a:rPr lang="ru-RU" sz="3200" b="0" dirty="0" smtClean="0">
                          <a:effectLst/>
                        </a:rPr>
                        <a:t>предназначенный для обеспечения</a:t>
                      </a:r>
                      <a:r>
                        <a:rPr lang="ru-RU" sz="3200" b="0" baseline="0" dirty="0" smtClean="0">
                          <a:effectLst/>
                        </a:rPr>
                        <a:t> сквозного переключения </a:t>
                      </a:r>
                      <a:r>
                        <a:rPr lang="en-US" sz="3200" b="0" baseline="0" dirty="0" smtClean="0">
                          <a:effectLst/>
                        </a:rPr>
                        <a:t>IPv4-</a:t>
                      </a:r>
                      <a:r>
                        <a:rPr lang="ru-RU" sz="3200" b="0" baseline="0" dirty="0" smtClean="0">
                          <a:effectLst/>
                        </a:rPr>
                        <a:t>устройства первого перехода. </a:t>
                      </a:r>
                      <a:r>
                        <a:rPr lang="en-US" sz="3200" b="0" baseline="0" dirty="0" smtClean="0">
                          <a:effectLst/>
                        </a:rPr>
                        <a:t>HSRP </a:t>
                      </a:r>
                      <a:r>
                        <a:rPr lang="ru-RU" sz="3200" b="0" baseline="0" dirty="0" smtClean="0">
                          <a:effectLst/>
                        </a:rPr>
                        <a:t>используется группой маршрутизаторов для выбора активного и резервного устройств. Активным называется устройство, используемое для маршрутизации пакетов</a:t>
                      </a:r>
                      <a:r>
                        <a:rPr lang="en-US" sz="3200" b="0" baseline="0" dirty="0" smtClean="0">
                          <a:effectLst/>
                        </a:rPr>
                        <a:t>; </a:t>
                      </a:r>
                      <a:r>
                        <a:rPr lang="ru-RU" sz="3200" b="0" baseline="0" dirty="0" smtClean="0">
                          <a:effectLst/>
                        </a:rPr>
                        <a:t>резервным – устройство, которое задействуется в случае сбоя активного устройства или при выполнении предварительно заданных условий.</a:t>
                      </a:r>
                      <a:endParaRPr lang="en-US" sz="3200" b="0" dirty="0">
                        <a:effectLst/>
                      </a:endParaRPr>
                    </a:p>
                  </a:txBody>
                  <a:tcPr marL="190500" marR="190500" marT="190500" marB="190500" anchor="ctr"/>
                </a:tc>
                <a:extLst>
                  <a:ext uri="{0D108BD9-81ED-4DB2-BD59-A6C34878D82A}">
                    <a16:rowId xmlns="" xmlns:a16="http://schemas.microsoft.com/office/drawing/2014/main" val="3190795731"/>
                  </a:ext>
                </a:extLst>
              </a:tr>
              <a:tr h="2423888">
                <a:tc>
                  <a:txBody>
                    <a:bodyPr/>
                    <a:lstStyle/>
                    <a:p>
                      <a:pPr fontAlgn="ctr"/>
                      <a:r>
                        <a:rPr lang="en-US" sz="3200" b="0" dirty="0">
                          <a:effectLst/>
                        </a:rPr>
                        <a:t>HSRP </a:t>
                      </a:r>
                      <a:r>
                        <a:rPr lang="ru-RU" sz="3200" b="0" dirty="0" smtClean="0">
                          <a:effectLst/>
                        </a:rPr>
                        <a:t>для </a:t>
                      </a:r>
                      <a:r>
                        <a:rPr lang="en-US" sz="3200" b="0" dirty="0" smtClean="0">
                          <a:effectLst/>
                        </a:rPr>
                        <a:t>IPv6</a:t>
                      </a:r>
                      <a:endParaRPr lang="en-US" sz="3200" b="0" dirty="0">
                        <a:effectLst/>
                      </a:endParaRPr>
                    </a:p>
                  </a:txBody>
                  <a:tcPr marL="190500" marR="190500" marT="190500" marB="190500" anchor="ctr"/>
                </a:tc>
                <a:tc>
                  <a:txBody>
                    <a:bodyPr/>
                    <a:lstStyle/>
                    <a:p>
                      <a:pPr fontAlgn="ctr"/>
                      <a:r>
                        <a:rPr lang="ru-RU" sz="3200" b="0" dirty="0" smtClean="0">
                          <a:effectLst/>
                        </a:rPr>
                        <a:t>Это </a:t>
                      </a:r>
                      <a:r>
                        <a:rPr lang="ru-RU" sz="3200" b="0" dirty="0" err="1" smtClean="0">
                          <a:effectLst/>
                        </a:rPr>
                        <a:t>проприетарный</a:t>
                      </a:r>
                      <a:r>
                        <a:rPr lang="ru-RU" sz="3200" b="0" dirty="0" smtClean="0">
                          <a:effectLst/>
                        </a:rPr>
                        <a:t> протокол </a:t>
                      </a:r>
                      <a:r>
                        <a:rPr lang="en-US" sz="3200" b="0" dirty="0" smtClean="0">
                          <a:effectLst/>
                        </a:rPr>
                        <a:t>FHRP Cisco, </a:t>
                      </a:r>
                      <a:r>
                        <a:rPr lang="ru-RU" sz="3200" b="0" dirty="0" smtClean="0">
                          <a:effectLst/>
                        </a:rPr>
                        <a:t>который предоставляет те же функции </a:t>
                      </a:r>
                      <a:r>
                        <a:rPr lang="en-US" sz="3200" b="0" dirty="0" smtClean="0">
                          <a:effectLst/>
                        </a:rPr>
                        <a:t>HSRP, </a:t>
                      </a:r>
                      <a:r>
                        <a:rPr lang="ru-RU" sz="3200" b="0" dirty="0" smtClean="0">
                          <a:effectLst/>
                        </a:rPr>
                        <a:t>но для среды </a:t>
                      </a:r>
                      <a:r>
                        <a:rPr lang="en-US" sz="3200" b="0" dirty="0" smtClean="0">
                          <a:effectLst/>
                        </a:rPr>
                        <a:t>IPv6. </a:t>
                      </a:r>
                      <a:r>
                        <a:rPr lang="ru-RU" sz="3200" b="0" dirty="0" smtClean="0">
                          <a:effectLst/>
                        </a:rPr>
                        <a:t>Группа </a:t>
                      </a:r>
                      <a:r>
                        <a:rPr lang="en-US" sz="3200" b="0" dirty="0" smtClean="0">
                          <a:effectLst/>
                        </a:rPr>
                        <a:t>IPv6 HSRP </a:t>
                      </a:r>
                      <a:r>
                        <a:rPr lang="ru-RU" sz="3200" b="0" dirty="0" smtClean="0">
                          <a:effectLst/>
                        </a:rPr>
                        <a:t>содержит виртуальный</a:t>
                      </a:r>
                      <a:r>
                        <a:rPr lang="ru-RU" sz="3200" b="0" baseline="0" dirty="0" smtClean="0">
                          <a:effectLst/>
                        </a:rPr>
                        <a:t> </a:t>
                      </a:r>
                      <a:r>
                        <a:rPr lang="en-US" sz="3200" b="0" baseline="0" dirty="0" smtClean="0">
                          <a:effectLst/>
                        </a:rPr>
                        <a:t>MAC-</a:t>
                      </a:r>
                      <a:r>
                        <a:rPr lang="ru-RU" sz="3200" b="0" baseline="0" dirty="0" smtClean="0">
                          <a:effectLst/>
                        </a:rPr>
                        <a:t>адрес, производный от номера группы </a:t>
                      </a:r>
                      <a:r>
                        <a:rPr lang="en-US" sz="3200" b="0" baseline="0" dirty="0" smtClean="0">
                          <a:effectLst/>
                        </a:rPr>
                        <a:t>HSRP</a:t>
                      </a:r>
                      <a:r>
                        <a:rPr lang="ru-RU" sz="3200" b="0" baseline="0" dirty="0" smtClean="0">
                          <a:effectLst/>
                        </a:rPr>
                        <a:t> и виртуального локального </a:t>
                      </a:r>
                      <a:r>
                        <a:rPr lang="en-US" sz="3200" b="0" baseline="0" dirty="0" smtClean="0">
                          <a:effectLst/>
                        </a:rPr>
                        <a:t>IPv6-</a:t>
                      </a:r>
                      <a:r>
                        <a:rPr lang="ru-RU" sz="3200" b="0" baseline="0" dirty="0" smtClean="0">
                          <a:effectLst/>
                        </a:rPr>
                        <a:t>адреса канала, производного от виртуального </a:t>
                      </a:r>
                      <a:r>
                        <a:rPr lang="en-US" sz="3200" b="0" baseline="0" dirty="0" smtClean="0">
                          <a:effectLst/>
                        </a:rPr>
                        <a:t>MAC-</a:t>
                      </a:r>
                      <a:r>
                        <a:rPr lang="ru-RU" sz="3200" b="0" baseline="0" dirty="0" smtClean="0">
                          <a:effectLst/>
                        </a:rPr>
                        <a:t>адреса </a:t>
                      </a:r>
                      <a:r>
                        <a:rPr lang="en-US" sz="3200" b="0" baseline="0" dirty="0" smtClean="0">
                          <a:effectLst/>
                        </a:rPr>
                        <a:t>HSRP. </a:t>
                      </a:r>
                      <a:r>
                        <a:rPr lang="ru-RU" sz="3200" b="0" baseline="0" dirty="0" smtClean="0">
                          <a:effectLst/>
                        </a:rPr>
                        <a:t>Для виртуального локального </a:t>
                      </a:r>
                      <a:r>
                        <a:rPr lang="en-US" sz="3200" b="0" dirty="0" smtClean="0">
                          <a:effectLst/>
                        </a:rPr>
                        <a:t>IPv6</a:t>
                      </a:r>
                      <a:r>
                        <a:rPr lang="ru-RU" sz="3200" b="0" dirty="0" smtClean="0">
                          <a:effectLst/>
                        </a:rPr>
                        <a:t>-адреса</a:t>
                      </a:r>
                      <a:r>
                        <a:rPr lang="ru-RU" sz="3200" b="0" baseline="0" dirty="0" smtClean="0">
                          <a:effectLst/>
                        </a:rPr>
                        <a:t> канала </a:t>
                      </a:r>
                      <a:r>
                        <a:rPr lang="en-US" sz="3200" b="0" baseline="0" dirty="0" smtClean="0">
                          <a:effectLst/>
                        </a:rPr>
                        <a:t>HSRP </a:t>
                      </a:r>
                      <a:r>
                        <a:rPr lang="ru-RU" sz="3200" b="0" baseline="0" dirty="0" smtClean="0">
                          <a:effectLst/>
                        </a:rPr>
                        <a:t>отправляются периодические объявления маршрутизатора </a:t>
                      </a:r>
                      <a:r>
                        <a:rPr lang="en-US" sz="3200" b="0" baseline="0" dirty="0" smtClean="0">
                          <a:effectLst/>
                        </a:rPr>
                        <a:t>(RA), </a:t>
                      </a:r>
                      <a:r>
                        <a:rPr lang="ru-RU" sz="3200" b="0" baseline="0" dirty="0" smtClean="0">
                          <a:effectLst/>
                        </a:rPr>
                        <a:t>если группа </a:t>
                      </a:r>
                      <a:r>
                        <a:rPr lang="en-US" sz="3200" b="0" baseline="0" dirty="0" smtClean="0">
                          <a:effectLst/>
                        </a:rPr>
                        <a:t>HSRP </a:t>
                      </a:r>
                      <a:r>
                        <a:rPr lang="ru-RU" sz="3200" b="0" baseline="0" dirty="0" smtClean="0">
                          <a:effectLst/>
                        </a:rPr>
                        <a:t>активна. Когда группа становится неактивной, </a:t>
                      </a:r>
                      <a:r>
                        <a:rPr lang="en-US" sz="3200" b="0" baseline="0" dirty="0" smtClean="0">
                          <a:effectLst/>
                        </a:rPr>
                        <a:t>RA </a:t>
                      </a:r>
                      <a:r>
                        <a:rPr lang="ru-RU" sz="3200" b="0" baseline="0" dirty="0" smtClean="0">
                          <a:effectLst/>
                        </a:rPr>
                        <a:t>прекращаются после отправки последнего из них</a:t>
                      </a:r>
                      <a:r>
                        <a:rPr lang="en-US" sz="3200" b="0" dirty="0" smtClean="0">
                          <a:effectLst/>
                        </a:rPr>
                        <a:t>.</a:t>
                      </a:r>
                      <a:endParaRPr lang="en-US" sz="3200" b="0" dirty="0">
                        <a:effectLst/>
                      </a:endParaRPr>
                    </a:p>
                  </a:txBody>
                  <a:tcPr marL="190500" marR="190500" marT="190500" marB="190500" anchor="ctr"/>
                </a:tc>
                <a:extLst>
                  <a:ext uri="{0D108BD9-81ED-4DB2-BD59-A6C34878D82A}">
                    <a16:rowId xmlns="" xmlns:a16="http://schemas.microsoft.com/office/drawing/2014/main" val="448110865"/>
                  </a:ext>
                </a:extLst>
              </a:tr>
              <a:tr h="2819400">
                <a:tc>
                  <a:txBody>
                    <a:bodyPr/>
                    <a:lstStyle/>
                    <a:p>
                      <a:pPr fontAlgn="ctr"/>
                      <a:r>
                        <a:rPr lang="ru-RU" sz="3200" b="0" dirty="0" smtClean="0">
                          <a:effectLst/>
                        </a:rPr>
                        <a:t>Протокол избыточного резервирования виртуальных</a:t>
                      </a:r>
                      <a:r>
                        <a:rPr lang="ru-RU" sz="3200" b="0" baseline="0" dirty="0" smtClean="0">
                          <a:effectLst/>
                        </a:rPr>
                        <a:t> маршрутизаторов – версии </a:t>
                      </a:r>
                      <a:r>
                        <a:rPr lang="en-US" sz="3200" b="0" dirty="0" smtClean="0">
                          <a:effectLst/>
                        </a:rPr>
                        <a:t>2 </a:t>
                      </a:r>
                      <a:r>
                        <a:rPr lang="en-US" sz="3200" b="0" dirty="0">
                          <a:effectLst/>
                        </a:rPr>
                        <a:t>(VRRPv2)</a:t>
                      </a:r>
                    </a:p>
                  </a:txBody>
                  <a:tcPr marL="190500" marR="190500" marT="190500" marB="190500" anchor="ctr"/>
                </a:tc>
                <a:tc>
                  <a:txBody>
                    <a:bodyPr/>
                    <a:lstStyle/>
                    <a:p>
                      <a:pPr fontAlgn="ctr"/>
                      <a:r>
                        <a:rPr lang="ru-RU" sz="3200" b="0" dirty="0" smtClean="0">
                          <a:effectLst/>
                        </a:rPr>
                        <a:t>Это</a:t>
                      </a:r>
                      <a:r>
                        <a:rPr lang="ru-RU" sz="3200" b="0" baseline="0" dirty="0" smtClean="0">
                          <a:effectLst/>
                        </a:rPr>
                        <a:t> открытый протокол выбора, динамически назначающий </a:t>
                      </a:r>
                      <a:r>
                        <a:rPr lang="en-US" sz="3200" b="0" baseline="0" dirty="0" smtClean="0">
                          <a:effectLst/>
                        </a:rPr>
                        <a:t>VRRP</a:t>
                      </a:r>
                      <a:r>
                        <a:rPr lang="ru-RU" sz="3200" b="0" baseline="0" dirty="0" smtClean="0">
                          <a:effectLst/>
                        </a:rPr>
                        <a:t>-маршрутизаторам ответственность за один или несколько виртуальных маршрутизаторов в </a:t>
                      </a:r>
                      <a:r>
                        <a:rPr lang="en-US" sz="3200" b="0" baseline="0" dirty="0" smtClean="0">
                          <a:effectLst/>
                        </a:rPr>
                        <a:t>IPv4-</a:t>
                      </a:r>
                      <a:r>
                        <a:rPr lang="ru-RU" sz="3200" b="0" baseline="0" dirty="0" smtClean="0">
                          <a:effectLst/>
                        </a:rPr>
                        <a:t>сети </a:t>
                      </a:r>
                      <a:r>
                        <a:rPr lang="en-US" sz="3200" b="0" baseline="0" dirty="0" smtClean="0">
                          <a:effectLst/>
                        </a:rPr>
                        <a:t>LAN. </a:t>
                      </a:r>
                      <a:r>
                        <a:rPr lang="ru-RU" sz="3200" b="0" baseline="0" dirty="0" smtClean="0">
                          <a:effectLst/>
                        </a:rPr>
                        <a:t>Таким образом, несколько маршрутизаторов в канале с множественным доступом могут использовать один виртуальный </a:t>
                      </a:r>
                      <a:r>
                        <a:rPr lang="en-US" sz="3200" b="0" baseline="0" dirty="0" smtClean="0">
                          <a:effectLst/>
                        </a:rPr>
                        <a:t>IPv4-</a:t>
                      </a:r>
                      <a:r>
                        <a:rPr lang="ru-RU" sz="3200" b="0" baseline="0" dirty="0" smtClean="0">
                          <a:effectLst/>
                        </a:rPr>
                        <a:t>адрес. В конфигурации </a:t>
                      </a:r>
                      <a:r>
                        <a:rPr lang="en-US" sz="3200" b="0" dirty="0" smtClean="0">
                          <a:effectLst/>
                        </a:rPr>
                        <a:t>VRRP </a:t>
                      </a:r>
                      <a:r>
                        <a:rPr lang="ru-RU" sz="3200" b="0" dirty="0" smtClean="0">
                          <a:effectLst/>
                        </a:rPr>
                        <a:t>один из маршрутизаторов</a:t>
                      </a:r>
                      <a:r>
                        <a:rPr lang="ru-RU" sz="3200" b="0" baseline="0" dirty="0" smtClean="0">
                          <a:effectLst/>
                        </a:rPr>
                        <a:t> выбирается в качестве основного виртуального маршрутизатора, а другие выступают в роли резервных на случай сбоя основного виртуального маршрутизатора</a:t>
                      </a:r>
                      <a:r>
                        <a:rPr lang="en-US" sz="3200" b="0" dirty="0" smtClean="0">
                          <a:effectLst/>
                        </a:rPr>
                        <a:t>.</a:t>
                      </a:r>
                      <a:endParaRPr lang="en-US" sz="3200" b="0" dirty="0">
                        <a:effectLst/>
                      </a:endParaRPr>
                    </a:p>
                  </a:txBody>
                  <a:tcPr marL="190500" marR="190500" marT="190500" marB="190500" anchor="ctr"/>
                </a:tc>
                <a:extLst>
                  <a:ext uri="{0D108BD9-81ED-4DB2-BD59-A6C34878D82A}">
                    <a16:rowId xmlns="" xmlns:a16="http://schemas.microsoft.com/office/drawing/2014/main" val="3776444347"/>
                  </a:ext>
                </a:extLst>
              </a:tr>
              <a:tr h="1375720">
                <a:tc>
                  <a:txBody>
                    <a:bodyPr/>
                    <a:lstStyle/>
                    <a:p>
                      <a:pPr fontAlgn="ctr"/>
                      <a:r>
                        <a:rPr lang="en-US" sz="3200" b="0">
                          <a:effectLst/>
                        </a:rPr>
                        <a:t>VRRPv3</a:t>
                      </a:r>
                    </a:p>
                  </a:txBody>
                  <a:tcPr marL="190500" marR="190500" marT="190500" marB="190500" anchor="ctr"/>
                </a:tc>
                <a:tc>
                  <a:txBody>
                    <a:bodyPr/>
                    <a:lstStyle/>
                    <a:p>
                      <a:pPr fontAlgn="ctr"/>
                      <a:r>
                        <a:rPr lang="ru-RU" sz="3200" b="0" dirty="0" smtClean="0">
                          <a:effectLst/>
                        </a:rPr>
                        <a:t>Он предоставляет функции поддержки </a:t>
                      </a:r>
                      <a:r>
                        <a:rPr lang="en-US" sz="3200" b="0" dirty="0" smtClean="0">
                          <a:effectLst/>
                        </a:rPr>
                        <a:t>IPv4-</a:t>
                      </a:r>
                      <a:r>
                        <a:rPr lang="ru-RU" sz="3200" b="0" dirty="0" smtClean="0">
                          <a:effectLst/>
                        </a:rPr>
                        <a:t> и </a:t>
                      </a:r>
                      <a:r>
                        <a:rPr lang="en-US" sz="3200" b="0" dirty="0" smtClean="0">
                          <a:effectLst/>
                        </a:rPr>
                        <a:t>IPv6-</a:t>
                      </a:r>
                      <a:r>
                        <a:rPr lang="ru-RU" sz="3200" b="0" dirty="0" smtClean="0">
                          <a:effectLst/>
                        </a:rPr>
                        <a:t>адресов</a:t>
                      </a:r>
                      <a:r>
                        <a:rPr lang="ru-RU" sz="3200" b="0" baseline="0" dirty="0" smtClean="0">
                          <a:effectLst/>
                        </a:rPr>
                        <a:t>. </a:t>
                      </a:r>
                      <a:r>
                        <a:rPr lang="en-US" sz="3200" b="0" baseline="0" dirty="0" smtClean="0">
                          <a:effectLst/>
                        </a:rPr>
                        <a:t>VRRPv3 </a:t>
                      </a:r>
                      <a:r>
                        <a:rPr lang="ru-RU" sz="3200" b="0" baseline="0" dirty="0" smtClean="0">
                          <a:effectLst/>
                        </a:rPr>
                        <a:t>работает в неоднородных средах и предоставляет более широкие возможности масштабирования, чем </a:t>
                      </a:r>
                      <a:r>
                        <a:rPr lang="en-US" sz="3200" b="0" baseline="0" dirty="0" smtClean="0">
                          <a:effectLst/>
                        </a:rPr>
                        <a:t>VRRPv2</a:t>
                      </a:r>
                      <a:r>
                        <a:rPr lang="en-US" sz="3200" b="0" dirty="0" smtClean="0">
                          <a:effectLst/>
                        </a:rPr>
                        <a:t>.</a:t>
                      </a:r>
                      <a:endParaRPr lang="en-US" sz="3200" b="0" dirty="0">
                        <a:effectLst/>
                      </a:endParaRPr>
                    </a:p>
                  </a:txBody>
                  <a:tcPr marL="190500" marR="190500" marT="190500" marB="190500" anchor="ctr"/>
                </a:tc>
                <a:extLst>
                  <a:ext uri="{0D108BD9-81ED-4DB2-BD59-A6C34878D82A}">
                    <a16:rowId xmlns="" xmlns:a16="http://schemas.microsoft.com/office/drawing/2014/main" val="1909641129"/>
                  </a:ext>
                </a:extLst>
              </a:tr>
              <a:tr h="1899804">
                <a:tc>
                  <a:txBody>
                    <a:bodyPr/>
                    <a:lstStyle/>
                    <a:p>
                      <a:pPr fontAlgn="ctr"/>
                      <a:r>
                        <a:rPr lang="ru-RU" sz="3200" b="0" dirty="0" smtClean="0">
                          <a:effectLst/>
                        </a:rPr>
                        <a:t>Протокол распределения нагрузки для шлюзов</a:t>
                      </a:r>
                      <a:r>
                        <a:rPr lang="ru-RU" sz="3200" b="0" baseline="0" dirty="0" smtClean="0">
                          <a:effectLst/>
                        </a:rPr>
                        <a:t> </a:t>
                      </a:r>
                      <a:r>
                        <a:rPr lang="en-US" sz="3200" b="0" dirty="0" smtClean="0">
                          <a:effectLst/>
                        </a:rPr>
                        <a:t>(GLBP</a:t>
                      </a:r>
                      <a:r>
                        <a:rPr lang="en-US" sz="3200" b="0" dirty="0">
                          <a:effectLst/>
                        </a:rPr>
                        <a:t>)</a:t>
                      </a:r>
                    </a:p>
                  </a:txBody>
                  <a:tcPr marL="190500" marR="190500" marT="190500" marB="190500" anchor="ctr"/>
                </a:tc>
                <a:tc>
                  <a:txBody>
                    <a:bodyPr/>
                    <a:lstStyle/>
                    <a:p>
                      <a:pPr fontAlgn="ctr"/>
                      <a:r>
                        <a:rPr lang="ru-RU" sz="3200" b="0" dirty="0" err="1" smtClean="0">
                          <a:effectLst/>
                        </a:rPr>
                        <a:t>Проприетарный</a:t>
                      </a:r>
                      <a:r>
                        <a:rPr lang="ru-RU" sz="3200" b="0" dirty="0" smtClean="0">
                          <a:effectLst/>
                        </a:rPr>
                        <a:t> протокол </a:t>
                      </a:r>
                      <a:r>
                        <a:rPr lang="en-US" sz="3200" b="0" dirty="0" smtClean="0">
                          <a:effectLst/>
                        </a:rPr>
                        <a:t>FHRP Cisco</a:t>
                      </a:r>
                      <a:r>
                        <a:rPr lang="ru-RU" sz="3200" b="0" dirty="0" smtClean="0">
                          <a:effectLst/>
                        </a:rPr>
                        <a:t>,</a:t>
                      </a:r>
                      <a:r>
                        <a:rPr lang="ru-RU" sz="3200" b="0" baseline="0" dirty="0" smtClean="0">
                          <a:effectLst/>
                        </a:rPr>
                        <a:t> который обеспечивает защиту трафика данных от неисправного маршрутизатора или сети (например, </a:t>
                      </a:r>
                      <a:r>
                        <a:rPr lang="en-US" sz="3200" b="0" baseline="0" dirty="0" smtClean="0">
                          <a:effectLst/>
                        </a:rPr>
                        <a:t>HSRP </a:t>
                      </a:r>
                      <a:r>
                        <a:rPr lang="ru-RU" sz="3200" b="0" baseline="0" dirty="0" smtClean="0">
                          <a:effectLst/>
                        </a:rPr>
                        <a:t>и </a:t>
                      </a:r>
                      <a:r>
                        <a:rPr lang="en-US" sz="3200" b="0" baseline="0" dirty="0" smtClean="0">
                          <a:effectLst/>
                        </a:rPr>
                        <a:t>VRRP), </a:t>
                      </a:r>
                      <a:r>
                        <a:rPr lang="ru-RU" sz="3200" b="0" baseline="0" dirty="0" smtClean="0">
                          <a:effectLst/>
                        </a:rPr>
                        <a:t>одновременно обеспечивая балансировку нагрузки (т.н. распределения нагрузки) по группе избыточных маршрутизаторов.</a:t>
                      </a:r>
                      <a:endParaRPr lang="en-US" sz="3200" b="0" dirty="0">
                        <a:effectLst/>
                      </a:endParaRPr>
                    </a:p>
                  </a:txBody>
                  <a:tcPr marL="190500" marR="190500" marT="190500" marB="190500" anchor="ctr"/>
                </a:tc>
                <a:extLst>
                  <a:ext uri="{0D108BD9-81ED-4DB2-BD59-A6C34878D82A}">
                    <a16:rowId xmlns="" xmlns:a16="http://schemas.microsoft.com/office/drawing/2014/main" val="3038858797"/>
                  </a:ext>
                </a:extLst>
              </a:tr>
              <a:tr h="2331720">
                <a:tc>
                  <a:txBody>
                    <a:bodyPr/>
                    <a:lstStyle/>
                    <a:p>
                      <a:pPr fontAlgn="ctr"/>
                      <a:r>
                        <a:rPr lang="en-US" sz="3200" b="0" dirty="0">
                          <a:effectLst/>
                        </a:rPr>
                        <a:t>GLBP </a:t>
                      </a:r>
                      <a:r>
                        <a:rPr lang="ru-RU" sz="3200" b="0" dirty="0" smtClean="0">
                          <a:effectLst/>
                        </a:rPr>
                        <a:t>для</a:t>
                      </a:r>
                      <a:r>
                        <a:rPr lang="ru-RU" sz="3200" b="0" baseline="0" dirty="0" smtClean="0">
                          <a:effectLst/>
                        </a:rPr>
                        <a:t> </a:t>
                      </a:r>
                      <a:r>
                        <a:rPr lang="en-US" sz="3200" b="0" dirty="0" smtClean="0">
                          <a:effectLst/>
                        </a:rPr>
                        <a:t>IPv6</a:t>
                      </a:r>
                      <a:endParaRPr lang="en-US" sz="3200" b="0" dirty="0">
                        <a:effectLst/>
                      </a:endParaRPr>
                    </a:p>
                  </a:txBody>
                  <a:tcPr marL="190500" marR="190500" marT="190500" marB="190500" anchor="ctr"/>
                </a:tc>
                <a:tc>
                  <a:txBody>
                    <a:bodyPr/>
                    <a:lstStyle/>
                    <a:p>
                      <a:pPr fontAlgn="ctr"/>
                      <a:r>
                        <a:rPr lang="ru-RU" sz="3200" b="0" dirty="0" smtClean="0">
                          <a:effectLst/>
                        </a:rPr>
                        <a:t>Это </a:t>
                      </a:r>
                      <a:r>
                        <a:rPr lang="ru-RU" sz="3200" b="0" dirty="0" err="1" smtClean="0">
                          <a:effectLst/>
                        </a:rPr>
                        <a:t>проприетарный</a:t>
                      </a:r>
                      <a:r>
                        <a:rPr lang="ru-RU" sz="3200" b="0" dirty="0" smtClean="0">
                          <a:effectLst/>
                        </a:rPr>
                        <a:t> протокол </a:t>
                      </a:r>
                      <a:r>
                        <a:rPr lang="en-US" sz="3200" b="0" dirty="0" smtClean="0">
                          <a:effectLst/>
                        </a:rPr>
                        <a:t>FHRP Cisco, </a:t>
                      </a:r>
                      <a:r>
                        <a:rPr lang="ru-RU" sz="3200" b="0" dirty="0" smtClean="0">
                          <a:effectLst/>
                        </a:rPr>
                        <a:t>который</a:t>
                      </a:r>
                      <a:r>
                        <a:rPr lang="ru-RU" sz="3200" b="0" baseline="0" dirty="0" smtClean="0">
                          <a:effectLst/>
                        </a:rPr>
                        <a:t> предоставляет те же функции </a:t>
                      </a:r>
                      <a:r>
                        <a:rPr lang="en-US" sz="3200" b="0" baseline="0" dirty="0" smtClean="0">
                          <a:effectLst/>
                        </a:rPr>
                        <a:t>GLBP, </a:t>
                      </a:r>
                      <a:r>
                        <a:rPr lang="ru-RU" sz="3200" b="0" baseline="0" dirty="0" smtClean="0">
                          <a:effectLst/>
                        </a:rPr>
                        <a:t>но для среды </a:t>
                      </a:r>
                      <a:r>
                        <a:rPr lang="en-US" sz="3200" b="0" baseline="0" dirty="0" smtClean="0">
                          <a:effectLst/>
                        </a:rPr>
                        <a:t>IPv6. GLBP </a:t>
                      </a:r>
                      <a:r>
                        <a:rPr lang="ru-RU" sz="3200" b="0" baseline="0" dirty="0" smtClean="0">
                          <a:effectLst/>
                        </a:rPr>
                        <a:t>для </a:t>
                      </a:r>
                      <a:r>
                        <a:rPr lang="en-US" sz="3200" b="0" baseline="0" dirty="0" smtClean="0">
                          <a:effectLst/>
                        </a:rPr>
                        <a:t>IPv6 </a:t>
                      </a:r>
                      <a:r>
                        <a:rPr lang="ru-RU" sz="3200" b="0" baseline="0" dirty="0" smtClean="0">
                          <a:effectLst/>
                        </a:rPr>
                        <a:t>обеспечивает автоматическое резервирование маршрутизаторов для узлов </a:t>
                      </a:r>
                      <a:r>
                        <a:rPr lang="en-US" sz="3200" b="0" baseline="0" dirty="0" smtClean="0">
                          <a:effectLst/>
                        </a:rPr>
                        <a:t>IPv6, </a:t>
                      </a:r>
                      <a:r>
                        <a:rPr lang="ru-RU" sz="3200" b="0" baseline="0" dirty="0" smtClean="0">
                          <a:effectLst/>
                        </a:rPr>
                        <a:t>настроенных с одним шлюзом по умолчанию в сети </a:t>
                      </a:r>
                      <a:r>
                        <a:rPr lang="en-US" sz="3200" b="0" baseline="0" dirty="0" smtClean="0">
                          <a:effectLst/>
                        </a:rPr>
                        <a:t>LAN. </a:t>
                      </a:r>
                      <a:r>
                        <a:rPr lang="ru-RU" sz="3200" b="0" baseline="0" dirty="0" smtClean="0">
                          <a:effectLst/>
                        </a:rPr>
                        <a:t>Несколько маршрутизаторов первого перехода в сети </a:t>
                      </a:r>
                      <a:r>
                        <a:rPr lang="en-US" sz="3200" b="0" baseline="0" dirty="0" smtClean="0">
                          <a:effectLst/>
                        </a:rPr>
                        <a:t>LAN </a:t>
                      </a:r>
                      <a:r>
                        <a:rPr lang="ru-RU" sz="3200" b="0" baseline="0" dirty="0" smtClean="0">
                          <a:effectLst/>
                        </a:rPr>
                        <a:t>объединены в целях предоставления одного виртуального </a:t>
                      </a:r>
                      <a:r>
                        <a:rPr lang="en-US" sz="3200" b="0" baseline="0" dirty="0" smtClean="0">
                          <a:effectLst/>
                        </a:rPr>
                        <a:t>IPv6-</a:t>
                      </a:r>
                      <a:r>
                        <a:rPr lang="ru-RU" sz="3200" b="0" baseline="0" dirty="0" smtClean="0">
                          <a:effectLst/>
                        </a:rPr>
                        <a:t>маршрутизатора первого перехода при одновременном распределении нагрузки в процессе пересылки </a:t>
                      </a:r>
                      <a:r>
                        <a:rPr lang="en-US" sz="3200" b="0" baseline="0" dirty="0" smtClean="0">
                          <a:effectLst/>
                        </a:rPr>
                        <a:t>IPv6-</a:t>
                      </a:r>
                      <a:r>
                        <a:rPr lang="ru-RU" sz="3200" b="0" baseline="0" dirty="0" smtClean="0">
                          <a:effectLst/>
                        </a:rPr>
                        <a:t>пакетов</a:t>
                      </a:r>
                      <a:r>
                        <a:rPr lang="en-US" sz="3200" b="0" dirty="0" smtClean="0">
                          <a:effectLst/>
                        </a:rPr>
                        <a:t>.</a:t>
                      </a:r>
                      <a:endParaRPr lang="en-US" sz="3200" b="0" dirty="0">
                        <a:effectLst/>
                      </a:endParaRPr>
                    </a:p>
                  </a:txBody>
                  <a:tcPr marL="190500" marR="190500" marT="190500" marB="190500" anchor="ctr"/>
                </a:tc>
                <a:extLst>
                  <a:ext uri="{0D108BD9-81ED-4DB2-BD59-A6C34878D82A}">
                    <a16:rowId xmlns="" xmlns:a16="http://schemas.microsoft.com/office/drawing/2014/main" val="876343197"/>
                  </a:ext>
                </a:extLst>
              </a:tr>
              <a:tr h="2331720">
                <a:tc>
                  <a:txBody>
                    <a:bodyPr/>
                    <a:lstStyle/>
                    <a:p>
                      <a:pPr fontAlgn="ctr"/>
                      <a:r>
                        <a:rPr lang="ru-RU" sz="3200" b="0" dirty="0" smtClean="0">
                          <a:effectLst/>
                        </a:rPr>
                        <a:t>Протокол</a:t>
                      </a:r>
                      <a:r>
                        <a:rPr lang="ru-RU" sz="3200" b="0" baseline="0" dirty="0" smtClean="0">
                          <a:effectLst/>
                        </a:rPr>
                        <a:t> обнаружения маршрутизаторов с использованием </a:t>
                      </a:r>
                      <a:r>
                        <a:rPr lang="en-US" sz="3200" b="0" dirty="0" smtClean="0">
                          <a:effectLst/>
                        </a:rPr>
                        <a:t>ICMP</a:t>
                      </a:r>
                      <a:r>
                        <a:rPr lang="ru-RU" sz="3200" b="0" baseline="0" dirty="0" smtClean="0">
                          <a:effectLst/>
                        </a:rPr>
                        <a:t> </a:t>
                      </a:r>
                      <a:r>
                        <a:rPr lang="en-US" sz="3200" b="0" dirty="0" smtClean="0">
                          <a:effectLst/>
                        </a:rPr>
                        <a:t>(IRDP</a:t>
                      </a:r>
                      <a:r>
                        <a:rPr lang="en-US" sz="3200" b="0" dirty="0">
                          <a:effectLst/>
                        </a:rPr>
                        <a:t>)</a:t>
                      </a:r>
                    </a:p>
                  </a:txBody>
                  <a:tcPr marL="190500" marR="190500" marT="190500" marB="190500" anchor="ctr"/>
                </a:tc>
                <a:tc>
                  <a:txBody>
                    <a:bodyPr/>
                    <a:lstStyle/>
                    <a:p>
                      <a:pPr fontAlgn="ctr"/>
                      <a:r>
                        <a:rPr lang="en-US" sz="3200" b="0" dirty="0">
                          <a:effectLst/>
                        </a:rPr>
                        <a:t>Specified in RFC 1256, IRDP is a legacy FHRP solution. IRDP allows IPv4 hosts to locate routers that provide IPv4 connectivity to other (nonlocal) IP networks.</a:t>
                      </a:r>
                    </a:p>
                  </a:txBody>
                  <a:tcPr marL="190500" marR="190500" marT="190500" marB="190500" anchor="ctr"/>
                </a:tc>
                <a:extLst>
                  <a:ext uri="{0D108BD9-81ED-4DB2-BD59-A6C34878D82A}">
                    <a16:rowId xmlns="" xmlns:a16="http://schemas.microsoft.com/office/drawing/2014/main" val="1947414994"/>
                  </a:ext>
                </a:extLst>
              </a:tr>
            </a:tbl>
          </a:graphicData>
        </a:graphic>
      </p:graphicFrame>
    </p:spTree>
    <p:extLst>
      <p:ext uri="{BB962C8B-B14F-4D97-AF65-F5344CB8AC3E}">
        <p14:creationId xmlns:p14="http://schemas.microsoft.com/office/powerpoint/2010/main" val="13913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700" y="7152640"/>
            <a:ext cx="31393376" cy="3718560"/>
          </a:xfrm>
        </p:spPr>
        <p:txBody>
          <a:bodyPr/>
          <a:lstStyle/>
          <a:p>
            <a:r>
              <a:rPr lang="en-US" dirty="0">
                <a:solidFill>
                  <a:schemeClr val="accent5">
                    <a:lumMod val="40000"/>
                    <a:lumOff val="60000"/>
                  </a:schemeClr>
                </a:solidFill>
              </a:rPr>
              <a:t>9.2 HSRP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5770</TotalTime>
  <Words>2189</Words>
  <Application>Microsoft Office PowerPoint</Application>
  <PresentationFormat>Произвольный</PresentationFormat>
  <Paragraphs>184</Paragraphs>
  <Slides>19</Slides>
  <Notes>19</Notes>
  <HiddenSlides>1</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19</vt:i4>
      </vt:variant>
    </vt:vector>
  </HeadingPairs>
  <TitlesOfParts>
    <vt:vector size="27" baseType="lpstr">
      <vt:lpstr>ＭＳ Ｐゴシック</vt:lpstr>
      <vt:lpstr>Arial</vt:lpstr>
      <vt:lpstr>Calibri</vt:lpstr>
      <vt:lpstr>CiscoSans</vt:lpstr>
      <vt:lpstr>CiscoSans ExtraLight</vt:lpstr>
      <vt:lpstr>CiscoSans Thin</vt:lpstr>
      <vt:lpstr>Wingdings</vt:lpstr>
      <vt:lpstr>Default Theme</vt:lpstr>
      <vt:lpstr>Модуль 9: Основные понятия FHRP</vt:lpstr>
      <vt:lpstr>Module Objectives</vt:lpstr>
      <vt:lpstr>9.1 Протоколы резервирования первого перехода</vt:lpstr>
      <vt:lpstr>Протоколы резервирования первого перехода Ограничение шлюза по умолчанию</vt:lpstr>
      <vt:lpstr>Протокол резервирования первого перехода Избыточность маршрутизатора</vt:lpstr>
      <vt:lpstr>Протокол резервирования первого перехода Избыточность маршрутизатора (Продолжение)</vt:lpstr>
      <vt:lpstr>First Hop Redundancy Protocols Steps for Router Failover</vt:lpstr>
      <vt:lpstr>Протоколы резервирования первого перехода Функции FHRP</vt:lpstr>
      <vt:lpstr>9.2 HSRP</vt:lpstr>
      <vt:lpstr>HSRP Общие сведения о протоколе HSRP</vt:lpstr>
      <vt:lpstr>HSRP Приоритет и приоритетное вытеснение HSRP</vt:lpstr>
      <vt:lpstr>HSRP Приоритет и приоритетное вытеснение HSRP (Продолжение)</vt:lpstr>
      <vt:lpstr>HSRP Состояния и таймера HSRP</vt:lpstr>
      <vt:lpstr>9.3 Module Practice and Quiz</vt:lpstr>
      <vt:lpstr>Module Practice and Quiz What Did I Learn In This Module?</vt:lpstr>
      <vt:lpstr>Module Practice and Quiz What Did I Learn In This Module? (Cont.)</vt:lpstr>
      <vt:lpstr>Module Practice and Quiz Packet Tracer – HSRP Configuration Guide</vt:lpstr>
      <vt:lpstr>Module 9: FHRP Concepts New Terms and Commands</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Учетная запись Майкрософт</cp:lastModifiedBy>
  <cp:revision>431</cp:revision>
  <dcterms:created xsi:type="dcterms:W3CDTF">2019-10-18T06:21:22Z</dcterms:created>
  <dcterms:modified xsi:type="dcterms:W3CDTF">2022-12-19T18:24:38Z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